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6"/>
  </p:notesMasterIdLst>
  <p:sldIdLst>
    <p:sldId id="256" r:id="rId2"/>
    <p:sldId id="259" r:id="rId3"/>
    <p:sldId id="264" r:id="rId4"/>
    <p:sldId id="260" r:id="rId5"/>
    <p:sldId id="287" r:id="rId6"/>
    <p:sldId id="261" r:id="rId7"/>
    <p:sldId id="293" r:id="rId8"/>
    <p:sldId id="292" r:id="rId9"/>
    <p:sldId id="262" r:id="rId10"/>
    <p:sldId id="289" r:id="rId11"/>
    <p:sldId id="286" r:id="rId12"/>
    <p:sldId id="258" r:id="rId13"/>
    <p:sldId id="263" r:id="rId14"/>
    <p:sldId id="283" r:id="rId15"/>
    <p:sldId id="284" r:id="rId16"/>
    <p:sldId id="305" r:id="rId17"/>
    <p:sldId id="298" r:id="rId18"/>
    <p:sldId id="295" r:id="rId19"/>
    <p:sldId id="266" r:id="rId20"/>
    <p:sldId id="313" r:id="rId21"/>
    <p:sldId id="299" r:id="rId22"/>
    <p:sldId id="300" r:id="rId23"/>
    <p:sldId id="301" r:id="rId24"/>
    <p:sldId id="302" r:id="rId25"/>
    <p:sldId id="303" r:id="rId26"/>
    <p:sldId id="408" r:id="rId27"/>
    <p:sldId id="306" r:id="rId28"/>
    <p:sldId id="290" r:id="rId29"/>
    <p:sldId id="307" r:id="rId30"/>
    <p:sldId id="308" r:id="rId31"/>
    <p:sldId id="317" r:id="rId32"/>
    <p:sldId id="309" r:id="rId33"/>
    <p:sldId id="275" r:id="rId34"/>
    <p:sldId id="310" r:id="rId35"/>
    <p:sldId id="311" r:id="rId36"/>
    <p:sldId id="312" r:id="rId37"/>
    <p:sldId id="26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0" r:id="rId60"/>
    <p:sldId id="341" r:id="rId61"/>
    <p:sldId id="342" r:id="rId62"/>
    <p:sldId id="343" r:id="rId63"/>
    <p:sldId id="344" r:id="rId64"/>
    <p:sldId id="345" r:id="rId65"/>
    <p:sldId id="346" r:id="rId66"/>
    <p:sldId id="348" r:id="rId67"/>
    <p:sldId id="349" r:id="rId68"/>
    <p:sldId id="350" r:id="rId69"/>
    <p:sldId id="351" r:id="rId70"/>
    <p:sldId id="352" r:id="rId71"/>
    <p:sldId id="353" r:id="rId72"/>
    <p:sldId id="354" r:id="rId73"/>
    <p:sldId id="355" r:id="rId74"/>
    <p:sldId id="356" r:id="rId75"/>
    <p:sldId id="357" r:id="rId76"/>
    <p:sldId id="358" r:id="rId77"/>
    <p:sldId id="359" r:id="rId78"/>
    <p:sldId id="360" r:id="rId79"/>
    <p:sldId id="361" r:id="rId80"/>
    <p:sldId id="362" r:id="rId81"/>
    <p:sldId id="363" r:id="rId82"/>
    <p:sldId id="364" r:id="rId83"/>
    <p:sldId id="365" r:id="rId84"/>
    <p:sldId id="366" r:id="rId85"/>
    <p:sldId id="367" r:id="rId86"/>
    <p:sldId id="368" r:id="rId87"/>
    <p:sldId id="369" r:id="rId88"/>
    <p:sldId id="370" r:id="rId89"/>
    <p:sldId id="371" r:id="rId90"/>
    <p:sldId id="372" r:id="rId91"/>
    <p:sldId id="373" r:id="rId92"/>
    <p:sldId id="374" r:id="rId93"/>
    <p:sldId id="375" r:id="rId94"/>
    <p:sldId id="376" r:id="rId95"/>
    <p:sldId id="377" r:id="rId96"/>
    <p:sldId id="378" r:id="rId97"/>
    <p:sldId id="379" r:id="rId98"/>
    <p:sldId id="380" r:id="rId99"/>
    <p:sldId id="381" r:id="rId100"/>
    <p:sldId id="382" r:id="rId101"/>
    <p:sldId id="383" r:id="rId102"/>
    <p:sldId id="384" r:id="rId103"/>
    <p:sldId id="385" r:id="rId104"/>
    <p:sldId id="386" r:id="rId105"/>
    <p:sldId id="387" r:id="rId106"/>
    <p:sldId id="388" r:id="rId107"/>
    <p:sldId id="389" r:id="rId108"/>
    <p:sldId id="390" r:id="rId109"/>
    <p:sldId id="391" r:id="rId110"/>
    <p:sldId id="392" r:id="rId111"/>
    <p:sldId id="393" r:id="rId112"/>
    <p:sldId id="394" r:id="rId113"/>
    <p:sldId id="395" r:id="rId114"/>
    <p:sldId id="396" r:id="rId115"/>
    <p:sldId id="397" r:id="rId116"/>
    <p:sldId id="398" r:id="rId117"/>
    <p:sldId id="399" r:id="rId118"/>
    <p:sldId id="400" r:id="rId119"/>
    <p:sldId id="401" r:id="rId120"/>
    <p:sldId id="402" r:id="rId121"/>
    <p:sldId id="404" r:id="rId122"/>
    <p:sldId id="405" r:id="rId123"/>
    <p:sldId id="406" r:id="rId124"/>
    <p:sldId id="407" r:id="rId1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2B9A97-0511-4299-BEB3-D4C5209126D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ED594FE-F258-4FBA-9F1D-34EB94F2D380}">
      <dgm:prSet custT="1"/>
      <dgm:spPr/>
      <dgm:t>
        <a:bodyPr/>
        <a:lstStyle/>
        <a:p>
          <a:pPr rtl="0"/>
          <a:r>
            <a:rPr lang="ru-RU" sz="2400" b="1" dirty="0" smtClean="0"/>
            <a:t>Мелкоклеточные</a:t>
          </a:r>
          <a:endParaRPr lang="ru-RU" sz="2400" b="1" dirty="0"/>
        </a:p>
      </dgm:t>
    </dgm:pt>
    <dgm:pt modelId="{FBFC3561-C742-4698-A418-654DC507E071}" type="parTrans" cxnId="{42730223-98BD-45EB-B42F-FF1CFCB79B76}">
      <dgm:prSet/>
      <dgm:spPr/>
      <dgm:t>
        <a:bodyPr/>
        <a:lstStyle/>
        <a:p>
          <a:endParaRPr lang="ru-RU"/>
        </a:p>
      </dgm:t>
    </dgm:pt>
    <dgm:pt modelId="{0B2465FF-C439-441D-BDD6-1D4B7DB880E0}" type="sibTrans" cxnId="{42730223-98BD-45EB-B42F-FF1CFCB79B76}">
      <dgm:prSet/>
      <dgm:spPr/>
      <dgm:t>
        <a:bodyPr/>
        <a:lstStyle/>
        <a:p>
          <a:endParaRPr lang="ru-RU"/>
        </a:p>
      </dgm:t>
    </dgm:pt>
    <dgm:pt modelId="{7A6E3153-AE7A-4960-948B-A269462EADEA}" type="pres">
      <dgm:prSet presAssocID="{372B9A97-0511-4299-BEB3-D4C5209126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4F758-545C-4E18-AF39-3FA8D6349413}" type="pres">
      <dgm:prSet presAssocID="{3ED594FE-F258-4FBA-9F1D-34EB94F2D380}" presName="parentText" presStyleLbl="node1" presStyleIdx="0" presStyleCnt="1" custScaleY="331055" custLinFactX="47500" custLinFactNeighborX="100000" custLinFactNeighborY="-830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30223-98BD-45EB-B42F-FF1CFCB79B76}" srcId="{372B9A97-0511-4299-BEB3-D4C5209126DE}" destId="{3ED594FE-F258-4FBA-9F1D-34EB94F2D380}" srcOrd="0" destOrd="0" parTransId="{FBFC3561-C742-4698-A418-654DC507E071}" sibTransId="{0B2465FF-C439-441D-BDD6-1D4B7DB880E0}"/>
    <dgm:cxn modelId="{45776D33-A61F-483C-B27B-326C225153BC}" type="presOf" srcId="{372B9A97-0511-4299-BEB3-D4C5209126DE}" destId="{7A6E3153-AE7A-4960-948B-A269462EADEA}" srcOrd="0" destOrd="0" presId="urn:microsoft.com/office/officeart/2005/8/layout/vList2"/>
    <dgm:cxn modelId="{3AA7C1D6-6F54-4347-90A9-45DDC23CD97F}" type="presOf" srcId="{3ED594FE-F258-4FBA-9F1D-34EB94F2D380}" destId="{8914F758-545C-4E18-AF39-3FA8D6349413}" srcOrd="0" destOrd="0" presId="urn:microsoft.com/office/officeart/2005/8/layout/vList2"/>
    <dgm:cxn modelId="{3984DF51-580C-4F6C-B406-89937BA87581}" type="presParOf" srcId="{7A6E3153-AE7A-4960-948B-A269462EADEA}" destId="{8914F758-545C-4E18-AF39-3FA8D63494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A948CEC-89A3-45AB-83EA-2E2D5BFC7182}" type="doc">
      <dgm:prSet loTypeId="urn:microsoft.com/office/officeart/2005/8/layout/vList2" loCatId="list" qsTypeId="urn:microsoft.com/office/officeart/2005/8/quickstyle/simple3" qsCatId="simple" csTypeId="urn:microsoft.com/office/officeart/2005/8/colors/accent2_4" csCatId="accent2"/>
      <dgm:spPr/>
      <dgm:t>
        <a:bodyPr/>
        <a:lstStyle/>
        <a:p>
          <a:endParaRPr lang="ru-RU"/>
        </a:p>
      </dgm:t>
    </dgm:pt>
    <dgm:pt modelId="{D64B6F3E-7B44-4F1D-B074-ADFD390236C3}">
      <dgm:prSet custT="1"/>
      <dgm:spPr/>
      <dgm:t>
        <a:bodyPr/>
        <a:lstStyle/>
        <a:p>
          <a:pPr algn="ctr" rtl="0"/>
          <a:r>
            <a:rPr lang="ru-RU" sz="2000" b="1" dirty="0" smtClean="0"/>
            <a:t>Обратная связь через кровь</a:t>
          </a:r>
          <a:endParaRPr lang="ru-RU" sz="2000" b="1" dirty="0"/>
        </a:p>
      </dgm:t>
    </dgm:pt>
    <dgm:pt modelId="{4E71B0D4-AEE5-4B52-8F43-FF80A93839F1}" type="parTrans" cxnId="{26402F01-4D2E-46A5-8BAF-BB6FF7C6F078}">
      <dgm:prSet/>
      <dgm:spPr/>
      <dgm:t>
        <a:bodyPr/>
        <a:lstStyle/>
        <a:p>
          <a:endParaRPr lang="ru-RU"/>
        </a:p>
      </dgm:t>
    </dgm:pt>
    <dgm:pt modelId="{3182C05C-C071-486A-921D-BFA6D633D4A4}" type="sibTrans" cxnId="{26402F01-4D2E-46A5-8BAF-BB6FF7C6F078}">
      <dgm:prSet/>
      <dgm:spPr/>
      <dgm:t>
        <a:bodyPr/>
        <a:lstStyle/>
        <a:p>
          <a:endParaRPr lang="ru-RU"/>
        </a:p>
      </dgm:t>
    </dgm:pt>
    <dgm:pt modelId="{E61DE111-2971-41CF-8671-9F4F196F85DF}" type="pres">
      <dgm:prSet presAssocID="{AA948CEC-89A3-45AB-83EA-2E2D5BFC71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97D833-963C-431E-9054-4113E5A6AF47}" type="pres">
      <dgm:prSet presAssocID="{D64B6F3E-7B44-4F1D-B074-ADFD390236C3}" presName="parentText" presStyleLbl="node1" presStyleIdx="0" presStyleCnt="1" custLinFactY="-37825" custLinFactNeighborX="2500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7FE15F-8A39-4D33-BEF0-E8362524562B}" type="presOf" srcId="{AA948CEC-89A3-45AB-83EA-2E2D5BFC7182}" destId="{E61DE111-2971-41CF-8671-9F4F196F85DF}" srcOrd="0" destOrd="0" presId="urn:microsoft.com/office/officeart/2005/8/layout/vList2"/>
    <dgm:cxn modelId="{26402F01-4D2E-46A5-8BAF-BB6FF7C6F078}" srcId="{AA948CEC-89A3-45AB-83EA-2E2D5BFC7182}" destId="{D64B6F3E-7B44-4F1D-B074-ADFD390236C3}" srcOrd="0" destOrd="0" parTransId="{4E71B0D4-AEE5-4B52-8F43-FF80A93839F1}" sibTransId="{3182C05C-C071-486A-921D-BFA6D633D4A4}"/>
    <dgm:cxn modelId="{765BEA8D-AB7A-450F-88F1-52F2BA8DFCBC}" type="presOf" srcId="{D64B6F3E-7B44-4F1D-B074-ADFD390236C3}" destId="{5C97D833-963C-431E-9054-4113E5A6AF47}" srcOrd="0" destOrd="0" presId="urn:microsoft.com/office/officeart/2005/8/layout/vList2"/>
    <dgm:cxn modelId="{9B6F4753-158A-4072-AC3A-B0C9299009CD}" type="presParOf" srcId="{E61DE111-2971-41CF-8671-9F4F196F85DF}" destId="{5C97D833-963C-431E-9054-4113E5A6AF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BCE9219-0E96-4EC0-BC45-400BCD220348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352706CD-B788-4CA6-96E3-881479A5E016}">
      <dgm:prSet custT="1"/>
      <dgm:spPr/>
      <dgm:t>
        <a:bodyPr/>
        <a:lstStyle/>
        <a:p>
          <a:pPr rtl="0"/>
          <a:r>
            <a:rPr lang="ru-RU" sz="1400" b="1" dirty="0" smtClean="0"/>
            <a:t>Короткая</a:t>
          </a:r>
          <a:endParaRPr lang="ru-RU" sz="1400" b="1" dirty="0"/>
        </a:p>
      </dgm:t>
    </dgm:pt>
    <dgm:pt modelId="{A2AEFCEE-7BE0-4EEA-8FDD-80E67FCF7A3A}" type="parTrans" cxnId="{FF878169-D3EC-4A13-9A30-C91461A5751B}">
      <dgm:prSet/>
      <dgm:spPr/>
      <dgm:t>
        <a:bodyPr/>
        <a:lstStyle/>
        <a:p>
          <a:endParaRPr lang="ru-RU" sz="1400"/>
        </a:p>
      </dgm:t>
    </dgm:pt>
    <dgm:pt modelId="{B60B7364-4222-46A6-869F-9163F2F2968B}" type="sibTrans" cxnId="{FF878169-D3EC-4A13-9A30-C91461A5751B}">
      <dgm:prSet/>
      <dgm:spPr/>
      <dgm:t>
        <a:bodyPr/>
        <a:lstStyle/>
        <a:p>
          <a:endParaRPr lang="ru-RU" sz="1400"/>
        </a:p>
      </dgm:t>
    </dgm:pt>
    <dgm:pt modelId="{3D5A7BAE-1CEF-4599-AADA-1A0FE34028A7}" type="pres">
      <dgm:prSet presAssocID="{ABCE9219-0E96-4EC0-BC45-400BCD2203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34DD612-BBBB-4D12-818E-8994DCD43D61}" type="pres">
      <dgm:prSet presAssocID="{352706CD-B788-4CA6-96E3-881479A5E0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F362B-0E48-42F1-924C-3A19808CED81}" type="presOf" srcId="{ABCE9219-0E96-4EC0-BC45-400BCD220348}" destId="{3D5A7BAE-1CEF-4599-AADA-1A0FE34028A7}" srcOrd="0" destOrd="0" presId="urn:microsoft.com/office/officeart/2005/8/layout/vList2"/>
    <dgm:cxn modelId="{A7A2CD87-DE94-46C6-9CAA-B210B02E73AC}" type="presOf" srcId="{352706CD-B788-4CA6-96E3-881479A5E016}" destId="{034DD612-BBBB-4D12-818E-8994DCD43D61}" srcOrd="0" destOrd="0" presId="urn:microsoft.com/office/officeart/2005/8/layout/vList2"/>
    <dgm:cxn modelId="{FF878169-D3EC-4A13-9A30-C91461A5751B}" srcId="{ABCE9219-0E96-4EC0-BC45-400BCD220348}" destId="{352706CD-B788-4CA6-96E3-881479A5E016}" srcOrd="0" destOrd="0" parTransId="{A2AEFCEE-7BE0-4EEA-8FDD-80E67FCF7A3A}" sibTransId="{B60B7364-4222-46A6-869F-9163F2F2968B}"/>
    <dgm:cxn modelId="{6F53A242-33D7-4F74-990E-2FE533995792}" type="presParOf" srcId="{3D5A7BAE-1CEF-4599-AADA-1A0FE34028A7}" destId="{034DD612-BBBB-4D12-818E-8994DCD43D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7F73F22-A4C0-4913-8833-F07259C8793E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/>
      <dgm:spPr/>
      <dgm:t>
        <a:bodyPr/>
        <a:lstStyle/>
        <a:p>
          <a:endParaRPr lang="ru-RU"/>
        </a:p>
      </dgm:t>
    </dgm:pt>
    <dgm:pt modelId="{0B69339B-1F42-46FC-971F-661592FA4AEC}">
      <dgm:prSet custT="1"/>
      <dgm:spPr/>
      <dgm:t>
        <a:bodyPr/>
        <a:lstStyle/>
        <a:p>
          <a:pPr rtl="0"/>
          <a:r>
            <a:rPr lang="ru-RU" sz="1400" b="1" dirty="0" smtClean="0"/>
            <a:t>Длинная</a:t>
          </a:r>
          <a:endParaRPr lang="ru-RU" sz="1400" b="1" dirty="0"/>
        </a:p>
      </dgm:t>
    </dgm:pt>
    <dgm:pt modelId="{28C8E255-B455-47B3-91E0-A68B9536AC66}" type="parTrans" cxnId="{D1A35407-A74E-4267-BF5A-3D026FBB1118}">
      <dgm:prSet/>
      <dgm:spPr/>
      <dgm:t>
        <a:bodyPr/>
        <a:lstStyle/>
        <a:p>
          <a:endParaRPr lang="ru-RU" sz="1400"/>
        </a:p>
      </dgm:t>
    </dgm:pt>
    <dgm:pt modelId="{6A0726EC-FB7B-43E0-9940-F79754A99A53}" type="sibTrans" cxnId="{D1A35407-A74E-4267-BF5A-3D026FBB1118}">
      <dgm:prSet/>
      <dgm:spPr/>
      <dgm:t>
        <a:bodyPr/>
        <a:lstStyle/>
        <a:p>
          <a:endParaRPr lang="ru-RU" sz="1400"/>
        </a:p>
      </dgm:t>
    </dgm:pt>
    <dgm:pt modelId="{9604938D-6F05-4545-84C9-3C7DB936F76A}" type="pres">
      <dgm:prSet presAssocID="{A7F73F22-A4C0-4913-8833-F07259C879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79344A-2289-4D8D-BA3A-BFDA2160AB88}" type="pres">
      <dgm:prSet presAssocID="{0B69339B-1F42-46FC-971F-661592FA4AE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F0D208-BA6B-428F-A5F6-1BC1FEC90BC8}" type="presOf" srcId="{A7F73F22-A4C0-4913-8833-F07259C8793E}" destId="{9604938D-6F05-4545-84C9-3C7DB936F76A}" srcOrd="0" destOrd="0" presId="urn:microsoft.com/office/officeart/2005/8/layout/vList2"/>
    <dgm:cxn modelId="{D1A35407-A74E-4267-BF5A-3D026FBB1118}" srcId="{A7F73F22-A4C0-4913-8833-F07259C8793E}" destId="{0B69339B-1F42-46FC-971F-661592FA4AEC}" srcOrd="0" destOrd="0" parTransId="{28C8E255-B455-47B3-91E0-A68B9536AC66}" sibTransId="{6A0726EC-FB7B-43E0-9940-F79754A99A53}"/>
    <dgm:cxn modelId="{65EC6F47-7A32-4533-8A6D-5B339B6DF108}" type="presOf" srcId="{0B69339B-1F42-46FC-971F-661592FA4AEC}" destId="{4379344A-2289-4D8D-BA3A-BFDA2160AB88}" srcOrd="0" destOrd="0" presId="urn:microsoft.com/office/officeart/2005/8/layout/vList2"/>
    <dgm:cxn modelId="{A1114920-65B0-4FA3-8416-ABCEF7495E7F}" type="presParOf" srcId="{9604938D-6F05-4545-84C9-3C7DB936F76A}" destId="{4379344A-2289-4D8D-BA3A-BFDA2160AB8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33DC2CB-B6C4-45CD-8821-72FE392CA97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ACE346-8570-420B-B050-422F82225A47}">
      <dgm:prSet custT="1"/>
      <dgm:spPr/>
      <dgm:t>
        <a:bodyPr/>
        <a:lstStyle/>
        <a:p>
          <a:pPr algn="ctr" rtl="0"/>
          <a:r>
            <a:rPr lang="ru-RU" sz="1800" b="1" u="sng" dirty="0" smtClean="0"/>
            <a:t>Пара-гипофизарное</a:t>
          </a:r>
          <a:r>
            <a:rPr lang="ru-RU" sz="1800" b="1" dirty="0" smtClean="0"/>
            <a:t> влияние по симпатическим и парасимпатическим нервам</a:t>
          </a:r>
          <a:endParaRPr lang="ru-RU" sz="1800" b="1" dirty="0"/>
        </a:p>
      </dgm:t>
    </dgm:pt>
    <dgm:pt modelId="{2E8D0A5B-93ED-4DF5-BC90-2D91CDAAF3EB}" type="parTrans" cxnId="{EC56556F-70E3-41C5-8287-1597766E8149}">
      <dgm:prSet/>
      <dgm:spPr/>
      <dgm:t>
        <a:bodyPr/>
        <a:lstStyle/>
        <a:p>
          <a:endParaRPr lang="ru-RU" sz="1800"/>
        </a:p>
      </dgm:t>
    </dgm:pt>
    <dgm:pt modelId="{0C18ACFE-0DF2-4064-A9F4-4AA56A511F5C}" type="sibTrans" cxnId="{EC56556F-70E3-41C5-8287-1597766E8149}">
      <dgm:prSet/>
      <dgm:spPr/>
      <dgm:t>
        <a:bodyPr/>
        <a:lstStyle/>
        <a:p>
          <a:endParaRPr lang="ru-RU" sz="1800"/>
        </a:p>
      </dgm:t>
    </dgm:pt>
    <dgm:pt modelId="{AD8395A8-DA7B-400C-97F8-3346AA63C094}" type="pres">
      <dgm:prSet presAssocID="{F33DC2CB-B6C4-45CD-8821-72FE392CA97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78C98A-3093-4206-959B-167BB78C8AF6}" type="pres">
      <dgm:prSet presAssocID="{3BACE346-8570-420B-B050-422F82225A47}" presName="parentText" presStyleLbl="node1" presStyleIdx="0" presStyleCnt="1" custScaleY="631954" custLinFactNeighborY="3751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56556F-70E3-41C5-8287-1597766E8149}" srcId="{F33DC2CB-B6C4-45CD-8821-72FE392CA97F}" destId="{3BACE346-8570-420B-B050-422F82225A47}" srcOrd="0" destOrd="0" parTransId="{2E8D0A5B-93ED-4DF5-BC90-2D91CDAAF3EB}" sibTransId="{0C18ACFE-0DF2-4064-A9F4-4AA56A511F5C}"/>
    <dgm:cxn modelId="{4FDB37FF-D576-4274-B089-5FF50D07F5DB}" type="presOf" srcId="{3BACE346-8570-420B-B050-422F82225A47}" destId="{6678C98A-3093-4206-959B-167BB78C8AF6}" srcOrd="0" destOrd="0" presId="urn:microsoft.com/office/officeart/2005/8/layout/vList2"/>
    <dgm:cxn modelId="{41BB1731-DA8C-4AF1-84A5-7BAF031DD2E7}" type="presOf" srcId="{F33DC2CB-B6C4-45CD-8821-72FE392CA97F}" destId="{AD8395A8-DA7B-400C-97F8-3346AA63C094}" srcOrd="0" destOrd="0" presId="urn:microsoft.com/office/officeart/2005/8/layout/vList2"/>
    <dgm:cxn modelId="{C5736461-D90B-45D9-A0A7-AAFC4DE5097A}" type="presParOf" srcId="{AD8395A8-DA7B-400C-97F8-3346AA63C094}" destId="{6678C98A-3093-4206-959B-167BB78C8AF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3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2B9A97-0511-4299-BEB3-D4C5209126DE}" type="doc">
      <dgm:prSet loTypeId="urn:microsoft.com/office/officeart/2005/8/layout/vList2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ED594FE-F258-4FBA-9F1D-34EB94F2D380}">
      <dgm:prSet custT="1"/>
      <dgm:spPr/>
      <dgm:t>
        <a:bodyPr/>
        <a:lstStyle/>
        <a:p>
          <a:pPr rtl="0"/>
          <a:r>
            <a:rPr lang="ru-RU" sz="2400" b="1" dirty="0" smtClean="0"/>
            <a:t>Крупноклеточные</a:t>
          </a:r>
        </a:p>
      </dgm:t>
    </dgm:pt>
    <dgm:pt modelId="{FBFC3561-C742-4698-A418-654DC507E071}" type="parTrans" cxnId="{42730223-98BD-45EB-B42F-FF1CFCB79B76}">
      <dgm:prSet/>
      <dgm:spPr/>
      <dgm:t>
        <a:bodyPr/>
        <a:lstStyle/>
        <a:p>
          <a:endParaRPr lang="ru-RU"/>
        </a:p>
      </dgm:t>
    </dgm:pt>
    <dgm:pt modelId="{0B2465FF-C439-441D-BDD6-1D4B7DB880E0}" type="sibTrans" cxnId="{42730223-98BD-45EB-B42F-FF1CFCB79B76}">
      <dgm:prSet/>
      <dgm:spPr/>
      <dgm:t>
        <a:bodyPr/>
        <a:lstStyle/>
        <a:p>
          <a:endParaRPr lang="ru-RU"/>
        </a:p>
      </dgm:t>
    </dgm:pt>
    <dgm:pt modelId="{7A6E3153-AE7A-4960-948B-A269462EADEA}" type="pres">
      <dgm:prSet presAssocID="{372B9A97-0511-4299-BEB3-D4C5209126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914F758-545C-4E18-AF39-3FA8D6349413}" type="pres">
      <dgm:prSet presAssocID="{3ED594FE-F258-4FBA-9F1D-34EB94F2D380}" presName="parentText" presStyleLbl="node1" presStyleIdx="0" presStyleCnt="1" custScaleY="73242" custLinFactY="-30702" custLinFactNeighborX="8947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D8BC71-B953-401B-882C-753B99D1D55D}" type="presOf" srcId="{3ED594FE-F258-4FBA-9F1D-34EB94F2D380}" destId="{8914F758-545C-4E18-AF39-3FA8D6349413}" srcOrd="0" destOrd="0" presId="urn:microsoft.com/office/officeart/2005/8/layout/vList2"/>
    <dgm:cxn modelId="{42730223-98BD-45EB-B42F-FF1CFCB79B76}" srcId="{372B9A97-0511-4299-BEB3-D4C5209126DE}" destId="{3ED594FE-F258-4FBA-9F1D-34EB94F2D380}" srcOrd="0" destOrd="0" parTransId="{FBFC3561-C742-4698-A418-654DC507E071}" sibTransId="{0B2465FF-C439-441D-BDD6-1D4B7DB880E0}"/>
    <dgm:cxn modelId="{222F2F89-3ADA-4911-971C-55DF47C0168E}" type="presOf" srcId="{372B9A97-0511-4299-BEB3-D4C5209126DE}" destId="{7A6E3153-AE7A-4960-948B-A269462EADEA}" srcOrd="0" destOrd="0" presId="urn:microsoft.com/office/officeart/2005/8/layout/vList2"/>
    <dgm:cxn modelId="{7350FB87-66DD-4837-A6A8-6544D464892C}" type="presParOf" srcId="{7A6E3153-AE7A-4960-948B-A269462EADEA}" destId="{8914F758-545C-4E18-AF39-3FA8D63494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616F3F-8471-4465-98CC-D6264A6AFA7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B6A24-FB4D-4F0A-8C43-06C085D6478B}">
      <dgm:prSet custT="1"/>
      <dgm:spPr/>
      <dgm:t>
        <a:bodyPr/>
        <a:lstStyle/>
        <a:p>
          <a:pPr algn="ctr" rtl="0"/>
          <a:r>
            <a:rPr lang="ru-RU" sz="1800" dirty="0" smtClean="0"/>
            <a:t>Супраоптические</a:t>
          </a:r>
          <a:endParaRPr lang="ru-RU" sz="1800" dirty="0"/>
        </a:p>
      </dgm:t>
    </dgm:pt>
    <dgm:pt modelId="{7D26C99E-C757-4D05-8A70-71A4042A8D73}" type="parTrans" cxnId="{4DA1A0C1-ADF4-466E-89B0-385462FB849C}">
      <dgm:prSet/>
      <dgm:spPr/>
      <dgm:t>
        <a:bodyPr/>
        <a:lstStyle/>
        <a:p>
          <a:endParaRPr lang="ru-RU" sz="1800"/>
        </a:p>
      </dgm:t>
    </dgm:pt>
    <dgm:pt modelId="{FA8C6811-0349-4D71-ADAA-781CEF39DA5E}" type="sibTrans" cxnId="{4DA1A0C1-ADF4-466E-89B0-385462FB849C}">
      <dgm:prSet/>
      <dgm:spPr/>
      <dgm:t>
        <a:bodyPr/>
        <a:lstStyle/>
        <a:p>
          <a:endParaRPr lang="ru-RU" sz="1800"/>
        </a:p>
      </dgm:t>
    </dgm:pt>
    <dgm:pt modelId="{A21042FE-9362-4596-90A1-0869A44C3A89}">
      <dgm:prSet custT="1"/>
      <dgm:spPr/>
      <dgm:t>
        <a:bodyPr/>
        <a:lstStyle/>
        <a:p>
          <a:pPr algn="ctr" rtl="0"/>
          <a:r>
            <a:rPr lang="ru-RU" sz="1800" dirty="0" smtClean="0"/>
            <a:t>Паравентрикулярные (центральная часть)</a:t>
          </a:r>
          <a:endParaRPr lang="ru-RU" sz="1800" dirty="0"/>
        </a:p>
      </dgm:t>
    </dgm:pt>
    <dgm:pt modelId="{2417A063-5272-4933-8978-EA4348C43FC1}" type="parTrans" cxnId="{BF3F1BBD-19B5-431C-AF83-40D09D3D2AD3}">
      <dgm:prSet/>
      <dgm:spPr/>
      <dgm:t>
        <a:bodyPr/>
        <a:lstStyle/>
        <a:p>
          <a:endParaRPr lang="ru-RU" sz="1800"/>
        </a:p>
      </dgm:t>
    </dgm:pt>
    <dgm:pt modelId="{B2BB579D-8D8D-4D33-A433-B58CF4CD6F5A}" type="sibTrans" cxnId="{BF3F1BBD-19B5-431C-AF83-40D09D3D2AD3}">
      <dgm:prSet/>
      <dgm:spPr/>
      <dgm:t>
        <a:bodyPr/>
        <a:lstStyle/>
        <a:p>
          <a:endParaRPr lang="ru-RU" sz="1800"/>
        </a:p>
      </dgm:t>
    </dgm:pt>
    <dgm:pt modelId="{1D202699-E087-4BD4-A7BE-6E0B55262449}" type="pres">
      <dgm:prSet presAssocID="{D6616F3F-8471-4465-98CC-D6264A6AFA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421723-CF74-4409-A2D2-4B1E18D5F64A}" type="pres">
      <dgm:prSet presAssocID="{D58B6A24-FB4D-4F0A-8C43-06C085D6478B}" presName="parentText" presStyleLbl="node1" presStyleIdx="0" presStyleCnt="2" custScaleY="61497" custLinFactY="-3139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E961FC-A0B2-4FCE-8CF7-8464B5E49B9F}" type="pres">
      <dgm:prSet presAssocID="{FA8C6811-0349-4D71-ADAA-781CEF39DA5E}" presName="spacer" presStyleCnt="0"/>
      <dgm:spPr/>
    </dgm:pt>
    <dgm:pt modelId="{2D67EE2C-0CC7-4F76-AD48-5B98A0CFCDAC}" type="pres">
      <dgm:prSet presAssocID="{A21042FE-9362-4596-90A1-0869A44C3A89}" presName="parentText" presStyleLbl="node1" presStyleIdx="1" presStyleCnt="2" custScaleY="175147" custLinFactY="1550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A1A0C1-ADF4-466E-89B0-385462FB849C}" srcId="{D6616F3F-8471-4465-98CC-D6264A6AFA7E}" destId="{D58B6A24-FB4D-4F0A-8C43-06C085D6478B}" srcOrd="0" destOrd="0" parTransId="{7D26C99E-C757-4D05-8A70-71A4042A8D73}" sibTransId="{FA8C6811-0349-4D71-ADAA-781CEF39DA5E}"/>
    <dgm:cxn modelId="{51FA354C-B68E-4790-93E5-072C290D4A4A}" type="presOf" srcId="{A21042FE-9362-4596-90A1-0869A44C3A89}" destId="{2D67EE2C-0CC7-4F76-AD48-5B98A0CFCDAC}" srcOrd="0" destOrd="0" presId="urn:microsoft.com/office/officeart/2005/8/layout/vList2"/>
    <dgm:cxn modelId="{FFDCAD9B-D638-4A76-A5B1-B94191A3DC0D}" type="presOf" srcId="{D6616F3F-8471-4465-98CC-D6264A6AFA7E}" destId="{1D202699-E087-4BD4-A7BE-6E0B55262449}" srcOrd="0" destOrd="0" presId="urn:microsoft.com/office/officeart/2005/8/layout/vList2"/>
    <dgm:cxn modelId="{B0CA9E87-DAFE-456E-8399-AE8A4933209A}" type="presOf" srcId="{D58B6A24-FB4D-4F0A-8C43-06C085D6478B}" destId="{5D421723-CF74-4409-A2D2-4B1E18D5F64A}" srcOrd="0" destOrd="0" presId="urn:microsoft.com/office/officeart/2005/8/layout/vList2"/>
    <dgm:cxn modelId="{BF3F1BBD-19B5-431C-AF83-40D09D3D2AD3}" srcId="{D6616F3F-8471-4465-98CC-D6264A6AFA7E}" destId="{A21042FE-9362-4596-90A1-0869A44C3A89}" srcOrd="1" destOrd="0" parTransId="{2417A063-5272-4933-8978-EA4348C43FC1}" sibTransId="{B2BB579D-8D8D-4D33-A433-B58CF4CD6F5A}"/>
    <dgm:cxn modelId="{4EDE5993-68FD-40F9-BBCB-8D2DFB067974}" type="presParOf" srcId="{1D202699-E087-4BD4-A7BE-6E0B55262449}" destId="{5D421723-CF74-4409-A2D2-4B1E18D5F64A}" srcOrd="0" destOrd="0" presId="urn:microsoft.com/office/officeart/2005/8/layout/vList2"/>
    <dgm:cxn modelId="{3C115DB1-1C3C-41C5-802B-BA1FB9C080A1}" type="presParOf" srcId="{1D202699-E087-4BD4-A7BE-6E0B55262449}" destId="{3FE961FC-A0B2-4FCE-8CF7-8464B5E49B9F}" srcOrd="1" destOrd="0" presId="urn:microsoft.com/office/officeart/2005/8/layout/vList2"/>
    <dgm:cxn modelId="{E1B368BE-EDDB-48BF-A063-6B38480D580F}" type="presParOf" srcId="{1D202699-E087-4BD4-A7BE-6E0B55262449}" destId="{2D67EE2C-0CC7-4F76-AD48-5B98A0CFCDA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CC3279-9594-4E0B-9086-377B428F8CD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576ABE-C802-4EE2-A618-CFABECE3646A}">
      <dgm:prSet custT="1"/>
      <dgm:spPr/>
      <dgm:t>
        <a:bodyPr/>
        <a:lstStyle/>
        <a:p>
          <a:pPr algn="ctr" rtl="0"/>
          <a:r>
            <a:rPr lang="ru-RU" sz="1800" dirty="0" err="1" smtClean="0"/>
            <a:t>Медиобазальное</a:t>
          </a:r>
          <a:endParaRPr lang="ru-RU" sz="1800" dirty="0"/>
        </a:p>
      </dgm:t>
    </dgm:pt>
    <dgm:pt modelId="{D40DECF3-7947-4179-A0CD-A0F71D581A7F}" type="parTrans" cxnId="{1DFCF163-14DE-40AA-ACE2-812B0220E271}">
      <dgm:prSet/>
      <dgm:spPr/>
      <dgm:t>
        <a:bodyPr/>
        <a:lstStyle/>
        <a:p>
          <a:pPr algn="ctr"/>
          <a:endParaRPr lang="ru-RU" sz="1800"/>
        </a:p>
      </dgm:t>
    </dgm:pt>
    <dgm:pt modelId="{4DE58C27-6915-4113-B556-C41F6EF2AB95}" type="sibTrans" cxnId="{1DFCF163-14DE-40AA-ACE2-812B0220E271}">
      <dgm:prSet/>
      <dgm:spPr/>
      <dgm:t>
        <a:bodyPr/>
        <a:lstStyle/>
        <a:p>
          <a:pPr algn="ctr"/>
          <a:endParaRPr lang="ru-RU" sz="1800"/>
        </a:p>
      </dgm:t>
    </dgm:pt>
    <dgm:pt modelId="{5F46B87A-DBD7-4359-874B-CFB15CC8473E}">
      <dgm:prSet custT="1"/>
      <dgm:spPr/>
      <dgm:t>
        <a:bodyPr/>
        <a:lstStyle/>
        <a:p>
          <a:pPr algn="ctr" rtl="0"/>
          <a:r>
            <a:rPr lang="ru-RU" sz="1800" dirty="0" err="1" smtClean="0"/>
            <a:t>Туберальное</a:t>
          </a:r>
          <a:endParaRPr lang="ru-RU" sz="1800" dirty="0"/>
        </a:p>
      </dgm:t>
    </dgm:pt>
    <dgm:pt modelId="{CEF48E79-15BE-4288-AA3D-AF225F40452D}" type="parTrans" cxnId="{545AE0FA-5033-4DF0-A12A-6062E2849031}">
      <dgm:prSet/>
      <dgm:spPr/>
      <dgm:t>
        <a:bodyPr/>
        <a:lstStyle/>
        <a:p>
          <a:pPr algn="ctr"/>
          <a:endParaRPr lang="ru-RU" sz="1800"/>
        </a:p>
      </dgm:t>
    </dgm:pt>
    <dgm:pt modelId="{72A99AFA-402F-4D6B-B205-FBD12BD27997}" type="sibTrans" cxnId="{545AE0FA-5033-4DF0-A12A-6062E2849031}">
      <dgm:prSet/>
      <dgm:spPr/>
      <dgm:t>
        <a:bodyPr/>
        <a:lstStyle/>
        <a:p>
          <a:pPr algn="ctr"/>
          <a:endParaRPr lang="ru-RU" sz="1800"/>
        </a:p>
      </dgm:t>
    </dgm:pt>
    <dgm:pt modelId="{22BE30D2-568F-4CD2-8A96-6CD01DD521F9}">
      <dgm:prSet custT="1"/>
      <dgm:spPr/>
      <dgm:t>
        <a:bodyPr/>
        <a:lstStyle/>
        <a:p>
          <a:pPr algn="ctr" rtl="0"/>
          <a:r>
            <a:rPr lang="ru-RU" sz="1800" dirty="0" err="1" smtClean="0"/>
            <a:t>Аркуатное</a:t>
          </a:r>
          <a:endParaRPr lang="ru-RU" sz="1800" dirty="0"/>
        </a:p>
      </dgm:t>
    </dgm:pt>
    <dgm:pt modelId="{F3BD6C5B-CAB3-493C-A707-A635D20A135C}" type="parTrans" cxnId="{73C02F87-E162-4A8E-AD6C-B4A03231DF2F}">
      <dgm:prSet/>
      <dgm:spPr/>
      <dgm:t>
        <a:bodyPr/>
        <a:lstStyle/>
        <a:p>
          <a:pPr algn="ctr"/>
          <a:endParaRPr lang="ru-RU" sz="1800"/>
        </a:p>
      </dgm:t>
    </dgm:pt>
    <dgm:pt modelId="{D4C4C41B-2BCE-4BF0-A34E-CFB8D9BF59FA}" type="sibTrans" cxnId="{73C02F87-E162-4A8E-AD6C-B4A03231DF2F}">
      <dgm:prSet/>
      <dgm:spPr/>
      <dgm:t>
        <a:bodyPr/>
        <a:lstStyle/>
        <a:p>
          <a:pPr algn="ctr"/>
          <a:endParaRPr lang="ru-RU" sz="1800"/>
        </a:p>
      </dgm:t>
    </dgm:pt>
    <dgm:pt modelId="{16BD6190-004A-473C-998A-12CF4C3BF7BC}">
      <dgm:prSet custT="1"/>
      <dgm:spPr/>
      <dgm:t>
        <a:bodyPr/>
        <a:lstStyle/>
        <a:p>
          <a:pPr algn="ctr" rtl="0"/>
          <a:r>
            <a:rPr lang="ru-RU" sz="1800" dirty="0" smtClean="0"/>
            <a:t>Вентромедиальное</a:t>
          </a:r>
          <a:endParaRPr lang="ru-RU" sz="1800" dirty="0"/>
        </a:p>
      </dgm:t>
    </dgm:pt>
    <dgm:pt modelId="{38C88B4B-BA22-465C-AD9F-95AA1EDB59BE}" type="parTrans" cxnId="{E3A8B0F9-6235-4063-A22C-E602AD0E440A}">
      <dgm:prSet/>
      <dgm:spPr/>
      <dgm:t>
        <a:bodyPr/>
        <a:lstStyle/>
        <a:p>
          <a:pPr algn="ctr"/>
          <a:endParaRPr lang="ru-RU" sz="1800"/>
        </a:p>
      </dgm:t>
    </dgm:pt>
    <dgm:pt modelId="{A25A8E19-106C-4502-AAEE-68C3F6D57DFF}" type="sibTrans" cxnId="{E3A8B0F9-6235-4063-A22C-E602AD0E440A}">
      <dgm:prSet/>
      <dgm:spPr/>
      <dgm:t>
        <a:bodyPr/>
        <a:lstStyle/>
        <a:p>
          <a:pPr algn="ctr"/>
          <a:endParaRPr lang="ru-RU" sz="1800"/>
        </a:p>
      </dgm:t>
    </dgm:pt>
    <dgm:pt modelId="{D0EA4B13-801B-459D-A51D-1183C7CDAD5A}">
      <dgm:prSet custT="1"/>
      <dgm:spPr/>
      <dgm:t>
        <a:bodyPr/>
        <a:lstStyle/>
        <a:p>
          <a:pPr algn="ctr" rtl="0"/>
          <a:r>
            <a:rPr lang="ru-RU" sz="1800" dirty="0" smtClean="0"/>
            <a:t>Дорсомедиальное</a:t>
          </a:r>
          <a:endParaRPr lang="ru-RU" sz="1800" dirty="0"/>
        </a:p>
      </dgm:t>
    </dgm:pt>
    <dgm:pt modelId="{6CCF907A-C4D5-41CA-BFD2-A42D38EC57FF}" type="parTrans" cxnId="{927FE1F6-B334-4F97-9800-155A443979F7}">
      <dgm:prSet/>
      <dgm:spPr/>
      <dgm:t>
        <a:bodyPr/>
        <a:lstStyle/>
        <a:p>
          <a:pPr algn="ctr"/>
          <a:endParaRPr lang="ru-RU" sz="1800"/>
        </a:p>
      </dgm:t>
    </dgm:pt>
    <dgm:pt modelId="{74214C8D-61A9-4C30-90EA-C7D5BAA51809}" type="sibTrans" cxnId="{927FE1F6-B334-4F97-9800-155A443979F7}">
      <dgm:prSet/>
      <dgm:spPr/>
      <dgm:t>
        <a:bodyPr/>
        <a:lstStyle/>
        <a:p>
          <a:pPr algn="ctr"/>
          <a:endParaRPr lang="ru-RU" sz="1800"/>
        </a:p>
      </dgm:t>
    </dgm:pt>
    <dgm:pt modelId="{73AD4319-7DC9-4E03-8AD9-2481C9D0FEAB}">
      <dgm:prSet custT="1"/>
      <dgm:spPr/>
      <dgm:t>
        <a:bodyPr/>
        <a:lstStyle/>
        <a:p>
          <a:pPr algn="ctr" rtl="0"/>
          <a:r>
            <a:rPr lang="ru-RU" sz="1800" dirty="0" smtClean="0"/>
            <a:t>Паравентрикулярные (периферическая часть)</a:t>
          </a:r>
          <a:endParaRPr lang="ru-RU" sz="1800" dirty="0"/>
        </a:p>
      </dgm:t>
    </dgm:pt>
    <dgm:pt modelId="{3BDEE78D-F007-4110-8B2F-27435358CB02}" type="parTrans" cxnId="{F06E1A5C-43D8-414E-9F57-6DC6DF32D471}">
      <dgm:prSet/>
      <dgm:spPr/>
      <dgm:t>
        <a:bodyPr/>
        <a:lstStyle/>
        <a:p>
          <a:pPr algn="ctr"/>
          <a:endParaRPr lang="ru-RU" sz="1800"/>
        </a:p>
      </dgm:t>
    </dgm:pt>
    <dgm:pt modelId="{2BE18538-1E2C-4A12-886B-8A4044A00697}" type="sibTrans" cxnId="{F06E1A5C-43D8-414E-9F57-6DC6DF32D471}">
      <dgm:prSet/>
      <dgm:spPr/>
      <dgm:t>
        <a:bodyPr/>
        <a:lstStyle/>
        <a:p>
          <a:pPr algn="ctr"/>
          <a:endParaRPr lang="ru-RU" sz="1800"/>
        </a:p>
      </dgm:t>
    </dgm:pt>
    <dgm:pt modelId="{214318E6-B0A9-4D6E-94D8-DB22AF53A9F6}" type="pres">
      <dgm:prSet presAssocID="{CBCC3279-9594-4E0B-9086-377B428F8C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65BA6-DE19-4302-A586-F781B96978D0}" type="pres">
      <dgm:prSet presAssocID="{1C576ABE-C802-4EE2-A618-CFABECE3646A}" presName="parentText" presStyleLbl="node1" presStyleIdx="0" presStyleCnt="6" custScaleY="123889" custLinFactY="-4446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BA503E-A266-47D2-B8D3-4D935ED7B825}" type="pres">
      <dgm:prSet presAssocID="{4DE58C27-6915-4113-B556-C41F6EF2AB95}" presName="spacer" presStyleCnt="0"/>
      <dgm:spPr/>
    </dgm:pt>
    <dgm:pt modelId="{E8F5CA65-01B1-40F9-902C-7E91FA8A5803}" type="pres">
      <dgm:prSet presAssocID="{5F46B87A-DBD7-4359-874B-CFB15CC8473E}" presName="parentText" presStyleLbl="node1" presStyleIdx="1" presStyleCnt="6" custLinFactY="-3080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88C27-D022-4771-9547-8B0594A12101}" type="pres">
      <dgm:prSet presAssocID="{72A99AFA-402F-4D6B-B205-FBD12BD27997}" presName="spacer" presStyleCnt="0"/>
      <dgm:spPr/>
    </dgm:pt>
    <dgm:pt modelId="{8B15F970-2229-4ADD-A4B0-10A21B042CDE}" type="pres">
      <dgm:prSet presAssocID="{22BE30D2-568F-4CD2-8A96-6CD01DD521F9}" presName="parentText" presStyleLbl="node1" presStyleIdx="2" presStyleCnt="6" custLinFactY="-1023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2F63C0-6B06-4660-A426-08CE07984229}" type="pres">
      <dgm:prSet presAssocID="{D4C4C41B-2BCE-4BF0-A34E-CFB8D9BF59FA}" presName="spacer" presStyleCnt="0"/>
      <dgm:spPr/>
    </dgm:pt>
    <dgm:pt modelId="{71807FD9-AC05-4030-92E8-11E9ADC4176A}" type="pres">
      <dgm:prSet presAssocID="{16BD6190-004A-473C-998A-12CF4C3BF7BC}" presName="parentText" presStyleLbl="node1" presStyleIdx="3" presStyleCnt="6" custLinFactNeighborY="-5402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0F761-1B3A-4233-B974-EEF8772A2A87}" type="pres">
      <dgm:prSet presAssocID="{A25A8E19-106C-4502-AAEE-68C3F6D57DFF}" presName="spacer" presStyleCnt="0"/>
      <dgm:spPr/>
    </dgm:pt>
    <dgm:pt modelId="{48D064C6-D9F4-40C9-81BF-E3DD6175B140}" type="pres">
      <dgm:prSet presAssocID="{D0EA4B13-801B-459D-A51D-1183C7CDAD5A}" presName="parentText" presStyleLbl="node1" presStyleIdx="4" presStyleCnt="6" custLinFactY="109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6BC396-D55C-47A3-8D81-E03580E4F224}" type="pres">
      <dgm:prSet presAssocID="{74214C8D-61A9-4C30-90EA-C7D5BAA51809}" presName="spacer" presStyleCnt="0"/>
      <dgm:spPr/>
    </dgm:pt>
    <dgm:pt modelId="{714876F0-29BC-4F17-8A90-A3AEB96BC56A}" type="pres">
      <dgm:prSet presAssocID="{73AD4319-7DC9-4E03-8AD9-2481C9D0FEAB}" presName="parentText" presStyleLbl="node1" presStyleIdx="5" presStyleCnt="6" custScaleY="157790" custLinFactY="2710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342BD7-0F85-42FB-A94B-F7DB68C17565}" type="presOf" srcId="{16BD6190-004A-473C-998A-12CF4C3BF7BC}" destId="{71807FD9-AC05-4030-92E8-11E9ADC4176A}" srcOrd="0" destOrd="0" presId="urn:microsoft.com/office/officeart/2005/8/layout/vList2"/>
    <dgm:cxn modelId="{92D514A4-7DB8-4FD5-A403-8203761468C8}" type="presOf" srcId="{D0EA4B13-801B-459D-A51D-1183C7CDAD5A}" destId="{48D064C6-D9F4-40C9-81BF-E3DD6175B140}" srcOrd="0" destOrd="0" presId="urn:microsoft.com/office/officeart/2005/8/layout/vList2"/>
    <dgm:cxn modelId="{C9B7862E-77BF-49D0-8BE7-28E9F4BCD7DB}" type="presOf" srcId="{22BE30D2-568F-4CD2-8A96-6CD01DD521F9}" destId="{8B15F970-2229-4ADD-A4B0-10A21B042CDE}" srcOrd="0" destOrd="0" presId="urn:microsoft.com/office/officeart/2005/8/layout/vList2"/>
    <dgm:cxn modelId="{1DFCF163-14DE-40AA-ACE2-812B0220E271}" srcId="{CBCC3279-9594-4E0B-9086-377B428F8CD3}" destId="{1C576ABE-C802-4EE2-A618-CFABECE3646A}" srcOrd="0" destOrd="0" parTransId="{D40DECF3-7947-4179-A0CD-A0F71D581A7F}" sibTransId="{4DE58C27-6915-4113-B556-C41F6EF2AB95}"/>
    <dgm:cxn modelId="{73C02F87-E162-4A8E-AD6C-B4A03231DF2F}" srcId="{CBCC3279-9594-4E0B-9086-377B428F8CD3}" destId="{22BE30D2-568F-4CD2-8A96-6CD01DD521F9}" srcOrd="2" destOrd="0" parTransId="{F3BD6C5B-CAB3-493C-A707-A635D20A135C}" sibTransId="{D4C4C41B-2BCE-4BF0-A34E-CFB8D9BF59FA}"/>
    <dgm:cxn modelId="{E3A8B0F9-6235-4063-A22C-E602AD0E440A}" srcId="{CBCC3279-9594-4E0B-9086-377B428F8CD3}" destId="{16BD6190-004A-473C-998A-12CF4C3BF7BC}" srcOrd="3" destOrd="0" parTransId="{38C88B4B-BA22-465C-AD9F-95AA1EDB59BE}" sibTransId="{A25A8E19-106C-4502-AAEE-68C3F6D57DFF}"/>
    <dgm:cxn modelId="{F06E1A5C-43D8-414E-9F57-6DC6DF32D471}" srcId="{CBCC3279-9594-4E0B-9086-377B428F8CD3}" destId="{73AD4319-7DC9-4E03-8AD9-2481C9D0FEAB}" srcOrd="5" destOrd="0" parTransId="{3BDEE78D-F007-4110-8B2F-27435358CB02}" sibTransId="{2BE18538-1E2C-4A12-886B-8A4044A00697}"/>
    <dgm:cxn modelId="{927FE1F6-B334-4F97-9800-155A443979F7}" srcId="{CBCC3279-9594-4E0B-9086-377B428F8CD3}" destId="{D0EA4B13-801B-459D-A51D-1183C7CDAD5A}" srcOrd="4" destOrd="0" parTransId="{6CCF907A-C4D5-41CA-BFD2-A42D38EC57FF}" sibTransId="{74214C8D-61A9-4C30-90EA-C7D5BAA51809}"/>
    <dgm:cxn modelId="{685FB8CF-7E3D-4D2A-8AB4-852FC68A2762}" type="presOf" srcId="{73AD4319-7DC9-4E03-8AD9-2481C9D0FEAB}" destId="{714876F0-29BC-4F17-8A90-A3AEB96BC56A}" srcOrd="0" destOrd="0" presId="urn:microsoft.com/office/officeart/2005/8/layout/vList2"/>
    <dgm:cxn modelId="{7DC297D8-D384-4436-A378-80E9B2E273BB}" type="presOf" srcId="{1C576ABE-C802-4EE2-A618-CFABECE3646A}" destId="{4DB65BA6-DE19-4302-A586-F781B96978D0}" srcOrd="0" destOrd="0" presId="urn:microsoft.com/office/officeart/2005/8/layout/vList2"/>
    <dgm:cxn modelId="{DF759765-1158-4A6D-9E13-E06389027234}" type="presOf" srcId="{CBCC3279-9594-4E0B-9086-377B428F8CD3}" destId="{214318E6-B0A9-4D6E-94D8-DB22AF53A9F6}" srcOrd="0" destOrd="0" presId="urn:microsoft.com/office/officeart/2005/8/layout/vList2"/>
    <dgm:cxn modelId="{545AE0FA-5033-4DF0-A12A-6062E2849031}" srcId="{CBCC3279-9594-4E0B-9086-377B428F8CD3}" destId="{5F46B87A-DBD7-4359-874B-CFB15CC8473E}" srcOrd="1" destOrd="0" parTransId="{CEF48E79-15BE-4288-AA3D-AF225F40452D}" sibTransId="{72A99AFA-402F-4D6B-B205-FBD12BD27997}"/>
    <dgm:cxn modelId="{FC7AB0B9-E712-476B-B402-BD7264D4C460}" type="presOf" srcId="{5F46B87A-DBD7-4359-874B-CFB15CC8473E}" destId="{E8F5CA65-01B1-40F9-902C-7E91FA8A5803}" srcOrd="0" destOrd="0" presId="urn:microsoft.com/office/officeart/2005/8/layout/vList2"/>
    <dgm:cxn modelId="{C041AEE2-318B-469E-8EC9-9E5F8CB64FCE}" type="presParOf" srcId="{214318E6-B0A9-4D6E-94D8-DB22AF53A9F6}" destId="{4DB65BA6-DE19-4302-A586-F781B96978D0}" srcOrd="0" destOrd="0" presId="urn:microsoft.com/office/officeart/2005/8/layout/vList2"/>
    <dgm:cxn modelId="{31C0B034-C0D7-4D39-8CD3-9AD2A621EAE6}" type="presParOf" srcId="{214318E6-B0A9-4D6E-94D8-DB22AF53A9F6}" destId="{CABA503E-A266-47D2-B8D3-4D935ED7B825}" srcOrd="1" destOrd="0" presId="urn:microsoft.com/office/officeart/2005/8/layout/vList2"/>
    <dgm:cxn modelId="{50ADB56D-EE41-4D69-9C41-A2FBE60F2315}" type="presParOf" srcId="{214318E6-B0A9-4D6E-94D8-DB22AF53A9F6}" destId="{E8F5CA65-01B1-40F9-902C-7E91FA8A5803}" srcOrd="2" destOrd="0" presId="urn:microsoft.com/office/officeart/2005/8/layout/vList2"/>
    <dgm:cxn modelId="{CD17ECC7-104A-48D9-876D-C8ACC0EC5A2C}" type="presParOf" srcId="{214318E6-B0A9-4D6E-94D8-DB22AF53A9F6}" destId="{CAE88C27-D022-4771-9547-8B0594A12101}" srcOrd="3" destOrd="0" presId="urn:microsoft.com/office/officeart/2005/8/layout/vList2"/>
    <dgm:cxn modelId="{7B7335AD-C2AC-48E2-9CBB-6E9FFCCAFAAA}" type="presParOf" srcId="{214318E6-B0A9-4D6E-94D8-DB22AF53A9F6}" destId="{8B15F970-2229-4ADD-A4B0-10A21B042CDE}" srcOrd="4" destOrd="0" presId="urn:microsoft.com/office/officeart/2005/8/layout/vList2"/>
    <dgm:cxn modelId="{519EF1EF-4DF0-4819-A732-F66E56A23AE4}" type="presParOf" srcId="{214318E6-B0A9-4D6E-94D8-DB22AF53A9F6}" destId="{562F63C0-6B06-4660-A426-08CE07984229}" srcOrd="5" destOrd="0" presId="urn:microsoft.com/office/officeart/2005/8/layout/vList2"/>
    <dgm:cxn modelId="{3436D428-AEFB-4E5A-B5F7-1A4CF08F2E6F}" type="presParOf" srcId="{214318E6-B0A9-4D6E-94D8-DB22AF53A9F6}" destId="{71807FD9-AC05-4030-92E8-11E9ADC4176A}" srcOrd="6" destOrd="0" presId="urn:microsoft.com/office/officeart/2005/8/layout/vList2"/>
    <dgm:cxn modelId="{75094336-224B-410A-BD7B-461DD5542AC7}" type="presParOf" srcId="{214318E6-B0A9-4D6E-94D8-DB22AF53A9F6}" destId="{9240F761-1B3A-4233-B974-EEF8772A2A87}" srcOrd="7" destOrd="0" presId="urn:microsoft.com/office/officeart/2005/8/layout/vList2"/>
    <dgm:cxn modelId="{70A8CDF5-A84B-4578-9B50-6DC8B6A84D58}" type="presParOf" srcId="{214318E6-B0A9-4D6E-94D8-DB22AF53A9F6}" destId="{48D064C6-D9F4-40C9-81BF-E3DD6175B140}" srcOrd="8" destOrd="0" presId="urn:microsoft.com/office/officeart/2005/8/layout/vList2"/>
    <dgm:cxn modelId="{4E0862F7-52D6-4965-95D0-7D1F026C73AF}" type="presParOf" srcId="{214318E6-B0A9-4D6E-94D8-DB22AF53A9F6}" destId="{916BC396-D55C-47A3-8D81-E03580E4F224}" srcOrd="9" destOrd="0" presId="urn:microsoft.com/office/officeart/2005/8/layout/vList2"/>
    <dgm:cxn modelId="{FC4DA89F-F7CD-40EA-B63A-863B86B66D52}" type="presParOf" srcId="{214318E6-B0A9-4D6E-94D8-DB22AF53A9F6}" destId="{714876F0-29BC-4F17-8A90-A3AEB96BC56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6BE7F9-24E7-46CF-B1DE-CEDA546DAB4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1448669-D51F-4F85-B7E9-6C24653FB56E}">
      <dgm:prSet custT="1"/>
      <dgm:spPr/>
      <dgm:t>
        <a:bodyPr/>
        <a:lstStyle/>
        <a:p>
          <a:pPr algn="ctr" rtl="0"/>
          <a:r>
            <a:rPr lang="ru-RU" sz="1500" dirty="0" smtClean="0"/>
            <a:t> </a:t>
          </a:r>
          <a:r>
            <a:rPr lang="ru-RU" sz="2400" dirty="0" smtClean="0"/>
            <a:t>Промежуточные – </a:t>
          </a:r>
          <a:r>
            <a:rPr lang="ru-RU" sz="2400" b="1" dirty="0" err="1" smtClean="0">
              <a:solidFill>
                <a:srgbClr val="FF0000"/>
              </a:solidFill>
            </a:rPr>
            <a:t>кортикотропоциты</a:t>
          </a:r>
          <a:endParaRPr lang="ru-RU" sz="2400" b="1" dirty="0" smtClean="0">
            <a:solidFill>
              <a:srgbClr val="FF0000"/>
            </a:solidFill>
          </a:endParaRPr>
        </a:p>
        <a:p>
          <a:pPr algn="l" rtl="0"/>
          <a:r>
            <a:rPr lang="ru-RU" sz="1800" dirty="0" smtClean="0"/>
            <a:t>Вырабатывают АКТГ(кортикотропин), стимулирующий </a:t>
          </a:r>
          <a:r>
            <a:rPr lang="ru-RU" sz="1800" dirty="0" err="1" smtClean="0"/>
            <a:t>эндокриноциты</a:t>
          </a:r>
          <a:r>
            <a:rPr lang="ru-RU" sz="1800" dirty="0" smtClean="0"/>
            <a:t> надпочечников (в большей степени пучковой зоны).</a:t>
          </a:r>
          <a:endParaRPr lang="ru-RU" sz="1800" dirty="0"/>
        </a:p>
      </dgm:t>
    </dgm:pt>
    <dgm:pt modelId="{FA06F700-68AA-45C9-BE8E-7F9B4A2FEA5F}" type="parTrans" cxnId="{9D524012-6647-452F-9A94-35A71E5D5EAD}">
      <dgm:prSet/>
      <dgm:spPr/>
      <dgm:t>
        <a:bodyPr/>
        <a:lstStyle/>
        <a:p>
          <a:endParaRPr lang="ru-RU"/>
        </a:p>
      </dgm:t>
    </dgm:pt>
    <dgm:pt modelId="{D61507BF-A8E9-4DA0-85B7-F7158B7FBE95}" type="sibTrans" cxnId="{9D524012-6647-452F-9A94-35A71E5D5EAD}">
      <dgm:prSet/>
      <dgm:spPr/>
      <dgm:t>
        <a:bodyPr/>
        <a:lstStyle/>
        <a:p>
          <a:endParaRPr lang="ru-RU"/>
        </a:p>
      </dgm:t>
    </dgm:pt>
    <dgm:pt modelId="{E33A40DA-D1BF-40A8-BBCE-DFC6CEB6FDF8}" type="pres">
      <dgm:prSet presAssocID="{E56BE7F9-24E7-46CF-B1DE-CEDA546DAB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B386D8-CA0F-4107-82E4-A294C23FA330}" type="pres">
      <dgm:prSet presAssocID="{61448669-D51F-4F85-B7E9-6C24653FB56E}" presName="parentText" presStyleLbl="node1" presStyleIdx="0" presStyleCnt="1" custScaleY="407452" custLinFactNeighborY="118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524012-6647-452F-9A94-35A71E5D5EAD}" srcId="{E56BE7F9-24E7-46CF-B1DE-CEDA546DAB4C}" destId="{61448669-D51F-4F85-B7E9-6C24653FB56E}" srcOrd="0" destOrd="0" parTransId="{FA06F700-68AA-45C9-BE8E-7F9B4A2FEA5F}" sibTransId="{D61507BF-A8E9-4DA0-85B7-F7158B7FBE95}"/>
    <dgm:cxn modelId="{7A628418-157D-4E60-A848-8244F4045DA8}" type="presOf" srcId="{E56BE7F9-24E7-46CF-B1DE-CEDA546DAB4C}" destId="{E33A40DA-D1BF-40A8-BBCE-DFC6CEB6FDF8}" srcOrd="0" destOrd="0" presId="urn:microsoft.com/office/officeart/2005/8/layout/vList2"/>
    <dgm:cxn modelId="{8BB9F642-02E9-4289-A3C2-A939EAA2E8C7}" type="presOf" srcId="{61448669-D51F-4F85-B7E9-6C24653FB56E}" destId="{EBB386D8-CA0F-4107-82E4-A294C23FA330}" srcOrd="0" destOrd="0" presId="urn:microsoft.com/office/officeart/2005/8/layout/vList2"/>
    <dgm:cxn modelId="{96B4E923-0A3E-4518-B236-D3D44AF90BAC}" type="presParOf" srcId="{E33A40DA-D1BF-40A8-BBCE-DFC6CEB6FDF8}" destId="{EBB386D8-CA0F-4107-82E4-A294C23FA33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CB4757-B793-47AD-B449-D4599D0ABC6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FC934F9-E041-440E-A1FA-613A900F2D45}">
      <dgm:prSet custT="1"/>
      <dgm:spPr/>
      <dgm:t>
        <a:bodyPr/>
        <a:lstStyle/>
        <a:p>
          <a:pPr algn="ctr" rtl="0"/>
          <a:r>
            <a:rPr lang="ru-RU" sz="1800" dirty="0" smtClean="0"/>
            <a:t>Ацидо-фильные эндо-криноциты</a:t>
          </a:r>
          <a:endParaRPr lang="ru-RU" sz="1800" dirty="0"/>
        </a:p>
      </dgm:t>
    </dgm:pt>
    <dgm:pt modelId="{5D08A20B-F398-4C4F-85FC-42348B580823}" type="parTrans" cxnId="{17F5CF96-0734-4458-B24C-CC3624D4C422}">
      <dgm:prSet/>
      <dgm:spPr/>
      <dgm:t>
        <a:bodyPr/>
        <a:lstStyle/>
        <a:p>
          <a:endParaRPr lang="ru-RU"/>
        </a:p>
      </dgm:t>
    </dgm:pt>
    <dgm:pt modelId="{D90773F2-FE70-42E4-9A88-DC5D28449569}" type="sibTrans" cxnId="{17F5CF96-0734-4458-B24C-CC3624D4C422}">
      <dgm:prSet/>
      <dgm:spPr/>
      <dgm:t>
        <a:bodyPr/>
        <a:lstStyle/>
        <a:p>
          <a:endParaRPr lang="ru-RU"/>
        </a:p>
      </dgm:t>
    </dgm:pt>
    <dgm:pt modelId="{2FF7FF4D-10DB-4641-ADC3-151E95571689}">
      <dgm:prSet custT="1"/>
      <dgm:spPr/>
      <dgm:t>
        <a:bodyPr/>
        <a:lstStyle/>
        <a:p>
          <a:pPr rtl="0"/>
          <a:r>
            <a:rPr lang="ru-RU" sz="1800" b="1" dirty="0" err="1" smtClean="0">
              <a:solidFill>
                <a:srgbClr val="FF0000"/>
              </a:solidFill>
            </a:rPr>
            <a:t>соматотропоциты</a:t>
          </a:r>
          <a:r>
            <a:rPr lang="ru-RU" sz="1800" dirty="0" smtClean="0"/>
            <a:t> – </a:t>
          </a:r>
          <a:r>
            <a:rPr lang="ru-RU" sz="1800" dirty="0" err="1" smtClean="0"/>
            <a:t>соматотропин</a:t>
          </a:r>
          <a:r>
            <a:rPr lang="ru-RU" sz="1800" dirty="0" smtClean="0"/>
            <a:t>(гормон роста), регулирует рост всего организма;</a:t>
          </a:r>
          <a:endParaRPr lang="ru-RU" sz="1800" dirty="0"/>
        </a:p>
      </dgm:t>
    </dgm:pt>
    <dgm:pt modelId="{D00CD96A-B560-4A2B-9473-6E967A29FC75}" type="parTrans" cxnId="{704098C0-7EE2-411E-A6DF-F60FCC59BDF7}">
      <dgm:prSet/>
      <dgm:spPr/>
      <dgm:t>
        <a:bodyPr/>
        <a:lstStyle/>
        <a:p>
          <a:endParaRPr lang="ru-RU"/>
        </a:p>
      </dgm:t>
    </dgm:pt>
    <dgm:pt modelId="{317FB863-BAAB-4993-8902-1233FCD5F788}" type="sibTrans" cxnId="{704098C0-7EE2-411E-A6DF-F60FCC59BDF7}">
      <dgm:prSet/>
      <dgm:spPr/>
      <dgm:t>
        <a:bodyPr/>
        <a:lstStyle/>
        <a:p>
          <a:endParaRPr lang="ru-RU"/>
        </a:p>
      </dgm:t>
    </dgm:pt>
    <dgm:pt modelId="{DD44E208-8F39-4D94-BE1A-F49BEF671365}">
      <dgm:prSet custT="1"/>
      <dgm:spPr/>
      <dgm:t>
        <a:bodyPr/>
        <a:lstStyle/>
        <a:p>
          <a:pPr rtl="0"/>
          <a:r>
            <a:rPr lang="ru-RU" sz="1800" b="1" dirty="0" err="1" smtClean="0">
              <a:solidFill>
                <a:srgbClr val="FF0000"/>
              </a:solidFill>
            </a:rPr>
            <a:t>маммотропоциты</a:t>
          </a:r>
          <a:r>
            <a:rPr lang="ru-RU" sz="1800" b="1" dirty="0" smtClean="0">
              <a:solidFill>
                <a:srgbClr val="FF0000"/>
              </a:solidFill>
            </a:rPr>
            <a:t> </a:t>
          </a:r>
          <a:r>
            <a:rPr lang="ru-RU" sz="1800" dirty="0" smtClean="0"/>
            <a:t>– </a:t>
          </a:r>
          <a:r>
            <a:rPr lang="ru-RU" sz="1800" dirty="0" err="1" smtClean="0"/>
            <a:t>маммотропин</a:t>
          </a:r>
          <a:r>
            <a:rPr lang="ru-RU" sz="1800" dirty="0" smtClean="0"/>
            <a:t>(пролактин), стимулирует лактацию.</a:t>
          </a:r>
          <a:endParaRPr lang="ru-RU" sz="1800" dirty="0"/>
        </a:p>
      </dgm:t>
    </dgm:pt>
    <dgm:pt modelId="{0E303581-E995-4A3A-A78D-1817CB2B92F1}" type="parTrans" cxnId="{E903A9F9-B437-4128-A012-C08BCD4578B4}">
      <dgm:prSet/>
      <dgm:spPr/>
      <dgm:t>
        <a:bodyPr/>
        <a:lstStyle/>
        <a:p>
          <a:endParaRPr lang="ru-RU"/>
        </a:p>
      </dgm:t>
    </dgm:pt>
    <dgm:pt modelId="{AE558C4D-82F2-4B3C-A78E-94CC75B45035}" type="sibTrans" cxnId="{E903A9F9-B437-4128-A012-C08BCD4578B4}">
      <dgm:prSet/>
      <dgm:spPr/>
      <dgm:t>
        <a:bodyPr/>
        <a:lstStyle/>
        <a:p>
          <a:endParaRPr lang="ru-RU"/>
        </a:p>
      </dgm:t>
    </dgm:pt>
    <dgm:pt modelId="{C0BDDD38-AD97-4CDC-A510-73A70DDC0781}" type="pres">
      <dgm:prSet presAssocID="{E5CB4757-B793-47AD-B449-D4599D0ABC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936519-A26C-45E7-844C-FBE9FE9A9DF2}" type="pres">
      <dgm:prSet presAssocID="{9FC934F9-E041-440E-A1FA-613A900F2D45}" presName="parentText" presStyleLbl="node1" presStyleIdx="0" presStyleCnt="3" custScaleX="68000" custScaleY="78281" custLinFactY="264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98FFBF-C0BD-485F-B6E5-45E166700569}" type="pres">
      <dgm:prSet presAssocID="{D90773F2-FE70-42E4-9A88-DC5D28449569}" presName="spacer" presStyleCnt="0"/>
      <dgm:spPr/>
    </dgm:pt>
    <dgm:pt modelId="{AD7802EB-73BF-438B-913D-DEA9C8FC1230}" type="pres">
      <dgm:prSet presAssocID="{2FF7FF4D-10DB-4641-ADC3-151E95571689}" presName="parentText" presStyleLbl="node1" presStyleIdx="1" presStyleCnt="3" custLinFactNeighborY="9536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A6B2E9-E308-4B50-B5E2-4215C1B535F9}" type="pres">
      <dgm:prSet presAssocID="{317FB863-BAAB-4993-8902-1233FCD5F788}" presName="spacer" presStyleCnt="0"/>
      <dgm:spPr/>
    </dgm:pt>
    <dgm:pt modelId="{8DE7B026-BA22-4A87-AFA0-BFDD49C9D5AD}" type="pres">
      <dgm:prSet presAssocID="{DD44E208-8F39-4D94-BE1A-F49BEF67136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CAE2777-8FDA-4431-8BBC-D98A28C740C8}" type="presOf" srcId="{9FC934F9-E041-440E-A1FA-613A900F2D45}" destId="{1A936519-A26C-45E7-844C-FBE9FE9A9DF2}" srcOrd="0" destOrd="0" presId="urn:microsoft.com/office/officeart/2005/8/layout/vList2"/>
    <dgm:cxn modelId="{127D1ED8-0142-45FE-810C-B383DFC0336D}" type="presOf" srcId="{DD44E208-8F39-4D94-BE1A-F49BEF671365}" destId="{8DE7B026-BA22-4A87-AFA0-BFDD49C9D5AD}" srcOrd="0" destOrd="0" presId="urn:microsoft.com/office/officeart/2005/8/layout/vList2"/>
    <dgm:cxn modelId="{17F5CF96-0734-4458-B24C-CC3624D4C422}" srcId="{E5CB4757-B793-47AD-B449-D4599D0ABC61}" destId="{9FC934F9-E041-440E-A1FA-613A900F2D45}" srcOrd="0" destOrd="0" parTransId="{5D08A20B-F398-4C4F-85FC-42348B580823}" sibTransId="{D90773F2-FE70-42E4-9A88-DC5D28449569}"/>
    <dgm:cxn modelId="{39828680-57EE-408F-94B5-9C5E66F2162A}" type="presOf" srcId="{2FF7FF4D-10DB-4641-ADC3-151E95571689}" destId="{AD7802EB-73BF-438B-913D-DEA9C8FC1230}" srcOrd="0" destOrd="0" presId="urn:microsoft.com/office/officeart/2005/8/layout/vList2"/>
    <dgm:cxn modelId="{E903A9F9-B437-4128-A012-C08BCD4578B4}" srcId="{E5CB4757-B793-47AD-B449-D4599D0ABC61}" destId="{DD44E208-8F39-4D94-BE1A-F49BEF671365}" srcOrd="2" destOrd="0" parTransId="{0E303581-E995-4A3A-A78D-1817CB2B92F1}" sibTransId="{AE558C4D-82F2-4B3C-A78E-94CC75B45035}"/>
    <dgm:cxn modelId="{704098C0-7EE2-411E-A6DF-F60FCC59BDF7}" srcId="{E5CB4757-B793-47AD-B449-D4599D0ABC61}" destId="{2FF7FF4D-10DB-4641-ADC3-151E95571689}" srcOrd="1" destOrd="0" parTransId="{D00CD96A-B560-4A2B-9473-6E967A29FC75}" sibTransId="{317FB863-BAAB-4993-8902-1233FCD5F788}"/>
    <dgm:cxn modelId="{44D32D54-523B-440E-A9CB-2EA7A0BBFFF9}" type="presOf" srcId="{E5CB4757-B793-47AD-B449-D4599D0ABC61}" destId="{C0BDDD38-AD97-4CDC-A510-73A70DDC0781}" srcOrd="0" destOrd="0" presId="urn:microsoft.com/office/officeart/2005/8/layout/vList2"/>
    <dgm:cxn modelId="{718E755C-4C77-4FD4-8E91-64362454CA70}" type="presParOf" srcId="{C0BDDD38-AD97-4CDC-A510-73A70DDC0781}" destId="{1A936519-A26C-45E7-844C-FBE9FE9A9DF2}" srcOrd="0" destOrd="0" presId="urn:microsoft.com/office/officeart/2005/8/layout/vList2"/>
    <dgm:cxn modelId="{763A8E7F-D83E-4AA3-9281-C2DCBBB21CBE}" type="presParOf" srcId="{C0BDDD38-AD97-4CDC-A510-73A70DDC0781}" destId="{EA98FFBF-C0BD-485F-B6E5-45E166700569}" srcOrd="1" destOrd="0" presId="urn:microsoft.com/office/officeart/2005/8/layout/vList2"/>
    <dgm:cxn modelId="{0693139A-CE05-4AA1-842F-627BDDCD4880}" type="presParOf" srcId="{C0BDDD38-AD97-4CDC-A510-73A70DDC0781}" destId="{AD7802EB-73BF-438B-913D-DEA9C8FC1230}" srcOrd="2" destOrd="0" presId="urn:microsoft.com/office/officeart/2005/8/layout/vList2"/>
    <dgm:cxn modelId="{86452045-6399-4C7D-93B4-E0783A78713B}" type="presParOf" srcId="{C0BDDD38-AD97-4CDC-A510-73A70DDC0781}" destId="{1FA6B2E9-E308-4B50-B5E2-4215C1B535F9}" srcOrd="3" destOrd="0" presId="urn:microsoft.com/office/officeart/2005/8/layout/vList2"/>
    <dgm:cxn modelId="{DB8995D6-B173-4E2C-AA8D-EA8882037099}" type="presParOf" srcId="{C0BDDD38-AD97-4CDC-A510-73A70DDC0781}" destId="{8DE7B026-BA22-4A87-AFA0-BFDD49C9D5A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D0E9B6-34CD-4C68-8758-0F239DFF7172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6DFCBD-025F-4306-A1FC-F7B97354E941}">
      <dgm:prSet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rtl="0"/>
          <a:r>
            <a:rPr lang="ru-RU" sz="1400" b="1" dirty="0" err="1" smtClean="0">
              <a:solidFill>
                <a:schemeClr val="tx1"/>
              </a:solidFill>
            </a:rPr>
            <a:t>Статины</a:t>
          </a:r>
          <a:r>
            <a:rPr lang="ru-RU" sz="1400" b="1" dirty="0" smtClean="0">
              <a:solidFill>
                <a:schemeClr val="tx1"/>
              </a:solidFill>
            </a:rPr>
            <a:t> и </a:t>
          </a:r>
          <a:r>
            <a:rPr lang="ru-RU" sz="1400" b="1" dirty="0" err="1" smtClean="0">
              <a:solidFill>
                <a:schemeClr val="tx1"/>
              </a:solidFill>
            </a:rPr>
            <a:t>либерины</a:t>
          </a:r>
          <a:endParaRPr lang="ru-RU" sz="1400" b="1" dirty="0">
            <a:solidFill>
              <a:schemeClr val="tx1"/>
            </a:solidFill>
          </a:endParaRPr>
        </a:p>
      </dgm:t>
    </dgm:pt>
    <dgm:pt modelId="{918F8CE3-1EBA-480E-B337-89BBFADAC5A5}" type="parTrans" cxnId="{C96CC7D8-55A6-4DAC-AF4C-5E552C0FE1E7}">
      <dgm:prSet/>
      <dgm:spPr/>
      <dgm:t>
        <a:bodyPr/>
        <a:lstStyle/>
        <a:p>
          <a:endParaRPr lang="ru-RU"/>
        </a:p>
      </dgm:t>
    </dgm:pt>
    <dgm:pt modelId="{977CBE79-5A43-4D6C-B357-9FB4F031A260}" type="sibTrans" cxnId="{C96CC7D8-55A6-4DAC-AF4C-5E552C0FE1E7}">
      <dgm:prSet/>
      <dgm:spPr/>
      <dgm:t>
        <a:bodyPr/>
        <a:lstStyle/>
        <a:p>
          <a:endParaRPr lang="ru-RU"/>
        </a:p>
      </dgm:t>
    </dgm:pt>
    <dgm:pt modelId="{1AE645F2-50F8-4129-B0E5-0EEE6F3A2F0E}" type="pres">
      <dgm:prSet presAssocID="{DFD0E9B6-34CD-4C68-8758-0F239DFF7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0999C-FB8D-4628-A71A-BFC101CBC982}" type="pres">
      <dgm:prSet presAssocID="{156DFCBD-025F-4306-A1FC-F7B97354E9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84463A-8532-4105-B100-6B76996440FF}" type="presOf" srcId="{156DFCBD-025F-4306-A1FC-F7B97354E941}" destId="{0EB0999C-FB8D-4628-A71A-BFC101CBC982}" srcOrd="0" destOrd="0" presId="urn:microsoft.com/office/officeart/2005/8/layout/vList2"/>
    <dgm:cxn modelId="{C96CC7D8-55A6-4DAC-AF4C-5E552C0FE1E7}" srcId="{DFD0E9B6-34CD-4C68-8758-0F239DFF7172}" destId="{156DFCBD-025F-4306-A1FC-F7B97354E941}" srcOrd="0" destOrd="0" parTransId="{918F8CE3-1EBA-480E-B337-89BBFADAC5A5}" sibTransId="{977CBE79-5A43-4D6C-B357-9FB4F031A260}"/>
    <dgm:cxn modelId="{AE97B681-DD07-4BD6-BC32-E00D376C84AA}" type="presOf" srcId="{DFD0E9B6-34CD-4C68-8758-0F239DFF7172}" destId="{1AE645F2-50F8-4129-B0E5-0EEE6F3A2F0E}" srcOrd="0" destOrd="0" presId="urn:microsoft.com/office/officeart/2005/8/layout/vList2"/>
    <dgm:cxn modelId="{E2A522BD-EBC8-4209-944D-B8060EB744DC}" type="presParOf" srcId="{1AE645F2-50F8-4129-B0E5-0EEE6F3A2F0E}" destId="{0EB0999C-FB8D-4628-A71A-BFC101CBC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FD0E9B6-34CD-4C68-8758-0F239DFF7172}" type="doc">
      <dgm:prSet loTypeId="urn:microsoft.com/office/officeart/2005/8/layout/vList2" loCatId="list" qsTypeId="urn:microsoft.com/office/officeart/2005/8/quickstyle/simple4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56DFCBD-025F-4306-A1FC-F7B97354E941}">
      <dgm:prSet custT="1"/>
      <dgm:spPr/>
      <dgm:t>
        <a:bodyPr/>
        <a:lstStyle/>
        <a:p>
          <a:pPr algn="ctr" rtl="0"/>
          <a:r>
            <a:rPr lang="ru-RU" sz="1400" b="1" dirty="0" smtClean="0"/>
            <a:t>Тропины</a:t>
          </a:r>
          <a:endParaRPr lang="ru-RU" sz="1400" b="1" dirty="0"/>
        </a:p>
      </dgm:t>
    </dgm:pt>
    <dgm:pt modelId="{918F8CE3-1EBA-480E-B337-89BBFADAC5A5}" type="parTrans" cxnId="{C96CC7D8-55A6-4DAC-AF4C-5E552C0FE1E7}">
      <dgm:prSet/>
      <dgm:spPr/>
      <dgm:t>
        <a:bodyPr/>
        <a:lstStyle/>
        <a:p>
          <a:endParaRPr lang="ru-RU" sz="1400"/>
        </a:p>
      </dgm:t>
    </dgm:pt>
    <dgm:pt modelId="{977CBE79-5A43-4D6C-B357-9FB4F031A260}" type="sibTrans" cxnId="{C96CC7D8-55A6-4DAC-AF4C-5E552C0FE1E7}">
      <dgm:prSet/>
      <dgm:spPr/>
      <dgm:t>
        <a:bodyPr/>
        <a:lstStyle/>
        <a:p>
          <a:endParaRPr lang="ru-RU" sz="1400"/>
        </a:p>
      </dgm:t>
    </dgm:pt>
    <dgm:pt modelId="{1AE645F2-50F8-4129-B0E5-0EEE6F3A2F0E}" type="pres">
      <dgm:prSet presAssocID="{DFD0E9B6-34CD-4C68-8758-0F239DFF717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EB0999C-FB8D-4628-A71A-BFC101CBC982}" type="pres">
      <dgm:prSet presAssocID="{156DFCBD-025F-4306-A1FC-F7B97354E94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CC7D8-55A6-4DAC-AF4C-5E552C0FE1E7}" srcId="{DFD0E9B6-34CD-4C68-8758-0F239DFF7172}" destId="{156DFCBD-025F-4306-A1FC-F7B97354E941}" srcOrd="0" destOrd="0" parTransId="{918F8CE3-1EBA-480E-B337-89BBFADAC5A5}" sibTransId="{977CBE79-5A43-4D6C-B357-9FB4F031A260}"/>
    <dgm:cxn modelId="{D3684BA4-E377-47E7-94E4-1C0035064EA5}" type="presOf" srcId="{DFD0E9B6-34CD-4C68-8758-0F239DFF7172}" destId="{1AE645F2-50F8-4129-B0E5-0EEE6F3A2F0E}" srcOrd="0" destOrd="0" presId="urn:microsoft.com/office/officeart/2005/8/layout/vList2"/>
    <dgm:cxn modelId="{10169A66-30FD-44C8-BC4D-FD5AEBA69DFD}" type="presOf" srcId="{156DFCBD-025F-4306-A1FC-F7B97354E941}" destId="{0EB0999C-FB8D-4628-A71A-BFC101CBC982}" srcOrd="0" destOrd="0" presId="urn:microsoft.com/office/officeart/2005/8/layout/vList2"/>
    <dgm:cxn modelId="{3A21841C-F537-44C2-8BA7-0D2F64256511}" type="presParOf" srcId="{1AE645F2-50F8-4129-B0E5-0EEE6F3A2F0E}" destId="{0EB0999C-FB8D-4628-A71A-BFC101CBC9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C0C2B1C-8D52-437A-9361-B1496DEB9A4B}" type="doc">
      <dgm:prSet loTypeId="urn:microsoft.com/office/officeart/2005/8/layout/vList2" loCatId="list" qsTypeId="urn:microsoft.com/office/officeart/2005/8/quickstyle/simple3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2D569B2D-D319-4449-8E3D-321B17FB4458}">
      <dgm:prSet custT="1"/>
      <dgm:spPr/>
      <dgm:t>
        <a:bodyPr/>
        <a:lstStyle/>
        <a:p>
          <a:pPr algn="ctr" rtl="0"/>
          <a:r>
            <a:rPr lang="ru-RU" sz="2400" b="1" u="sng" dirty="0" smtClean="0"/>
            <a:t>Транс-аденогипофизарное</a:t>
          </a:r>
          <a:r>
            <a:rPr lang="ru-RU" sz="2000" b="1" dirty="0" smtClean="0"/>
            <a:t> влияние</a:t>
          </a:r>
          <a:endParaRPr lang="ru-RU" sz="2000" b="1" dirty="0"/>
        </a:p>
      </dgm:t>
    </dgm:pt>
    <dgm:pt modelId="{5FDEC1E3-A50A-4A47-809A-009091471228}" type="parTrans" cxnId="{A0C90263-4D5C-43A2-97A5-E06CC9A117CB}">
      <dgm:prSet/>
      <dgm:spPr/>
      <dgm:t>
        <a:bodyPr/>
        <a:lstStyle/>
        <a:p>
          <a:endParaRPr lang="ru-RU"/>
        </a:p>
      </dgm:t>
    </dgm:pt>
    <dgm:pt modelId="{BEBA4773-51A6-45E6-BE4B-9DB954315347}" type="sibTrans" cxnId="{A0C90263-4D5C-43A2-97A5-E06CC9A117CB}">
      <dgm:prSet/>
      <dgm:spPr/>
      <dgm:t>
        <a:bodyPr/>
        <a:lstStyle/>
        <a:p>
          <a:endParaRPr lang="ru-RU"/>
        </a:p>
      </dgm:t>
    </dgm:pt>
    <dgm:pt modelId="{F20C5FD0-BAFF-4298-BF7D-B65242A7F8CA}" type="pres">
      <dgm:prSet presAssocID="{7C0C2B1C-8D52-437A-9361-B1496DEB9A4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BC4B3B-4811-4CF5-8B61-DCC7D8744D9E}" type="pres">
      <dgm:prSet presAssocID="{2D569B2D-D319-4449-8E3D-321B17FB4458}" presName="parentText" presStyleLbl="node1" presStyleIdx="0" presStyleCnt="1" custScaleY="566403" custLinFactY="4209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93A5F-4CDB-4B00-A884-DB6F27C50485}" type="presOf" srcId="{2D569B2D-D319-4449-8E3D-321B17FB4458}" destId="{41BC4B3B-4811-4CF5-8B61-DCC7D8744D9E}" srcOrd="0" destOrd="0" presId="urn:microsoft.com/office/officeart/2005/8/layout/vList2"/>
    <dgm:cxn modelId="{A0C90263-4D5C-43A2-97A5-E06CC9A117CB}" srcId="{7C0C2B1C-8D52-437A-9361-B1496DEB9A4B}" destId="{2D569B2D-D319-4449-8E3D-321B17FB4458}" srcOrd="0" destOrd="0" parTransId="{5FDEC1E3-A50A-4A47-809A-009091471228}" sibTransId="{BEBA4773-51A6-45E6-BE4B-9DB954315347}"/>
    <dgm:cxn modelId="{F8FD17CB-B8E9-4DCC-95B2-EEDD7305786E}" type="presOf" srcId="{7C0C2B1C-8D52-437A-9361-B1496DEB9A4B}" destId="{F20C5FD0-BAFF-4298-BF7D-B65242A7F8CA}" srcOrd="0" destOrd="0" presId="urn:microsoft.com/office/officeart/2005/8/layout/vList2"/>
    <dgm:cxn modelId="{BBEBC7B5-C323-4DEB-9B9F-45A4FDF29045}" type="presParOf" srcId="{F20C5FD0-BAFF-4298-BF7D-B65242A7F8CA}" destId="{41BC4B3B-4811-4CF5-8B61-DCC7D8744D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F758-545C-4E18-AF39-3FA8D6349413}">
      <dsp:nvSpPr>
        <dsp:cNvPr id="0" name=""/>
        <dsp:cNvSpPr/>
      </dsp:nvSpPr>
      <dsp:spPr>
        <a:xfrm>
          <a:off x="0" y="0"/>
          <a:ext cx="3286148" cy="5709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Мелкоклеточные</a:t>
          </a:r>
          <a:endParaRPr lang="ru-RU" sz="2400" b="1" kern="1200" dirty="0"/>
        </a:p>
      </dsp:txBody>
      <dsp:txXfrm>
        <a:off x="27871" y="27871"/>
        <a:ext cx="3230406" cy="51520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7D833-963C-431E-9054-4113E5A6AF47}">
      <dsp:nvSpPr>
        <dsp:cNvPr id="0" name=""/>
        <dsp:cNvSpPr/>
      </dsp:nvSpPr>
      <dsp:spPr>
        <a:xfrm>
          <a:off x="0" y="0"/>
          <a:ext cx="2000264" cy="917280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shade val="5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Обратная связь через кровь</a:t>
          </a:r>
          <a:endParaRPr lang="ru-RU" sz="2000" b="1" kern="1200" dirty="0"/>
        </a:p>
      </dsp:txBody>
      <dsp:txXfrm>
        <a:off x="44778" y="44778"/>
        <a:ext cx="1910708" cy="8277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4DD612-BBBB-4D12-818E-8994DCD43D61}">
      <dsp:nvSpPr>
        <dsp:cNvPr id="0" name=""/>
        <dsp:cNvSpPr/>
      </dsp:nvSpPr>
      <dsp:spPr>
        <a:xfrm>
          <a:off x="0" y="68"/>
          <a:ext cx="1214445" cy="2856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Короткая</a:t>
          </a:r>
          <a:endParaRPr lang="ru-RU" sz="1400" b="1" kern="1200" dirty="0"/>
        </a:p>
      </dsp:txBody>
      <dsp:txXfrm>
        <a:off x="13943" y="14011"/>
        <a:ext cx="1186559" cy="25772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9344A-2289-4D8D-BA3A-BFDA2160AB88}">
      <dsp:nvSpPr>
        <dsp:cNvPr id="0" name=""/>
        <dsp:cNvSpPr/>
      </dsp:nvSpPr>
      <dsp:spPr>
        <a:xfrm>
          <a:off x="0" y="68"/>
          <a:ext cx="1214445" cy="28561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Длинная</a:t>
          </a:r>
          <a:endParaRPr lang="ru-RU" sz="1400" b="1" kern="1200" dirty="0"/>
        </a:p>
      </dsp:txBody>
      <dsp:txXfrm>
        <a:off x="13943" y="14011"/>
        <a:ext cx="1186559" cy="25772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8C98A-3093-4206-959B-167BB78C8AF6}">
      <dsp:nvSpPr>
        <dsp:cNvPr id="0" name=""/>
        <dsp:cNvSpPr/>
      </dsp:nvSpPr>
      <dsp:spPr>
        <a:xfrm>
          <a:off x="0" y="1325"/>
          <a:ext cx="3214677" cy="135599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/>
            <a:t>Пара-гипофизарное</a:t>
          </a:r>
          <a:r>
            <a:rPr lang="ru-RU" sz="1800" b="1" kern="1200" dirty="0" smtClean="0"/>
            <a:t> влияние по симпатическим и парасимпатическим нервам</a:t>
          </a:r>
          <a:endParaRPr lang="ru-RU" sz="1800" b="1" kern="1200" dirty="0"/>
        </a:p>
      </dsp:txBody>
      <dsp:txXfrm>
        <a:off x="66194" y="67519"/>
        <a:ext cx="3082289" cy="12236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14F758-545C-4E18-AF39-3FA8D6349413}">
      <dsp:nvSpPr>
        <dsp:cNvPr id="0" name=""/>
        <dsp:cNvSpPr/>
      </dsp:nvSpPr>
      <dsp:spPr>
        <a:xfrm>
          <a:off x="0" y="0"/>
          <a:ext cx="3571900" cy="570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Крупноклеточные</a:t>
          </a:r>
        </a:p>
      </dsp:txBody>
      <dsp:txXfrm>
        <a:off x="27866" y="27866"/>
        <a:ext cx="3516168" cy="515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21723-CF74-4409-A2D2-4B1E18D5F64A}">
      <dsp:nvSpPr>
        <dsp:cNvPr id="0" name=""/>
        <dsp:cNvSpPr/>
      </dsp:nvSpPr>
      <dsp:spPr>
        <a:xfrm>
          <a:off x="0" y="0"/>
          <a:ext cx="3071834" cy="44897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Супраоптические</a:t>
          </a:r>
          <a:endParaRPr lang="ru-RU" sz="1800" kern="1200" dirty="0"/>
        </a:p>
      </dsp:txBody>
      <dsp:txXfrm>
        <a:off x="21917" y="21917"/>
        <a:ext cx="3028000" cy="405143"/>
      </dsp:txXfrm>
    </dsp:sp>
    <dsp:sp modelId="{2D67EE2C-0CC7-4F76-AD48-5B98A0CFCDAC}">
      <dsp:nvSpPr>
        <dsp:cNvPr id="0" name=""/>
        <dsp:cNvSpPr/>
      </dsp:nvSpPr>
      <dsp:spPr>
        <a:xfrm>
          <a:off x="0" y="578674"/>
          <a:ext cx="3071834" cy="127871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Паравентрикулярные (центральная часть)</a:t>
          </a:r>
          <a:endParaRPr lang="ru-RU" sz="1800" kern="1200" dirty="0"/>
        </a:p>
      </dsp:txBody>
      <dsp:txXfrm>
        <a:off x="62422" y="641096"/>
        <a:ext cx="2946990" cy="11538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B65BA6-DE19-4302-A586-F781B96978D0}">
      <dsp:nvSpPr>
        <dsp:cNvPr id="0" name=""/>
        <dsp:cNvSpPr/>
      </dsp:nvSpPr>
      <dsp:spPr>
        <a:xfrm>
          <a:off x="0" y="624457"/>
          <a:ext cx="3286148" cy="51831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Медиобазальное</a:t>
          </a:r>
          <a:endParaRPr lang="ru-RU" sz="1800" kern="1200" dirty="0"/>
        </a:p>
      </dsp:txBody>
      <dsp:txXfrm>
        <a:off x="25302" y="649759"/>
        <a:ext cx="3235544" cy="467708"/>
      </dsp:txXfrm>
    </dsp:sp>
    <dsp:sp modelId="{E8F5CA65-01B1-40F9-902C-7E91FA8A5803}">
      <dsp:nvSpPr>
        <dsp:cNvPr id="0" name=""/>
        <dsp:cNvSpPr/>
      </dsp:nvSpPr>
      <dsp:spPr>
        <a:xfrm>
          <a:off x="0" y="1214079"/>
          <a:ext cx="3286148" cy="4183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Туберальное</a:t>
          </a:r>
          <a:endParaRPr lang="ru-RU" sz="1800" kern="1200" dirty="0"/>
        </a:p>
      </dsp:txBody>
      <dsp:txXfrm>
        <a:off x="20423" y="1234502"/>
        <a:ext cx="3245302" cy="377522"/>
      </dsp:txXfrm>
    </dsp:sp>
    <dsp:sp modelId="{8B15F970-2229-4ADD-A4B0-10A21B042CDE}">
      <dsp:nvSpPr>
        <dsp:cNvPr id="0" name=""/>
        <dsp:cNvSpPr/>
      </dsp:nvSpPr>
      <dsp:spPr>
        <a:xfrm>
          <a:off x="0" y="1732658"/>
          <a:ext cx="3286148" cy="4183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Аркуатное</a:t>
          </a:r>
          <a:endParaRPr lang="ru-RU" sz="1800" kern="1200" dirty="0"/>
        </a:p>
      </dsp:txBody>
      <dsp:txXfrm>
        <a:off x="20423" y="1753081"/>
        <a:ext cx="3245302" cy="377522"/>
      </dsp:txXfrm>
    </dsp:sp>
    <dsp:sp modelId="{71807FD9-AC05-4030-92E8-11E9ADC4176A}">
      <dsp:nvSpPr>
        <dsp:cNvPr id="0" name=""/>
        <dsp:cNvSpPr/>
      </dsp:nvSpPr>
      <dsp:spPr>
        <a:xfrm>
          <a:off x="0" y="2214531"/>
          <a:ext cx="3286148" cy="4183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Вентромедиальное</a:t>
          </a:r>
          <a:endParaRPr lang="ru-RU" sz="1800" kern="1200" dirty="0"/>
        </a:p>
      </dsp:txBody>
      <dsp:txXfrm>
        <a:off x="20423" y="2234954"/>
        <a:ext cx="3245302" cy="377522"/>
      </dsp:txXfrm>
    </dsp:sp>
    <dsp:sp modelId="{48D064C6-D9F4-40C9-81BF-E3DD6175B140}">
      <dsp:nvSpPr>
        <dsp:cNvPr id="0" name=""/>
        <dsp:cNvSpPr/>
      </dsp:nvSpPr>
      <dsp:spPr>
        <a:xfrm>
          <a:off x="0" y="2714523"/>
          <a:ext cx="3286148" cy="41836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Дорсомедиальное</a:t>
          </a:r>
          <a:endParaRPr lang="ru-RU" sz="1800" kern="1200" dirty="0"/>
        </a:p>
      </dsp:txBody>
      <dsp:txXfrm>
        <a:off x="20423" y="2734946"/>
        <a:ext cx="3245302" cy="377522"/>
      </dsp:txXfrm>
    </dsp:sp>
    <dsp:sp modelId="{714876F0-29BC-4F17-8A90-A3AEB96BC56A}">
      <dsp:nvSpPr>
        <dsp:cNvPr id="0" name=""/>
        <dsp:cNvSpPr/>
      </dsp:nvSpPr>
      <dsp:spPr>
        <a:xfrm>
          <a:off x="0" y="3214786"/>
          <a:ext cx="3286148" cy="6601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Паравентрикулярные (периферическая часть)</a:t>
          </a:r>
          <a:endParaRPr lang="ru-RU" sz="1800" kern="1200" dirty="0"/>
        </a:p>
      </dsp:txBody>
      <dsp:txXfrm>
        <a:off x="32226" y="3247012"/>
        <a:ext cx="3221696" cy="5956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B386D8-CA0F-4107-82E4-A294C23FA330}">
      <dsp:nvSpPr>
        <dsp:cNvPr id="0" name=""/>
        <dsp:cNvSpPr/>
      </dsp:nvSpPr>
      <dsp:spPr>
        <a:xfrm>
          <a:off x="0" y="71001"/>
          <a:ext cx="6643686" cy="121444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1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 </a:t>
          </a:r>
          <a:r>
            <a:rPr lang="ru-RU" sz="2400" kern="1200" dirty="0" smtClean="0"/>
            <a:t>Промежуточные – </a:t>
          </a:r>
          <a:r>
            <a:rPr lang="ru-RU" sz="2400" b="1" kern="1200" dirty="0" err="1" smtClean="0">
              <a:solidFill>
                <a:srgbClr val="FF0000"/>
              </a:solidFill>
            </a:rPr>
            <a:t>кортикотропоциты</a:t>
          </a:r>
          <a:endParaRPr lang="ru-RU" sz="2400" b="1" kern="1200" dirty="0" smtClean="0">
            <a:solidFill>
              <a:srgbClr val="FF0000"/>
            </a:solidFill>
          </a:endParaRPr>
        </a:p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Вырабатывают АКТГ(кортикотропин), стимулирующий </a:t>
          </a:r>
          <a:r>
            <a:rPr lang="ru-RU" sz="1800" kern="1200" dirty="0" err="1" smtClean="0"/>
            <a:t>эндокриноциты</a:t>
          </a:r>
          <a:r>
            <a:rPr lang="ru-RU" sz="1800" kern="1200" dirty="0" smtClean="0"/>
            <a:t> надпочечников (в большей степени пучковой зоны).</a:t>
          </a:r>
          <a:endParaRPr lang="ru-RU" sz="1800" kern="1200" dirty="0"/>
        </a:p>
      </dsp:txBody>
      <dsp:txXfrm>
        <a:off x="59284" y="130285"/>
        <a:ext cx="6525118" cy="109587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936519-A26C-45E7-844C-FBE9FE9A9DF2}">
      <dsp:nvSpPr>
        <dsp:cNvPr id="0" name=""/>
        <dsp:cNvSpPr/>
      </dsp:nvSpPr>
      <dsp:spPr>
        <a:xfrm>
          <a:off x="571504" y="206968"/>
          <a:ext cx="2428892" cy="86459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Ацидо-фильные эндо-криноциты</a:t>
          </a:r>
          <a:endParaRPr lang="ru-RU" sz="1800" kern="1200" dirty="0"/>
        </a:p>
      </dsp:txBody>
      <dsp:txXfrm>
        <a:off x="613710" y="249174"/>
        <a:ext cx="2344480" cy="780185"/>
      </dsp:txXfrm>
    </dsp:sp>
    <dsp:sp modelId="{AD7802EB-73BF-438B-913D-DEA9C8FC1230}">
      <dsp:nvSpPr>
        <dsp:cNvPr id="0" name=""/>
        <dsp:cNvSpPr/>
      </dsp:nvSpPr>
      <dsp:spPr>
        <a:xfrm>
          <a:off x="0" y="1204366"/>
          <a:ext cx="3571900" cy="1104480"/>
        </a:xfrm>
        <a:prstGeom prst="roundRect">
          <a:avLst/>
        </a:prstGeom>
        <a:gradFill rotWithShape="0">
          <a:gsLst>
            <a:gs pos="0">
              <a:schemeClr val="accent2">
                <a:hueOff val="-81596"/>
                <a:satOff val="-4716"/>
                <a:lumOff val="6471"/>
                <a:alphaOff val="0"/>
                <a:tint val="30000"/>
                <a:satMod val="250000"/>
              </a:schemeClr>
            </a:gs>
            <a:gs pos="72000">
              <a:schemeClr val="accent2">
                <a:hueOff val="-81596"/>
                <a:satOff val="-4716"/>
                <a:lumOff val="6471"/>
                <a:alphaOff val="0"/>
                <a:tint val="75000"/>
                <a:satMod val="210000"/>
              </a:schemeClr>
            </a:gs>
            <a:gs pos="100000">
              <a:schemeClr val="accent2">
                <a:hueOff val="-81596"/>
                <a:satOff val="-4716"/>
                <a:lumOff val="647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0000"/>
              </a:solidFill>
            </a:rPr>
            <a:t>соматотропоциты</a:t>
          </a:r>
          <a:r>
            <a:rPr lang="ru-RU" sz="1800" kern="1200" dirty="0" smtClean="0"/>
            <a:t> – </a:t>
          </a:r>
          <a:r>
            <a:rPr lang="ru-RU" sz="1800" kern="1200" dirty="0" err="1" smtClean="0"/>
            <a:t>соматотропин</a:t>
          </a:r>
          <a:r>
            <a:rPr lang="ru-RU" sz="1800" kern="1200" dirty="0" smtClean="0"/>
            <a:t>(гормон роста), регулирует рост всего организма;</a:t>
          </a:r>
          <a:endParaRPr lang="ru-RU" sz="1800" kern="1200" dirty="0"/>
        </a:p>
      </dsp:txBody>
      <dsp:txXfrm>
        <a:off x="53916" y="1258282"/>
        <a:ext cx="3464068" cy="996648"/>
      </dsp:txXfrm>
    </dsp:sp>
    <dsp:sp modelId="{8DE7B026-BA22-4A87-AFA0-BFDD49C9D5AD}">
      <dsp:nvSpPr>
        <dsp:cNvPr id="0" name=""/>
        <dsp:cNvSpPr/>
      </dsp:nvSpPr>
      <dsp:spPr>
        <a:xfrm>
          <a:off x="0" y="2316730"/>
          <a:ext cx="3571900" cy="1104480"/>
        </a:xfrm>
        <a:prstGeom prst="roundRect">
          <a:avLst/>
        </a:prstGeom>
        <a:gradFill rotWithShape="0">
          <a:gsLst>
            <a:gs pos="0">
              <a:schemeClr val="accent2">
                <a:hueOff val="-163191"/>
                <a:satOff val="-9432"/>
                <a:lumOff val="12941"/>
                <a:alphaOff val="0"/>
                <a:tint val="30000"/>
                <a:satMod val="250000"/>
              </a:schemeClr>
            </a:gs>
            <a:gs pos="72000">
              <a:schemeClr val="accent2">
                <a:hueOff val="-163191"/>
                <a:satOff val="-9432"/>
                <a:lumOff val="12941"/>
                <a:alphaOff val="0"/>
                <a:tint val="75000"/>
                <a:satMod val="210000"/>
              </a:schemeClr>
            </a:gs>
            <a:gs pos="100000">
              <a:schemeClr val="accent2">
                <a:hueOff val="-163191"/>
                <a:satOff val="-9432"/>
                <a:lumOff val="12941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err="1" smtClean="0">
              <a:solidFill>
                <a:srgbClr val="FF0000"/>
              </a:solidFill>
            </a:rPr>
            <a:t>маммотропоциты</a:t>
          </a:r>
          <a:r>
            <a:rPr lang="ru-RU" sz="1800" b="1" kern="1200" dirty="0" smtClean="0">
              <a:solidFill>
                <a:srgbClr val="FF0000"/>
              </a:solidFill>
            </a:rPr>
            <a:t> </a:t>
          </a:r>
          <a:r>
            <a:rPr lang="ru-RU" sz="1800" kern="1200" dirty="0" smtClean="0"/>
            <a:t>– </a:t>
          </a:r>
          <a:r>
            <a:rPr lang="ru-RU" sz="1800" kern="1200" dirty="0" err="1" smtClean="0"/>
            <a:t>маммотропин</a:t>
          </a:r>
          <a:r>
            <a:rPr lang="ru-RU" sz="1800" kern="1200" dirty="0" smtClean="0"/>
            <a:t>(пролактин), стимулирует лактацию.</a:t>
          </a:r>
          <a:endParaRPr lang="ru-RU" sz="1800" kern="1200" dirty="0"/>
        </a:p>
      </dsp:txBody>
      <dsp:txXfrm>
        <a:off x="53916" y="2370646"/>
        <a:ext cx="3464068" cy="99664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0999C-FB8D-4628-A71A-BFC101CBC982}">
      <dsp:nvSpPr>
        <dsp:cNvPr id="0" name=""/>
        <dsp:cNvSpPr/>
      </dsp:nvSpPr>
      <dsp:spPr>
        <a:xfrm>
          <a:off x="0" y="6825"/>
          <a:ext cx="2428892" cy="355680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err="1" smtClean="0">
              <a:solidFill>
                <a:schemeClr val="tx1"/>
              </a:solidFill>
            </a:rPr>
            <a:t>Статины</a:t>
          </a:r>
          <a:r>
            <a:rPr lang="ru-RU" sz="1400" b="1" kern="1200" dirty="0" smtClean="0">
              <a:solidFill>
                <a:schemeClr val="tx1"/>
              </a:solidFill>
            </a:rPr>
            <a:t> и </a:t>
          </a:r>
          <a:r>
            <a:rPr lang="ru-RU" sz="1400" b="1" kern="1200" dirty="0" err="1" smtClean="0">
              <a:solidFill>
                <a:schemeClr val="tx1"/>
              </a:solidFill>
            </a:rPr>
            <a:t>либерины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17363" y="24188"/>
        <a:ext cx="2394166" cy="3209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0999C-FB8D-4628-A71A-BFC101CBC982}">
      <dsp:nvSpPr>
        <dsp:cNvPr id="0" name=""/>
        <dsp:cNvSpPr/>
      </dsp:nvSpPr>
      <dsp:spPr>
        <a:xfrm>
          <a:off x="0" y="6825"/>
          <a:ext cx="1357322" cy="355680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2">
                <a:alpha val="9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2">
                <a:alpha val="9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2">
                <a:alpha val="9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Тропины</a:t>
          </a:r>
          <a:endParaRPr lang="ru-RU" sz="1400" b="1" kern="1200" dirty="0"/>
        </a:p>
      </dsp:txBody>
      <dsp:txXfrm>
        <a:off x="17363" y="24188"/>
        <a:ext cx="1322596" cy="3209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C4B3B-4811-4CF5-8B61-DCC7D8744D9E}">
      <dsp:nvSpPr>
        <dsp:cNvPr id="0" name=""/>
        <dsp:cNvSpPr/>
      </dsp:nvSpPr>
      <dsp:spPr>
        <a:xfrm>
          <a:off x="0" y="1250"/>
          <a:ext cx="2286016" cy="1279245"/>
        </a:xfrm>
        <a:prstGeom prst="roundRect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30000"/>
                <a:satMod val="250000"/>
              </a:schemeClr>
            </a:gs>
            <a:gs pos="72000">
              <a:schemeClr val="accent2">
                <a:shade val="80000"/>
                <a:hueOff val="0"/>
                <a:satOff val="0"/>
                <a:lumOff val="0"/>
                <a:alphaOff val="0"/>
                <a:tint val="75000"/>
                <a:satMod val="21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85000"/>
                <a:satMod val="21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dirty="0" smtClean="0"/>
            <a:t>Транс-аденогипофизарное</a:t>
          </a:r>
          <a:r>
            <a:rPr lang="ru-RU" sz="2000" b="1" kern="1200" dirty="0" smtClean="0"/>
            <a:t> влияние</a:t>
          </a:r>
          <a:endParaRPr lang="ru-RU" sz="2000" b="1" kern="1200" dirty="0"/>
        </a:p>
      </dsp:txBody>
      <dsp:txXfrm>
        <a:off x="62448" y="63698"/>
        <a:ext cx="2161120" cy="1154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4BF7D-D508-47DD-BA52-E7444A94ECBB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71946A-BBC3-4F8B-AE29-833F30B9D0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408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5B63AC-F654-4C71-92D1-4B4875090986}" type="slidenum">
              <a:rPr lang="ru-RU" smtClean="0"/>
              <a:pPr/>
              <a:t>39</a:t>
            </a:fld>
            <a:endParaRPr lang="ru-RU" smtClean="0"/>
          </a:p>
        </p:txBody>
      </p:sp>
      <p:sp>
        <p:nvSpPr>
          <p:cNvPr id="49155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ГИПОФИЗ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035B2-9554-4948-8B89-45BC4E682A92}" type="slidenum">
              <a:rPr lang="ru-RU" smtClean="0"/>
              <a:pPr/>
              <a:t>43</a:t>
            </a:fld>
            <a:endParaRPr lang="ru-RU" smtClean="0"/>
          </a:p>
        </p:txBody>
      </p:sp>
      <p:sp>
        <p:nvSpPr>
          <p:cNvPr id="5120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Трансаденогипофизарное влияние</a:t>
            </a:r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F692461-A79C-45A1-8399-CB41D71D7279}" type="slidenum">
              <a:rPr lang="ru-RU" sz="1200">
                <a:latin typeface="+mn-lt"/>
                <a:cs typeface="+mn-cs"/>
              </a:rPr>
              <a:pPr algn="r">
                <a:defRPr/>
              </a:pPr>
              <a:t>43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032085-70FC-46CC-9F36-731841ABF84C}" type="slidenum">
              <a:rPr lang="ru-RU" smtClean="0"/>
              <a:pPr/>
              <a:t>45</a:t>
            </a:fld>
            <a:endParaRPr lang="ru-RU" smtClean="0"/>
          </a:p>
        </p:txBody>
      </p:sp>
      <p:sp>
        <p:nvSpPr>
          <p:cNvPr id="5222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8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Трансаденогипофизарное влияние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5A0B22E-8052-48DB-84F5-F950D0D25D97}" type="slidenum">
              <a:rPr lang="ru-RU" sz="1200">
                <a:latin typeface="+mn-lt"/>
                <a:cs typeface="+mn-cs"/>
              </a:rPr>
              <a:pPr algn="r">
                <a:defRPr/>
              </a:pPr>
              <a:t>45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83B8D-36AE-464F-B8AD-49A695242D84}" type="slidenum">
              <a:rPr lang="ru-RU" smtClean="0"/>
              <a:pPr/>
              <a:t>50</a:t>
            </a:fld>
            <a:endParaRPr lang="ru-RU" smtClean="0"/>
          </a:p>
        </p:txBody>
      </p:sp>
      <p:sp>
        <p:nvSpPr>
          <p:cNvPr id="53251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2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Трансаденогипофизарное влияние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B9D68A64-F2D9-4889-8647-D672C4719F77}" type="slidenum">
              <a:rPr lang="ru-RU" sz="1200">
                <a:latin typeface="+mn-lt"/>
                <a:cs typeface="+mn-cs"/>
              </a:rPr>
              <a:pPr algn="r">
                <a:defRPr/>
              </a:pPr>
              <a:t>50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CBC679-F464-484D-87A4-2C3A4B13E955}" type="slidenum">
              <a:rPr lang="ru-RU" smtClean="0"/>
              <a:pPr/>
              <a:t>51</a:t>
            </a:fld>
            <a:endParaRPr lang="ru-RU" smtClean="0"/>
          </a:p>
        </p:txBody>
      </p:sp>
      <p:sp>
        <p:nvSpPr>
          <p:cNvPr id="50179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80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Виды влияний гипоталамуса на функции ЖВС</a:t>
            </a:r>
          </a:p>
        </p:txBody>
      </p:sp>
      <p:sp>
        <p:nvSpPr>
          <p:cNvPr id="1434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4AECA34-9405-491B-9446-99AC7F45E8B4}" type="slidenum">
              <a:rPr lang="ru-RU" sz="1200">
                <a:latin typeface="+mn-lt"/>
                <a:cs typeface="+mn-cs"/>
              </a:rPr>
              <a:pPr algn="r">
                <a:defRPr/>
              </a:pPr>
              <a:t>51</a:t>
            </a:fld>
            <a:endParaRPr lang="ru-RU" sz="1200">
              <a:latin typeface="+mn-lt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65138"/>
            <a:ext cx="7772400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127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51188" y="631348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80188" y="631348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ECE5887-1770-41D2-8B49-6BDB0F990DA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03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00186F1-97AA-4983-B4AF-83804B1C9AC1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31C7C16-05C1-4ED2-8B06-BC8D0EDB97E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slideLayout" Target="../slideLayouts/slideLayout7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tags" Target="../tags/tag3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notesSlide" Target="../notesSlides/notesSlide4.xml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5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18" Type="http://schemas.microsoft.com/office/2007/relationships/diagramDrawing" Target="../diagrams/drawing9.xml"/><Relationship Id="rId26" Type="http://schemas.openxmlformats.org/officeDocument/2006/relationships/diagramQuickStyle" Target="../diagrams/quickStyle11.xml"/><Relationship Id="rId3" Type="http://schemas.openxmlformats.org/officeDocument/2006/relationships/notesSlide" Target="../notesSlides/notesSlide5.xml"/><Relationship Id="rId21" Type="http://schemas.openxmlformats.org/officeDocument/2006/relationships/diagramQuickStyle" Target="../diagrams/quickStyle10.xml"/><Relationship Id="rId34" Type="http://schemas.openxmlformats.org/officeDocument/2006/relationships/diagramData" Target="../diagrams/data13.xml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17" Type="http://schemas.openxmlformats.org/officeDocument/2006/relationships/diagramColors" Target="../diagrams/colors9.xml"/><Relationship Id="rId25" Type="http://schemas.openxmlformats.org/officeDocument/2006/relationships/diagramLayout" Target="../diagrams/layout11.xml"/><Relationship Id="rId33" Type="http://schemas.microsoft.com/office/2007/relationships/diagramDrawing" Target="../diagrams/drawing12.xml"/><Relationship Id="rId38" Type="http://schemas.microsoft.com/office/2007/relationships/diagramDrawing" Target="../diagrams/drawing13.xml"/><Relationship Id="rId2" Type="http://schemas.openxmlformats.org/officeDocument/2006/relationships/slideLayout" Target="../slideLayouts/slideLayout7.xml"/><Relationship Id="rId16" Type="http://schemas.openxmlformats.org/officeDocument/2006/relationships/diagramQuickStyle" Target="../diagrams/quickStyle9.xml"/><Relationship Id="rId20" Type="http://schemas.openxmlformats.org/officeDocument/2006/relationships/diagramLayout" Target="../diagrams/layout10.xml"/><Relationship Id="rId29" Type="http://schemas.openxmlformats.org/officeDocument/2006/relationships/diagramData" Target="../diagrams/data12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24" Type="http://schemas.openxmlformats.org/officeDocument/2006/relationships/diagramData" Target="../diagrams/data11.xml"/><Relationship Id="rId32" Type="http://schemas.openxmlformats.org/officeDocument/2006/relationships/diagramColors" Target="../diagrams/colors12.xml"/><Relationship Id="rId37" Type="http://schemas.openxmlformats.org/officeDocument/2006/relationships/diagramColors" Target="../diagrams/colors13.xml"/><Relationship Id="rId5" Type="http://schemas.openxmlformats.org/officeDocument/2006/relationships/diagramLayout" Target="../diagrams/layout7.xml"/><Relationship Id="rId15" Type="http://schemas.openxmlformats.org/officeDocument/2006/relationships/diagramLayout" Target="../diagrams/layout9.xml"/><Relationship Id="rId23" Type="http://schemas.microsoft.com/office/2007/relationships/diagramDrawing" Target="../diagrams/drawing10.xml"/><Relationship Id="rId28" Type="http://schemas.microsoft.com/office/2007/relationships/diagramDrawing" Target="../diagrams/drawing11.xml"/><Relationship Id="rId36" Type="http://schemas.openxmlformats.org/officeDocument/2006/relationships/diagramQuickStyle" Target="../diagrams/quickStyle13.xml"/><Relationship Id="rId10" Type="http://schemas.openxmlformats.org/officeDocument/2006/relationships/diagramLayout" Target="../diagrams/layout8.xml"/><Relationship Id="rId19" Type="http://schemas.openxmlformats.org/officeDocument/2006/relationships/diagramData" Target="../diagrams/data10.xml"/><Relationship Id="rId31" Type="http://schemas.openxmlformats.org/officeDocument/2006/relationships/diagramQuickStyle" Target="../diagrams/quickStyle12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diagramData" Target="../diagrams/data9.xml"/><Relationship Id="rId22" Type="http://schemas.openxmlformats.org/officeDocument/2006/relationships/diagramColors" Target="../diagrams/colors10.xml"/><Relationship Id="rId27" Type="http://schemas.openxmlformats.org/officeDocument/2006/relationships/diagramColors" Target="../diagrams/colors11.xml"/><Relationship Id="rId30" Type="http://schemas.openxmlformats.org/officeDocument/2006/relationships/diagramLayout" Target="../diagrams/layout12.xml"/><Relationship Id="rId35" Type="http://schemas.openxmlformats.org/officeDocument/2006/relationships/diagramLayout" Target="../diagrams/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2%D0%B8%D1%80%D0%B5%D0%BE%D0%BA%D0%B0%D0%BB%D1%8C%D1%86%D0%B8%D1%82%D0%BE%D0%BD%D0%B8%D0%BD" TargetMode="External"/><Relationship Id="rId3" Type="http://schemas.openxmlformats.org/officeDocument/2006/relationships/hyperlink" Target="http://ru.wikipedia.org/wiki/%D0%AD%D0%BD%D0%B4%D0%BE%D0%BA%D1%80%D0%B8%D0%BD%D0%BD%D1%8B%D0%B5_%D0%B6%D0%B5%D0%BB%D0%B5%D0%B7%D1%8B" TargetMode="External"/><Relationship Id="rId7" Type="http://schemas.openxmlformats.org/officeDocument/2006/relationships/hyperlink" Target="http://ru.wikipedia.org/wiki/%D0%A2%D1%80%D0%B8%D0%B9%D0%BE%D0%B4%D1%82%D0%B8%D1%80%D0%BE%D0%BD%D0%B8%D0%BD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A2%D0%B8%D1%80%D0%BE%D0%BA%D1%81%D0%B8%D0%BD" TargetMode="External"/><Relationship Id="rId5" Type="http://schemas.openxmlformats.org/officeDocument/2006/relationships/hyperlink" Target="http://ru.wikipedia.org/wiki/%D0%9E%D0%B1%D0%BC%D0%B5%D0%BD_%D0%B2%D0%B5%D1%89%D0%B5%D1%81%D1%82%D0%B2" TargetMode="External"/><Relationship Id="rId4" Type="http://schemas.openxmlformats.org/officeDocument/2006/relationships/hyperlink" Target="http://ru.wikipedia.org/wiki/%D0%93%D0%BE%D1%80%D0%BC%D0%BE%D0%BD%D1%8B" TargetMode="External"/><Relationship Id="rId9" Type="http://schemas.openxmlformats.org/officeDocument/2006/relationships/image" Target="../media/image17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143248"/>
            <a:ext cx="8458200" cy="1222375"/>
          </a:xfrm>
        </p:spPr>
        <p:txBody>
          <a:bodyPr/>
          <a:lstStyle/>
          <a:p>
            <a:r>
              <a:rPr lang="ru-RU" dirty="0" smtClean="0"/>
              <a:t>Физиология желез внутренней секреции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Общая эндокринология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dirty="0" smtClean="0"/>
              <a:t>Эндокринная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142984"/>
            <a:ext cx="5919798" cy="4937141"/>
          </a:xfrm>
        </p:spPr>
        <p:txBody>
          <a:bodyPr>
            <a:normAutofit/>
          </a:bodyPr>
          <a:lstStyle/>
          <a:p>
            <a:r>
              <a:rPr lang="ru-RU" dirty="0" smtClean="0"/>
              <a:t>В узком смысле – совокупность всех желез внутренней секреции</a:t>
            </a:r>
          </a:p>
          <a:p>
            <a:r>
              <a:rPr lang="ru-RU" dirty="0" smtClean="0"/>
              <a:t>В широком смысле – железы внутренней секреции и все клетки, способные выполнять инкреторную функцию</a:t>
            </a:r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1"/>
            <a:ext cx="2972668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35" y="665018"/>
            <a:ext cx="5733802" cy="5735782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2179122" y="-11875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327563" y="534390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2073" y="1472529"/>
            <a:ext cx="890649" cy="6531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673932" y="1401288"/>
            <a:ext cx="1496298" cy="474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7" idx="1"/>
          </p:cNvCxnSpPr>
          <p:nvPr/>
        </p:nvCxnSpPr>
        <p:spPr>
          <a:xfrm flipV="1">
            <a:off x="7077694" y="2097623"/>
            <a:ext cx="1367076" cy="755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09560" y="1852546"/>
            <a:ext cx="997528" cy="237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8444770" y="1866790"/>
            <a:ext cx="699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956278" y="1094891"/>
            <a:ext cx="62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669287" y="2232949"/>
            <a:ext cx="1089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АДФ+Рн</a:t>
            </a:r>
            <a:endParaRPr lang="ru-RU" dirty="0"/>
          </a:p>
        </p:txBody>
      </p:sp>
      <p:sp>
        <p:nvSpPr>
          <p:cNvPr id="103" name="Прямоугольник 102"/>
          <p:cNvSpPr/>
          <p:nvPr/>
        </p:nvSpPr>
        <p:spPr>
          <a:xfrm>
            <a:off x="2220640" y="4954377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-50мВ</a:t>
            </a:r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45672" y="2719470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35034" y="2861967"/>
            <a:ext cx="510639" cy="2375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34441" y="2885725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755380" y="2660479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76" name="Прямоугольник 75"/>
          <p:cNvSpPr/>
          <p:nvPr/>
        </p:nvSpPr>
        <p:spPr>
          <a:xfrm>
            <a:off x="8294231" y="2753487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86" name="Прямоугольник 85"/>
          <p:cNvSpPr/>
          <p:nvPr/>
        </p:nvSpPr>
        <p:spPr>
          <a:xfrm>
            <a:off x="6291897" y="4940523"/>
            <a:ext cx="10470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4552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lt1"/>
              </a:solidFill>
            </a:endParaRPr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3156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17726" y="5011384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+</a:t>
            </a:r>
            <a:endParaRPr lang="ru-RU" sz="4000" b="1" dirty="0"/>
          </a:p>
        </p:txBody>
      </p:sp>
      <p:sp>
        <p:nvSpPr>
          <p:cNvPr id="90" name="Овал 89"/>
          <p:cNvSpPr/>
          <p:nvPr/>
        </p:nvSpPr>
        <p:spPr>
          <a:xfrm>
            <a:off x="1066801" y="4993573"/>
            <a:ext cx="415637" cy="4512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-</a:t>
            </a:r>
            <a:endParaRPr lang="ru-RU" sz="4000" b="1" dirty="0"/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729" y="1926769"/>
            <a:ext cx="118748" cy="7166760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551708" y="993581"/>
            <a:ext cx="1607128" cy="3951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Прямоугольник 98"/>
          <p:cNvSpPr/>
          <p:nvPr/>
        </p:nvSpPr>
        <p:spPr>
          <a:xfrm>
            <a:off x="4306740" y="5876694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+50мВ</a:t>
            </a:r>
            <a:endParaRPr lang="ru-RU" sz="2400" dirty="0"/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160819" y="2660077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885214" y="2814457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745183" y="2814457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/>
          <p:nvPr/>
        </p:nvSpPr>
        <p:spPr>
          <a:xfrm>
            <a:off x="6107192" y="1290844"/>
            <a:ext cx="4844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К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124" name="Прямоугольник 123"/>
          <p:cNvSpPr/>
          <p:nvPr/>
        </p:nvSpPr>
        <p:spPr>
          <a:xfrm>
            <a:off x="458266" y="738646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</a:t>
            </a:r>
            <a:r>
              <a:rPr lang="ru-RU" sz="2400" baseline="-25000" dirty="0" smtClean="0"/>
              <a:t>2</a:t>
            </a:r>
            <a:r>
              <a:rPr lang="en-US" sz="2400" dirty="0" smtClean="0"/>
              <a:t>O</a:t>
            </a:r>
            <a:endParaRPr lang="ru-RU" sz="2400" baseline="-25000" dirty="0" smtClean="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496291" y="866904"/>
            <a:ext cx="629392" cy="71251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память с прямым доступом 48"/>
          <p:cNvSpPr/>
          <p:nvPr/>
        </p:nvSpPr>
        <p:spPr>
          <a:xfrm>
            <a:off x="1743691" y="3311249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468086" y="3465629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1"/>
          </p:cNvCxnSpPr>
          <p:nvPr/>
        </p:nvCxnSpPr>
        <p:spPr>
          <a:xfrm>
            <a:off x="1328055" y="3465629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2882374" y="3228123"/>
            <a:ext cx="8207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Na</a:t>
            </a:r>
            <a:r>
              <a:rPr lang="en-US" sz="2400" baseline="30000" dirty="0" smtClean="0"/>
              <a:t>+</a:t>
            </a:r>
            <a:endParaRPr lang="ru-RU" sz="2400" dirty="0"/>
          </a:p>
        </p:txBody>
      </p:sp>
      <p:sp>
        <p:nvSpPr>
          <p:cNvPr id="60" name="Блок-схема: память с прямым доступом 59"/>
          <p:cNvSpPr/>
          <p:nvPr/>
        </p:nvSpPr>
        <p:spPr>
          <a:xfrm>
            <a:off x="7146964" y="3168738"/>
            <a:ext cx="855024" cy="332509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1" name="Прямая со стрелкой 60"/>
          <p:cNvCxnSpPr/>
          <p:nvPr/>
        </p:nvCxnSpPr>
        <p:spPr>
          <a:xfrm>
            <a:off x="7871359" y="3323118"/>
            <a:ext cx="403761" cy="11875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>
            <a:endCxn id="60" idx="1"/>
          </p:cNvCxnSpPr>
          <p:nvPr/>
        </p:nvCxnSpPr>
        <p:spPr>
          <a:xfrm>
            <a:off x="6731328" y="3323118"/>
            <a:ext cx="415636" cy="11875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8248039" y="3121636"/>
            <a:ext cx="5453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/>
              <a:t>Cl</a:t>
            </a:r>
            <a:r>
              <a:rPr lang="en-US" sz="2400" baseline="30000" dirty="0" smtClean="0"/>
              <a:t>-</a:t>
            </a:r>
            <a:endParaRPr lang="ru-RU" sz="2400" dirty="0"/>
          </a:p>
        </p:txBody>
      </p:sp>
      <p:sp>
        <p:nvSpPr>
          <p:cNvPr id="64" name="Блок-схема: решение 63"/>
          <p:cNvSpPr/>
          <p:nvPr/>
        </p:nvSpPr>
        <p:spPr>
          <a:xfrm>
            <a:off x="6733302" y="4085109"/>
            <a:ext cx="914400" cy="475013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А</a:t>
            </a:r>
            <a:endParaRPr lang="ru-RU" sz="2000" b="1" dirty="0"/>
          </a:p>
        </p:txBody>
      </p:sp>
      <p:cxnSp>
        <p:nvCxnSpPr>
          <p:cNvPr id="65" name="Прямая со стрелкой 64"/>
          <p:cNvCxnSpPr>
            <a:endCxn id="64" idx="3"/>
          </p:cNvCxnSpPr>
          <p:nvPr/>
        </p:nvCxnSpPr>
        <p:spPr>
          <a:xfrm rot="10800000">
            <a:off x="7647703" y="4322616"/>
            <a:ext cx="1270659" cy="42751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ирог 67"/>
          <p:cNvSpPr/>
          <p:nvPr/>
        </p:nvSpPr>
        <p:spPr>
          <a:xfrm rot="3094513">
            <a:off x="6364156" y="3964051"/>
            <a:ext cx="622043" cy="672169"/>
          </a:xfrm>
          <a:prstGeom prst="p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4809507" y="2517569"/>
            <a:ext cx="1389413" cy="1068779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ядро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74" name="Прямая со стрелкой 73"/>
          <p:cNvCxnSpPr>
            <a:endCxn id="73" idx="5"/>
          </p:cNvCxnSpPr>
          <p:nvPr/>
        </p:nvCxnSpPr>
        <p:spPr>
          <a:xfrm rot="16200000" flipV="1">
            <a:off x="5757668" y="3667607"/>
            <a:ext cx="821537" cy="345982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3" idx="4"/>
            <a:endCxn id="92" idx="0"/>
          </p:cNvCxnSpPr>
          <p:nvPr/>
        </p:nvCxnSpPr>
        <p:spPr>
          <a:xfrm rot="16200000" flipH="1">
            <a:off x="5056282" y="4034280"/>
            <a:ext cx="1067188" cy="171324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5173637" y="4653536"/>
            <a:ext cx="1003801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400" dirty="0" err="1" smtClean="0"/>
              <a:t>мРНК</a:t>
            </a:r>
            <a:endParaRPr lang="ru-RU" sz="2400" dirty="0" smtClean="0"/>
          </a:p>
        </p:txBody>
      </p:sp>
      <p:sp>
        <p:nvSpPr>
          <p:cNvPr id="96" name="Правильный пятиугольник 95"/>
          <p:cNvSpPr/>
          <p:nvPr/>
        </p:nvSpPr>
        <p:spPr>
          <a:xfrm>
            <a:off x="3764478" y="3657602"/>
            <a:ext cx="1365661" cy="914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синтез</a:t>
            </a:r>
          </a:p>
          <a:p>
            <a:pPr algn="ctr"/>
            <a:r>
              <a:rPr lang="ru-RU" dirty="0" smtClean="0"/>
              <a:t>белка</a:t>
            </a:r>
          </a:p>
          <a:p>
            <a:pPr algn="ctr"/>
            <a:endParaRPr lang="ru-RU" dirty="0"/>
          </a:p>
        </p:txBody>
      </p:sp>
      <p:cxnSp>
        <p:nvCxnSpPr>
          <p:cNvPr id="97" name="Прямая со стрелкой 96"/>
          <p:cNvCxnSpPr>
            <a:stCxn id="92" idx="1"/>
            <a:endCxn id="96" idx="3"/>
          </p:cNvCxnSpPr>
          <p:nvPr/>
        </p:nvCxnSpPr>
        <p:spPr>
          <a:xfrm rot="10800000">
            <a:off x="4447309" y="4572003"/>
            <a:ext cx="726328" cy="312367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stCxn id="96" idx="1"/>
            <a:endCxn id="49" idx="2"/>
          </p:cNvCxnSpPr>
          <p:nvPr/>
        </p:nvCxnSpPr>
        <p:spPr>
          <a:xfrm rot="10800000">
            <a:off x="2171203" y="3643759"/>
            <a:ext cx="1593276" cy="363113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71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  <p:bldP spid="103" grpId="0"/>
      <p:bldP spid="69" grpId="0" animBg="1"/>
      <p:bldP spid="72" grpId="0"/>
      <p:bldP spid="76" grpId="0"/>
      <p:bldP spid="86" grpId="0"/>
      <p:bldP spid="89" grpId="0" animBg="1"/>
      <p:bldP spid="90" grpId="0" animBg="1"/>
      <p:bldP spid="91" grpId="0" animBg="1"/>
      <p:bldP spid="99" grpId="0"/>
      <p:bldP spid="105" grpId="0" animBg="1"/>
      <p:bldP spid="112" grpId="0"/>
      <p:bldP spid="124" grpId="0"/>
      <p:bldP spid="128" grpId="0" animBg="1"/>
      <p:bldP spid="49" grpId="0" animBg="1"/>
      <p:bldP spid="57" grpId="0"/>
      <p:bldP spid="60" grpId="0" animBg="1"/>
      <p:bldP spid="63" grpId="0"/>
      <p:bldP spid="64" grpId="0" animBg="1"/>
      <p:bldP spid="68" grpId="0" animBg="1"/>
      <p:bldP spid="73" grpId="0" animBg="1"/>
      <p:bldP spid="92" grpId="0" animBg="1"/>
      <p:bldP spid="96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Минераллокортикоиды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Альдостерон</a:t>
            </a:r>
          </a:p>
          <a:p>
            <a:pPr lvl="1"/>
            <a:r>
              <a:rPr lang="ru-RU" dirty="0" smtClean="0"/>
              <a:t>Увеличивает </a:t>
            </a:r>
            <a:r>
              <a:rPr lang="ru-RU" dirty="0" err="1" smtClean="0"/>
              <a:t>канальцевую</a:t>
            </a:r>
            <a:r>
              <a:rPr lang="ru-RU" dirty="0" smtClean="0"/>
              <a:t> </a:t>
            </a:r>
            <a:r>
              <a:rPr lang="ru-RU" dirty="0" err="1" smtClean="0"/>
              <a:t>реабсорбцию</a:t>
            </a:r>
            <a:r>
              <a:rPr lang="ru-RU" dirty="0" smtClean="0"/>
              <a:t> натрия и секрецию калия</a:t>
            </a:r>
          </a:p>
          <a:p>
            <a:pPr lvl="1"/>
            <a:r>
              <a:rPr lang="ru-RU" dirty="0" smtClean="0"/>
              <a:t>Избыток увеличивает объем внеклеточной жидкости и АД, но не влияет на концентрацию натрия в плазме</a:t>
            </a:r>
          </a:p>
          <a:p>
            <a:pPr lvl="1"/>
            <a:r>
              <a:rPr lang="ru-RU" dirty="0" smtClean="0"/>
              <a:t>Стимулирует натриевый и калиевый транспорт в потовых, слюнных железах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274119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Регуляция секреции альдостерона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концентрации калия во внеклеточной жидкости (увеличивает секрецию)</a:t>
            </a:r>
          </a:p>
          <a:p>
            <a:r>
              <a:rPr lang="ru-RU" dirty="0" smtClean="0"/>
              <a:t>Увеличение концентрации натрия во внеклеточной жидкости (снижает секрецию)</a:t>
            </a:r>
          </a:p>
          <a:p>
            <a:r>
              <a:rPr lang="ru-RU" dirty="0" smtClean="0"/>
              <a:t>Активность </a:t>
            </a:r>
            <a:r>
              <a:rPr lang="ru-RU" dirty="0" err="1" smtClean="0"/>
              <a:t>ренин-ангиотензиновой</a:t>
            </a:r>
            <a:r>
              <a:rPr lang="ru-RU" dirty="0" smtClean="0"/>
              <a:t> системы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018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Пучковая зона коры</a:t>
            </a:r>
          </a:p>
          <a:p>
            <a:pPr lvl="1"/>
            <a:r>
              <a:rPr lang="ru-RU" dirty="0" smtClean="0"/>
              <a:t>Кортизол (95% активности)</a:t>
            </a:r>
          </a:p>
          <a:p>
            <a:pPr lvl="1"/>
            <a:r>
              <a:rPr lang="ru-RU" dirty="0" err="1" smtClean="0"/>
              <a:t>Кортикостерон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35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Метаболизм углеводов</a:t>
            </a:r>
          </a:p>
          <a:p>
            <a:pPr lvl="1"/>
            <a:r>
              <a:rPr lang="ru-RU" dirty="0" smtClean="0"/>
              <a:t>Стимуляция </a:t>
            </a:r>
            <a:r>
              <a:rPr lang="ru-RU" dirty="0" err="1" smtClean="0"/>
              <a:t>глюконеогенеза</a:t>
            </a:r>
            <a:r>
              <a:rPr lang="ru-RU" dirty="0" smtClean="0"/>
              <a:t> в печени</a:t>
            </a:r>
          </a:p>
          <a:p>
            <a:pPr lvl="2"/>
            <a:r>
              <a:rPr lang="ru-RU" dirty="0" smtClean="0"/>
              <a:t>Увеличивает количество ферментов </a:t>
            </a:r>
            <a:r>
              <a:rPr lang="ru-RU" dirty="0" err="1" smtClean="0"/>
              <a:t>глюконеогенеза</a:t>
            </a:r>
            <a:endParaRPr lang="ru-RU" dirty="0" smtClean="0"/>
          </a:p>
          <a:p>
            <a:pPr lvl="2"/>
            <a:r>
              <a:rPr lang="ru-RU" dirty="0" smtClean="0"/>
              <a:t>Мобилизует аминокислоты из внепеченочных тканей (мышцы и др.)</a:t>
            </a:r>
          </a:p>
          <a:p>
            <a:pPr lvl="1"/>
            <a:r>
              <a:rPr lang="ru-RU" dirty="0" smtClean="0"/>
              <a:t>Уменьшение потребления глюкозы клетками</a:t>
            </a:r>
          </a:p>
          <a:p>
            <a:pPr lvl="1"/>
            <a:r>
              <a:rPr lang="ru-RU" dirty="0" smtClean="0"/>
              <a:t>Повышает концентрацию глюкозы в крови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28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Обмен белка</a:t>
            </a:r>
          </a:p>
          <a:p>
            <a:pPr lvl="1"/>
            <a:r>
              <a:rPr lang="ru-RU" dirty="0" smtClean="0"/>
              <a:t>Снижение белков в клетке</a:t>
            </a:r>
          </a:p>
          <a:p>
            <a:pPr lvl="1"/>
            <a:r>
              <a:rPr lang="ru-RU" dirty="0" smtClean="0"/>
              <a:t>Увеличение белка в плазме и печени</a:t>
            </a:r>
          </a:p>
          <a:p>
            <a:pPr lvl="1"/>
            <a:r>
              <a:rPr lang="ru-RU" dirty="0" smtClean="0"/>
              <a:t>Увеличение содержания аминокислот в крови</a:t>
            </a:r>
          </a:p>
          <a:p>
            <a:pPr lvl="2"/>
            <a:r>
              <a:rPr lang="ru-RU" dirty="0" smtClean="0"/>
              <a:t>Снижение поступления аминокислот во внепеченочные клетки и увеличение транспорта в гепатоциты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71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Метаболизм жиров</a:t>
            </a:r>
          </a:p>
          <a:p>
            <a:pPr lvl="1"/>
            <a:r>
              <a:rPr lang="ru-RU" dirty="0" smtClean="0"/>
              <a:t>Мобилизация жирных кислот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8351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Глюкокортикоиды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Противодействие различным видам стресса</a:t>
            </a:r>
          </a:p>
          <a:p>
            <a:pPr lvl="1"/>
            <a:r>
              <a:rPr lang="ru-RU" dirty="0" smtClean="0"/>
              <a:t>Травма</a:t>
            </a:r>
          </a:p>
          <a:p>
            <a:pPr lvl="1"/>
            <a:r>
              <a:rPr lang="ru-RU" dirty="0" smtClean="0"/>
              <a:t>Инфекция</a:t>
            </a:r>
          </a:p>
          <a:p>
            <a:pPr lvl="1"/>
            <a:r>
              <a:rPr lang="ru-RU" dirty="0" smtClean="0"/>
              <a:t>Резкая жара, холод</a:t>
            </a:r>
          </a:p>
          <a:p>
            <a:pPr lvl="1"/>
            <a:r>
              <a:rPr lang="ru-RU" dirty="0" smtClean="0"/>
              <a:t>и т.д.</a:t>
            </a:r>
          </a:p>
          <a:p>
            <a:r>
              <a:rPr lang="ru-RU" dirty="0" smtClean="0"/>
              <a:t>Противовоспалительный эффект в высокой концентрации (стабилизация лизосом)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1772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Регуляция секреции </a:t>
            </a:r>
            <a:r>
              <a:rPr lang="ru-RU" dirty="0" err="1" smtClean="0"/>
              <a:t>глюкокортикоидов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Стимулируется </a:t>
            </a:r>
            <a:r>
              <a:rPr lang="ru-RU" dirty="0" err="1" smtClean="0"/>
              <a:t>адрено-кортикотропным</a:t>
            </a:r>
            <a:r>
              <a:rPr lang="ru-RU" dirty="0" smtClean="0"/>
              <a:t> гормоном (АКТГ)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71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Половые гормоны надпочечников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Сетчатая зона коры</a:t>
            </a:r>
          </a:p>
          <a:p>
            <a:pPr lvl="1"/>
            <a:r>
              <a:rPr lang="ru-RU" dirty="0" smtClean="0"/>
              <a:t>Андрогены: </a:t>
            </a:r>
            <a:r>
              <a:rPr lang="ru-RU" dirty="0" err="1" smtClean="0"/>
              <a:t>дегидроэпиандростерон</a:t>
            </a:r>
            <a:r>
              <a:rPr lang="ru-RU" dirty="0" smtClean="0"/>
              <a:t> – наибольшее значение имеет во внутриутробный период развития</a:t>
            </a:r>
          </a:p>
          <a:p>
            <a:pPr lvl="1"/>
            <a:r>
              <a:rPr lang="ru-RU" dirty="0" smtClean="0"/>
              <a:t>Прогестерон и эстрогены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14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r>
              <a:rPr lang="ru-RU" dirty="0" smtClean="0"/>
              <a:t>Эндокринная система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1142984"/>
            <a:ext cx="5919798" cy="493714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Центральные</a:t>
            </a:r>
          </a:p>
          <a:p>
            <a:pPr lvl="1"/>
            <a:r>
              <a:rPr lang="ru-RU" dirty="0" smtClean="0"/>
              <a:t>Гипофиз</a:t>
            </a:r>
          </a:p>
          <a:p>
            <a:pPr lvl="1"/>
            <a:r>
              <a:rPr lang="ru-RU" dirty="0" smtClean="0"/>
              <a:t>Эпифиз</a:t>
            </a:r>
          </a:p>
          <a:p>
            <a:r>
              <a:rPr lang="ru-RU" dirty="0" smtClean="0"/>
              <a:t>Периферические</a:t>
            </a:r>
          </a:p>
          <a:p>
            <a:pPr lvl="1"/>
            <a:r>
              <a:rPr lang="ru-RU" dirty="0" err="1" smtClean="0"/>
              <a:t>Гипофиззависимые</a:t>
            </a:r>
            <a:r>
              <a:rPr lang="ru-RU" dirty="0" smtClean="0"/>
              <a:t> </a:t>
            </a:r>
            <a:r>
              <a:rPr lang="ru-RU" sz="1800" dirty="0" smtClean="0"/>
              <a:t>(</a:t>
            </a:r>
            <a:r>
              <a:rPr lang="ru-RU" sz="1800" dirty="0" err="1" smtClean="0"/>
              <a:t>тироциты</a:t>
            </a:r>
            <a:r>
              <a:rPr lang="ru-RU" sz="1800" dirty="0" smtClean="0"/>
              <a:t> щитовидной железы, кора надпочечников: пучковая и сетчатая зоны, половые железы)</a:t>
            </a:r>
          </a:p>
          <a:p>
            <a:pPr lvl="1"/>
            <a:r>
              <a:rPr lang="ru-RU" dirty="0" err="1" smtClean="0"/>
              <a:t>Гипофизнезависимые</a:t>
            </a:r>
            <a:r>
              <a:rPr lang="ru-RU" dirty="0" smtClean="0"/>
              <a:t> </a:t>
            </a:r>
            <a:r>
              <a:rPr lang="ru-RU" sz="1800" dirty="0" smtClean="0"/>
              <a:t>(паращитовидные железы, тимус, </a:t>
            </a:r>
            <a:r>
              <a:rPr lang="ru-RU" sz="1800" dirty="0" err="1" smtClean="0"/>
              <a:t>островковый</a:t>
            </a:r>
            <a:r>
              <a:rPr lang="ru-RU" sz="1800" dirty="0" smtClean="0"/>
              <a:t> аппарат поджелудочной железы, кора надпочечников: клубочковая зона, мозговое вещество надпочечников, плацента, одиночные эндокринные клетки)</a:t>
            </a:r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1"/>
            <a:ext cx="2972668" cy="600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Поджелудочная железа</a:t>
            </a:r>
            <a:endParaRPr lang="ru-RU" dirty="0"/>
          </a:p>
        </p:txBody>
      </p:sp>
      <p:pic>
        <p:nvPicPr>
          <p:cNvPr id="47106" name="Picture 2" descr="http://anna.e-gloryon.com/content/images/podgelu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4857752" cy="53248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857884" y="2643182"/>
            <a:ext cx="2376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Островки </a:t>
            </a:r>
            <a:r>
              <a:rPr lang="ru-RU" dirty="0" err="1" smtClean="0"/>
              <a:t>Лангерганса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542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инсулина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Повышается проницаемость мембран для глюкозы (мышечные клетки, гепатоциты, </a:t>
            </a:r>
            <a:r>
              <a:rPr lang="ru-RU" dirty="0" err="1" smtClean="0"/>
              <a:t>адипоциты</a:t>
            </a:r>
            <a:r>
              <a:rPr lang="ru-RU" dirty="0" smtClean="0"/>
              <a:t>). Кроме нервной ткани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39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Овал 53"/>
          <p:cNvSpPr/>
          <p:nvPr/>
        </p:nvSpPr>
        <p:spPr>
          <a:xfrm>
            <a:off x="785786" y="6000768"/>
            <a:ext cx="571504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214686"/>
            <a:ext cx="914400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Мембрана клетки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714356"/>
          </a:xfrm>
        </p:spPr>
        <p:txBody>
          <a:bodyPr>
            <a:normAutofit/>
          </a:bodyPr>
          <a:lstStyle/>
          <a:p>
            <a:r>
              <a:rPr lang="ru-RU" dirty="0" smtClean="0"/>
              <a:t>Инсулиновый рецептор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3178959" y="1321579"/>
            <a:ext cx="428628" cy="2143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4250529" y="1321579"/>
            <a:ext cx="428628" cy="2143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/>
          <p:cNvSpPr/>
          <p:nvPr/>
        </p:nvSpPr>
        <p:spPr>
          <a:xfrm rot="5400000">
            <a:off x="2821769" y="1678769"/>
            <a:ext cx="1143008" cy="6429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3893339" y="1678769"/>
            <a:ext cx="1143008" cy="6429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3174" y="2643182"/>
            <a:ext cx="71438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2643182"/>
            <a:ext cx="71438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dk1"/>
                </a:solidFill>
              </a:rPr>
              <a:t>β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4357694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Тирозин-киназа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4357694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Тирозин-киназа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5000636"/>
            <a:ext cx="50720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Фосфорилирование</a:t>
            </a:r>
            <a:r>
              <a:rPr lang="ru-RU" dirty="0" smtClean="0"/>
              <a:t> ферментов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17144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22145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228599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72330" y="5000636"/>
            <a:ext cx="1984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и экспрессия </a:t>
            </a:r>
          </a:p>
          <a:p>
            <a:r>
              <a:rPr lang="ru-RU" dirty="0" smtClean="0"/>
              <a:t>генов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94" y="592933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глюкозы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66635" y="6488668"/>
            <a:ext cx="154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жиров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8" y="6000768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6488668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Транспорт глюкозы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13" idx="3"/>
            <a:endCxn id="17" idx="1"/>
          </p:cNvCxnSpPr>
          <p:nvPr/>
        </p:nvCxnSpPr>
        <p:spPr>
          <a:xfrm>
            <a:off x="6500826" y="5322107"/>
            <a:ext cx="571504" cy="1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965041" y="582217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9" idx="0"/>
          </p:cNvCxnSpPr>
          <p:nvPr/>
        </p:nvCxnSpPr>
        <p:spPr>
          <a:xfrm rot="16200000" flipH="1">
            <a:off x="4512462" y="6060308"/>
            <a:ext cx="845088" cy="11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428992" y="578645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035157" y="6036487"/>
            <a:ext cx="78661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86248" y="17859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214678" y="17859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43438" y="785794"/>
            <a:ext cx="101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Инсулин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857224" y="621508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142976" y="621508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1472" y="300037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57224" y="300037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-142908" y="3429000"/>
            <a:ext cx="185738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5720" y="2071678"/>
            <a:ext cx="97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глюкоза</a:t>
            </a:r>
            <a:endParaRPr lang="ru-RU" dirty="0"/>
          </a:p>
        </p:txBody>
      </p:sp>
      <p:cxnSp>
        <p:nvCxnSpPr>
          <p:cNvPr id="53" name="Shape 52"/>
          <p:cNvCxnSpPr>
            <a:stCxn id="54" idx="2"/>
          </p:cNvCxnSpPr>
          <p:nvPr/>
        </p:nvCxnSpPr>
        <p:spPr>
          <a:xfrm rot="10800000">
            <a:off x="500034" y="3714754"/>
            <a:ext cx="285752" cy="2571766"/>
          </a:xfrm>
          <a:prstGeom prst="curved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57224" y="264318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ГЛЮТ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инсулина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Стимуляция </a:t>
            </a:r>
            <a:r>
              <a:rPr lang="ru-RU" dirty="0" err="1" smtClean="0"/>
              <a:t>гликогеногенеза</a:t>
            </a:r>
            <a:endParaRPr lang="ru-RU" dirty="0"/>
          </a:p>
          <a:p>
            <a:r>
              <a:rPr lang="ru-RU" dirty="0" smtClean="0"/>
              <a:t>Обеспечивает превращение избытка глюкозы в жирные кислоты</a:t>
            </a:r>
          </a:p>
          <a:p>
            <a:r>
              <a:rPr lang="ru-RU" dirty="0" smtClean="0"/>
              <a:t>Тормозит </a:t>
            </a:r>
            <a:r>
              <a:rPr lang="ru-RU" dirty="0" err="1" smtClean="0"/>
              <a:t>глюконеогенез</a:t>
            </a:r>
            <a:endParaRPr lang="ru-RU" dirty="0" smtClean="0"/>
          </a:p>
          <a:p>
            <a:r>
              <a:rPr lang="ru-RU" dirty="0" smtClean="0"/>
              <a:t>Стимулирует синтез белка</a:t>
            </a:r>
          </a:p>
          <a:p>
            <a:r>
              <a:rPr lang="ru-RU" dirty="0" smtClean="0"/>
              <a:t>Увеличение проницаемости мембраны для аминокислот, калия, фосфатов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35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Стимуляция глюкозной секреции инсулина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00166" y="2143116"/>
            <a:ext cx="6143668" cy="400052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357422" y="1785926"/>
            <a:ext cx="14287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714612" y="1785926"/>
            <a:ext cx="142876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Цилиндр 6"/>
          <p:cNvSpPr/>
          <p:nvPr/>
        </p:nvSpPr>
        <p:spPr>
          <a:xfrm>
            <a:off x="2357422" y="5715016"/>
            <a:ext cx="214314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Цилиндр 7"/>
          <p:cNvSpPr/>
          <p:nvPr/>
        </p:nvSpPr>
        <p:spPr>
          <a:xfrm>
            <a:off x="2571736" y="5715016"/>
            <a:ext cx="214314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Цилиндр 8"/>
          <p:cNvSpPr/>
          <p:nvPr/>
        </p:nvSpPr>
        <p:spPr>
          <a:xfrm>
            <a:off x="5857884" y="5715016"/>
            <a:ext cx="214314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Цилиндр 9"/>
          <p:cNvSpPr/>
          <p:nvPr/>
        </p:nvSpPr>
        <p:spPr>
          <a:xfrm>
            <a:off x="6286512" y="5715016"/>
            <a:ext cx="214314" cy="7143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28794" y="1214422"/>
            <a:ext cx="1346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 ↑ Глюкоза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143108" y="2857496"/>
            <a:ext cx="102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Глюкоза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143108" y="3774048"/>
            <a:ext cx="1998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Глюкоза-6-фосфат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071670" y="4714884"/>
            <a:ext cx="773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↑АТФ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786446" y="4857760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↑Са2+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428728" y="6488668"/>
            <a:ext cx="177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К+ канал закрыт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286380" y="6488668"/>
            <a:ext cx="2005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Са2+ канал открыт</a:t>
            </a:r>
            <a:endParaRPr lang="ru-RU" dirty="0"/>
          </a:p>
        </p:txBody>
      </p:sp>
      <p:grpSp>
        <p:nvGrpSpPr>
          <p:cNvPr id="3" name="Группа 21"/>
          <p:cNvGrpSpPr/>
          <p:nvPr/>
        </p:nvGrpSpPr>
        <p:grpSpPr>
          <a:xfrm>
            <a:off x="5857884" y="3500438"/>
            <a:ext cx="571504" cy="571504"/>
            <a:chOff x="5857884" y="3500438"/>
            <a:chExt cx="571504" cy="571504"/>
          </a:xfrm>
        </p:grpSpPr>
        <p:sp>
          <p:nvSpPr>
            <p:cNvPr id="18" name="Овал 17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2"/>
          <p:cNvGrpSpPr/>
          <p:nvPr/>
        </p:nvGrpSpPr>
        <p:grpSpPr>
          <a:xfrm>
            <a:off x="5000628" y="2786058"/>
            <a:ext cx="571504" cy="571504"/>
            <a:chOff x="5857884" y="3500438"/>
            <a:chExt cx="571504" cy="571504"/>
          </a:xfrm>
        </p:grpSpPr>
        <p:sp>
          <p:nvSpPr>
            <p:cNvPr id="24" name="Овал 23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7"/>
          <p:cNvGrpSpPr/>
          <p:nvPr/>
        </p:nvGrpSpPr>
        <p:grpSpPr>
          <a:xfrm>
            <a:off x="6572264" y="2786058"/>
            <a:ext cx="571504" cy="571504"/>
            <a:chOff x="5857884" y="3500438"/>
            <a:chExt cx="571504" cy="571504"/>
          </a:xfrm>
        </p:grpSpPr>
        <p:sp>
          <p:nvSpPr>
            <p:cNvPr id="29" name="Овал 28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Овал 29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Овал 30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8" name="Группа 32"/>
          <p:cNvGrpSpPr/>
          <p:nvPr/>
        </p:nvGrpSpPr>
        <p:grpSpPr>
          <a:xfrm>
            <a:off x="4929190" y="2071678"/>
            <a:ext cx="571504" cy="571504"/>
            <a:chOff x="5857884" y="3500438"/>
            <a:chExt cx="571504" cy="571504"/>
          </a:xfrm>
        </p:grpSpPr>
        <p:sp>
          <p:nvSpPr>
            <p:cNvPr id="34" name="Овал 33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3" name="Группа 37"/>
          <p:cNvGrpSpPr/>
          <p:nvPr/>
        </p:nvGrpSpPr>
        <p:grpSpPr>
          <a:xfrm>
            <a:off x="6572264" y="2000240"/>
            <a:ext cx="571504" cy="571504"/>
            <a:chOff x="5857884" y="3500438"/>
            <a:chExt cx="571504" cy="571504"/>
          </a:xfrm>
        </p:grpSpPr>
        <p:sp>
          <p:nvSpPr>
            <p:cNvPr id="39" name="Овал 38"/>
            <p:cNvSpPr/>
            <p:nvPr/>
          </p:nvSpPr>
          <p:spPr>
            <a:xfrm>
              <a:off x="5857884" y="3500438"/>
              <a:ext cx="571504" cy="571504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6143636" y="3571876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5929322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6215074" y="3786190"/>
              <a:ext cx="142876" cy="142876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3" name="Овал 42"/>
          <p:cNvSpPr/>
          <p:nvPr/>
        </p:nvSpPr>
        <p:spPr>
          <a:xfrm>
            <a:off x="4857752" y="1571612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5072066" y="1714488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143504" y="1428736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6643702" y="164305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7000892" y="1714488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786578" y="1285860"/>
            <a:ext cx="142876" cy="142876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5500694" y="1214422"/>
            <a:ext cx="12544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↑ инсулин</a:t>
            </a:r>
            <a:endParaRPr lang="ru-RU" dirty="0"/>
          </a:p>
        </p:txBody>
      </p:sp>
      <p:cxnSp>
        <p:nvCxnSpPr>
          <p:cNvPr id="51" name="Прямая со стрелкой 50"/>
          <p:cNvCxnSpPr>
            <a:stCxn id="11" idx="2"/>
          </p:cNvCxnSpPr>
          <p:nvPr/>
        </p:nvCxnSpPr>
        <p:spPr>
          <a:xfrm rot="5400000">
            <a:off x="2021527" y="2133963"/>
            <a:ext cx="1130866" cy="30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2" idx="2"/>
          </p:cNvCxnSpPr>
          <p:nvPr/>
        </p:nvCxnSpPr>
        <p:spPr>
          <a:xfrm rot="5400000">
            <a:off x="2405852" y="3464150"/>
            <a:ext cx="487924" cy="132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 rot="5400000">
            <a:off x="2214546" y="435769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2250265" y="539354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857488" y="5786454"/>
            <a:ext cx="1000132" cy="1588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29058" y="5500702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деполяризация</a:t>
            </a:r>
            <a:endParaRPr lang="ru-RU" dirty="0"/>
          </a:p>
        </p:txBody>
      </p:sp>
      <p:cxnSp>
        <p:nvCxnSpPr>
          <p:cNvPr id="65" name="Прямая со стрелкой 64"/>
          <p:cNvCxnSpPr/>
          <p:nvPr/>
        </p:nvCxnSpPr>
        <p:spPr>
          <a:xfrm rot="5400000" flipH="1" flipV="1">
            <a:off x="5536413" y="5893611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5400000" flipH="1" flipV="1">
            <a:off x="5858678" y="4428338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9" name="Выгнутая влево стрелка 68"/>
          <p:cNvSpPr/>
          <p:nvPr/>
        </p:nvSpPr>
        <p:spPr>
          <a:xfrm>
            <a:off x="2857488" y="3286124"/>
            <a:ext cx="28575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0" name="Выгнутая влево стрелка 69"/>
          <p:cNvSpPr/>
          <p:nvPr/>
        </p:nvSpPr>
        <p:spPr>
          <a:xfrm>
            <a:off x="2714612" y="4143380"/>
            <a:ext cx="285752" cy="4286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14678" y="3286124"/>
            <a:ext cx="1499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Глюкокиназа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>
            <a:off x="3143240" y="4143380"/>
            <a:ext cx="1263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О</a:t>
            </a:r>
            <a:r>
              <a:rPr lang="ru-RU" dirty="0" smtClean="0"/>
              <a:t>кисление</a:t>
            </a:r>
            <a:endParaRPr lang="ru-RU" dirty="0"/>
          </a:p>
        </p:txBody>
      </p:sp>
      <p:sp>
        <p:nvSpPr>
          <p:cNvPr id="61" name="TextBox 60"/>
          <p:cNvSpPr txBox="1"/>
          <p:nvPr/>
        </p:nvSpPr>
        <p:spPr>
          <a:xfrm>
            <a:off x="1071538" y="1714488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ГЛЮТ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597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/>
      <p:bldP spid="63" grpId="0"/>
      <p:bldP spid="69" grpId="0" animBg="1"/>
      <p:bldP spid="70" grpId="0" animBg="1"/>
      <p:bldP spid="74" grpId="0"/>
      <p:bldP spid="75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Глюкагон (альфа-клетки)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Синтезируется при снижении концентрации глюкозы в крови</a:t>
            </a:r>
          </a:p>
          <a:p>
            <a:r>
              <a:rPr lang="ru-RU" dirty="0" err="1" smtClean="0"/>
              <a:t>Гликогенолиз</a:t>
            </a:r>
            <a:endParaRPr lang="ru-RU" dirty="0" smtClean="0"/>
          </a:p>
          <a:p>
            <a:r>
              <a:rPr lang="ru-RU" dirty="0" smtClean="0"/>
              <a:t>Усиление </a:t>
            </a:r>
            <a:r>
              <a:rPr lang="ru-RU" dirty="0" err="1" smtClean="0"/>
              <a:t>глюконеогенеза</a:t>
            </a:r>
            <a:r>
              <a:rPr lang="ru-RU" dirty="0" smtClean="0"/>
              <a:t> в печени</a:t>
            </a:r>
          </a:p>
          <a:p>
            <a:r>
              <a:rPr lang="ru-RU" dirty="0" smtClean="0"/>
              <a:t>→  увеличение содержания глюкозы в крови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5645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Соматостатин (дельта-клетки)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Тормозит продукцию глюкагона и инсулина</a:t>
            </a:r>
          </a:p>
          <a:p>
            <a:r>
              <a:rPr lang="ru-RU" dirty="0" smtClean="0"/>
              <a:t>Снижает моторику желудка, 12-перстной кишки и желчного пузыря</a:t>
            </a:r>
          </a:p>
          <a:p>
            <a:r>
              <a:rPr lang="ru-RU" dirty="0" smtClean="0"/>
              <a:t>Тормозит секрецию и всасывание В ЖКТ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409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214554"/>
            <a:ext cx="8229600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Гормональная регуляция обмена кальция и фосфатов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220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1878" y="2571744"/>
            <a:ext cx="5472122" cy="1143000"/>
          </a:xfrm>
        </p:spPr>
        <p:txBody>
          <a:bodyPr/>
          <a:lstStyle/>
          <a:p>
            <a:r>
              <a:rPr lang="ru-RU" dirty="0" err="1" smtClean="0"/>
              <a:t>Паратгормон</a:t>
            </a:r>
            <a:endParaRPr lang="ru-RU" dirty="0"/>
          </a:p>
        </p:txBody>
      </p:sp>
      <p:pic>
        <p:nvPicPr>
          <p:cNvPr id="55298" name="Picture 2" descr="E:\MyDoc\Полученные файлы\учебник\atlas\08\223.JPG"/>
          <p:cNvPicPr>
            <a:picLocks noChangeAspect="1" noChangeArrowheads="1"/>
          </p:cNvPicPr>
          <p:nvPr/>
        </p:nvPicPr>
        <p:blipFill>
          <a:blip r:embed="rId2"/>
          <a:srcRect r="51924"/>
          <a:stretch>
            <a:fillRect/>
          </a:stretch>
        </p:blipFill>
        <p:spPr bwMode="auto">
          <a:xfrm>
            <a:off x="0" y="0"/>
            <a:ext cx="3357554" cy="6907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3503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4400552" cy="1143000"/>
          </a:xfrm>
        </p:spPr>
        <p:txBody>
          <a:bodyPr/>
          <a:lstStyle/>
          <a:p>
            <a:r>
              <a:rPr lang="ru-RU" dirty="0" err="1" smtClean="0"/>
              <a:t>Кальцитонин</a:t>
            </a:r>
            <a:endParaRPr lang="ru-RU" dirty="0"/>
          </a:p>
        </p:txBody>
      </p:sp>
      <p:pic>
        <p:nvPicPr>
          <p:cNvPr id="54274" name="Picture 2" descr="E:\MyDoc\Полученные файлы\учебник\atlas\08\223.JPG"/>
          <p:cNvPicPr>
            <a:picLocks noChangeAspect="1" noChangeArrowheads="1"/>
          </p:cNvPicPr>
          <p:nvPr/>
        </p:nvPicPr>
        <p:blipFill>
          <a:blip r:embed="rId2"/>
          <a:srcRect l="46704"/>
          <a:stretch>
            <a:fillRect/>
          </a:stretch>
        </p:blipFill>
        <p:spPr bwMode="auto">
          <a:xfrm>
            <a:off x="5357818" y="97125"/>
            <a:ext cx="3643338" cy="6760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Общие черты ЖВС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981580" cy="4525963"/>
          </a:xfrm>
        </p:spPr>
        <p:txBody>
          <a:bodyPr/>
          <a:lstStyle/>
          <a:p>
            <a:r>
              <a:rPr lang="ru-RU" dirty="0" smtClean="0"/>
              <a:t>Небольшая масса</a:t>
            </a:r>
          </a:p>
          <a:p>
            <a:r>
              <a:rPr lang="ru-RU" dirty="0" smtClean="0"/>
              <a:t>Обильное кровоснабжение</a:t>
            </a:r>
          </a:p>
          <a:p>
            <a:r>
              <a:rPr lang="ru-RU" dirty="0" smtClean="0"/>
              <a:t>Отсутствие выводных протоков</a:t>
            </a:r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7" y="-1"/>
            <a:ext cx="3714744" cy="693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MyDoc\Полученные файлы\учебник\atlas\08\223.JPG"/>
          <p:cNvPicPr>
            <a:picLocks noChangeAspect="1" noChangeArrowheads="1"/>
          </p:cNvPicPr>
          <p:nvPr/>
        </p:nvPicPr>
        <p:blipFill>
          <a:blip r:embed="rId2"/>
          <a:srcRect r="51924"/>
          <a:stretch>
            <a:fillRect/>
          </a:stretch>
        </p:blipFill>
        <p:spPr bwMode="auto">
          <a:xfrm>
            <a:off x="0" y="0"/>
            <a:ext cx="2285984" cy="4702634"/>
          </a:xfrm>
          <a:prstGeom prst="rect">
            <a:avLst/>
          </a:prstGeom>
          <a:noFill/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 l="20625" t="37500" r="17499"/>
          <a:stretch>
            <a:fillRect/>
          </a:stretch>
        </p:blipFill>
        <p:spPr bwMode="auto">
          <a:xfrm>
            <a:off x="2714612" y="1785926"/>
            <a:ext cx="928694" cy="1500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/>
          <a:srcRect l="11486" t="18333" r="15540" b="16666"/>
          <a:stretch>
            <a:fillRect/>
          </a:stretch>
        </p:blipFill>
        <p:spPr bwMode="auto">
          <a:xfrm>
            <a:off x="2143108" y="4786298"/>
            <a:ext cx="19123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5"/>
          <a:srcRect r="66917"/>
          <a:stretch>
            <a:fillRect/>
          </a:stretch>
        </p:blipFill>
        <p:spPr bwMode="auto">
          <a:xfrm>
            <a:off x="6929454" y="4000504"/>
            <a:ext cx="623883" cy="243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3" name="Group 12"/>
          <p:cNvGrpSpPr/>
          <p:nvPr/>
        </p:nvGrpSpPr>
        <p:grpSpPr>
          <a:xfrm>
            <a:off x="6929454" y="0"/>
            <a:ext cx="1181100" cy="1076325"/>
            <a:chOff x="5429256" y="428604"/>
            <a:chExt cx="1181100" cy="1076325"/>
          </a:xfrm>
        </p:grpSpPr>
        <p:pic>
          <p:nvPicPr>
            <p:cNvPr id="63489" name="Picture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29256" y="428604"/>
              <a:ext cx="1181100" cy="1076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Oval 8"/>
            <p:cNvSpPr/>
            <p:nvPr/>
          </p:nvSpPr>
          <p:spPr>
            <a:xfrm>
              <a:off x="5572132" y="71435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Oval 9"/>
            <p:cNvSpPr/>
            <p:nvPr/>
          </p:nvSpPr>
          <p:spPr>
            <a:xfrm>
              <a:off x="5643570" y="107154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Oval 10"/>
            <p:cNvSpPr/>
            <p:nvPr/>
          </p:nvSpPr>
          <p:spPr>
            <a:xfrm>
              <a:off x="6215074" y="114298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Oval 11"/>
            <p:cNvSpPr/>
            <p:nvPr/>
          </p:nvSpPr>
          <p:spPr>
            <a:xfrm>
              <a:off x="6357950" y="71435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Straight Arrow Connector 14"/>
          <p:cNvCxnSpPr>
            <a:stCxn id="9" idx="1"/>
          </p:cNvCxnSpPr>
          <p:nvPr/>
        </p:nvCxnSpPr>
        <p:spPr>
          <a:xfrm rot="16200000" flipH="1" flipV="1">
            <a:off x="5914539" y="-107169"/>
            <a:ext cx="764870" cy="1592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</p:cNvCxnSpPr>
          <p:nvPr/>
        </p:nvCxnSpPr>
        <p:spPr>
          <a:xfrm rot="10800000" flipV="1">
            <a:off x="6072198" y="714380"/>
            <a:ext cx="1071570" cy="4286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143504" y="1071546"/>
            <a:ext cx="148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паратгормон</a:t>
            </a:r>
            <a:endParaRPr lang="ru-RU" dirty="0"/>
          </a:p>
        </p:txBody>
      </p:sp>
      <p:cxnSp>
        <p:nvCxnSpPr>
          <p:cNvPr id="27" name="Shape 26"/>
          <p:cNvCxnSpPr>
            <a:stCxn id="18" idx="3"/>
            <a:endCxn id="63492" idx="3"/>
          </p:cNvCxnSpPr>
          <p:nvPr/>
        </p:nvCxnSpPr>
        <p:spPr>
          <a:xfrm>
            <a:off x="6627436" y="1256212"/>
            <a:ext cx="925901" cy="3963705"/>
          </a:xfrm>
          <a:prstGeom prst="bentConnector3">
            <a:avLst>
              <a:gd name="adj1" fmla="val 12468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hape 30"/>
          <p:cNvCxnSpPr>
            <a:stCxn id="18" idx="1"/>
            <a:endCxn id="63491" idx="1"/>
          </p:cNvCxnSpPr>
          <p:nvPr/>
        </p:nvCxnSpPr>
        <p:spPr>
          <a:xfrm rot="10800000" flipV="1">
            <a:off x="2143108" y="1256211"/>
            <a:ext cx="3000396" cy="4565937"/>
          </a:xfrm>
          <a:prstGeom prst="bentConnector3">
            <a:avLst>
              <a:gd name="adj1" fmla="val 10761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8" idx="1"/>
            <a:endCxn id="63490" idx="3"/>
          </p:cNvCxnSpPr>
          <p:nvPr/>
        </p:nvCxnSpPr>
        <p:spPr>
          <a:xfrm rot="10800000" flipV="1">
            <a:off x="3643306" y="1256211"/>
            <a:ext cx="1500198" cy="12801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4714876" y="2357430"/>
            <a:ext cx="1714512" cy="164307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libri"/>
              </a:rPr>
              <a:t>↑</a:t>
            </a:r>
            <a:r>
              <a:rPr lang="ru-RU" dirty="0" smtClean="0"/>
              <a:t>Са2+ </a:t>
            </a:r>
          </a:p>
          <a:p>
            <a:pPr algn="ctr"/>
            <a:r>
              <a:rPr lang="ru-RU" dirty="0" smtClean="0"/>
              <a:t>В крови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5143504" y="6357958"/>
            <a:ext cx="2662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Активация остеокластов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88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519113"/>
          </a:xfrm>
        </p:spPr>
        <p:txBody>
          <a:bodyPr/>
          <a:lstStyle/>
          <a:p>
            <a:r>
              <a:rPr lang="en-US" sz="2800" b="1">
                <a:cs typeface="Times New Roman" pitchFamily="18" charset="0"/>
              </a:rPr>
              <a:t>Функциональная организация островков</a:t>
            </a:r>
            <a:endParaRPr lang="ru-RU" sz="2800" b="1">
              <a:cs typeface="Times New Roman" pitchFamily="18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659563" y="908050"/>
            <a:ext cx="2484437" cy="5949950"/>
          </a:xfrm>
        </p:spPr>
        <p:txBody>
          <a:bodyPr/>
          <a:lstStyle/>
          <a:p>
            <a:r>
              <a:rPr lang="ru-RU" sz="2400">
                <a:latin typeface="Times New Roman" pitchFamily="18" charset="0"/>
              </a:rPr>
              <a:t>Между тремя гормонами (соматостатином, глюкогоном и инсулином) существует взимодействиерегулирующее</a:t>
            </a:r>
          </a:p>
          <a:p>
            <a:pPr>
              <a:buFontTx/>
              <a:buNone/>
            </a:pPr>
            <a:r>
              <a:rPr lang="ru-RU" sz="2400">
                <a:latin typeface="Times New Roman" pitchFamily="18" charset="0"/>
              </a:rPr>
              <a:t>    синтез инсулина.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3067050" y="2252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13319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79475"/>
            <a:ext cx="6934200" cy="59785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29274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9438"/>
          </a:xfrm>
        </p:spPr>
        <p:txBody>
          <a:bodyPr/>
          <a:lstStyle/>
          <a:p>
            <a:r>
              <a:rPr lang="ru-RU" sz="3200"/>
              <a:t>Эпифиз и освещенность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800"/>
          </a:p>
        </p:txBody>
      </p:sp>
      <p:graphicFrame>
        <p:nvGraphicFramePr>
          <p:cNvPr id="21511" name="Object 7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381000" y="649288"/>
          <a:ext cx="6629400" cy="6208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Точечный рисунок" r:id="rId3" imgW="3153215" imgH="2952381" progId="PBrush">
                  <p:embed/>
                </p:oleObj>
              </mc:Choice>
              <mc:Fallback>
                <p:oleObj name="Точечный рисунок" r:id="rId3" imgW="3153215" imgH="2952381" progId="PBrush">
                  <p:embed/>
                  <p:pic>
                    <p:nvPicPr>
                      <p:cNvPr id="0" name="Picture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649288"/>
                        <a:ext cx="6629400" cy="6208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18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2725"/>
            <a:ext cx="9144000" cy="519113"/>
          </a:xfrm>
        </p:spPr>
        <p:txBody>
          <a:bodyPr/>
          <a:lstStyle/>
          <a:p>
            <a:r>
              <a:rPr lang="ru-RU" sz="2800"/>
              <a:t>Гормоны эпифиза и восприятие света</a:t>
            </a:r>
          </a:p>
        </p:txBody>
      </p:sp>
      <p:pic>
        <p:nvPicPr>
          <p:cNvPr id="12293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0" y="642918"/>
            <a:ext cx="4203699" cy="5603064"/>
          </a:xfrm>
          <a:noFill/>
          <a:ln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125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579437"/>
          </a:xfrm>
        </p:spPr>
        <p:txBody>
          <a:bodyPr/>
          <a:lstStyle/>
          <a:p>
            <a:r>
              <a:rPr lang="ru-RU" sz="3200"/>
              <a:t>Эпифиз – биологические часы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8893175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400"/>
              <a:t>Мелатонин через гипоталамо-гипофизарные механизмы ослабляет выработку половых гормонов. Вероятно в связи с тем, что суммарная суточная освещенность в южных регионах выше, у проживающих здесь подростков половое созревание происходит в более раннем возрасте. Cдерживающее влияние мелатонина на выработку половых гормонов наглядно проявляется в том, что у мальчиков началу полового созревания предшествует резкое падение его уровня в крови.</a:t>
            </a:r>
          </a:p>
          <a:p>
            <a:pPr>
              <a:lnSpc>
                <a:spcPct val="90000"/>
              </a:lnSpc>
            </a:pPr>
            <a:r>
              <a:rPr lang="ru-RU" sz="2400"/>
              <a:t>Но эпифиз продолжает оказывать влияние на уровень половых гормонов и у взрослых. Так, у женщин наибольший уровень мелатонина наблюдается в период менструаций, а наименьший - во время овуляции. При ослаблении мелатонинсинтезирующей функции эпифиза наблюдается повышение половой потенции.</a:t>
            </a:r>
          </a:p>
        </p:txBody>
      </p:sp>
    </p:spTree>
    <p:extLst>
      <p:ext uri="{BB962C8B-B14F-4D97-AF65-F5344CB8AC3E}">
        <p14:creationId xmlns:p14="http://schemas.microsoft.com/office/powerpoint/2010/main" val="113609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Механизм действия гормонов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Мембранно-внутриклеточный </a:t>
            </a:r>
            <a:r>
              <a:rPr lang="ru-RU" sz="2000" dirty="0" smtClean="0"/>
              <a:t>(белковые, полипептидные гормоны, катехоламины)</a:t>
            </a:r>
          </a:p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71736" y="2643182"/>
            <a:ext cx="521497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928926" y="4143380"/>
            <a:ext cx="1714512" cy="1714512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Скругленная соединительная линия 11"/>
          <p:cNvCxnSpPr/>
          <p:nvPr/>
        </p:nvCxnSpPr>
        <p:spPr>
          <a:xfrm>
            <a:off x="6215074" y="3214686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3571868" y="4357694"/>
            <a:ext cx="781050" cy="1257300"/>
            <a:chOff x="7286625" y="1500174"/>
            <a:chExt cx="781050" cy="1257300"/>
          </a:xfrm>
        </p:grpSpPr>
        <p:sp>
          <p:nvSpPr>
            <p:cNvPr id="14" name="Полилиния 13"/>
            <p:cNvSpPr/>
            <p:nvPr/>
          </p:nvSpPr>
          <p:spPr>
            <a:xfrm>
              <a:off x="7358082" y="1500174"/>
              <a:ext cx="555625" cy="1257300"/>
            </a:xfrm>
            <a:custGeom>
              <a:avLst/>
              <a:gdLst>
                <a:gd name="connsiteX0" fmla="*/ 136525 w 555625"/>
                <a:gd name="connsiteY0" fmla="*/ 0 h 1257300"/>
                <a:gd name="connsiteX1" fmla="*/ 31750 w 555625"/>
                <a:gd name="connsiteY1" fmla="*/ 228600 h 1257300"/>
                <a:gd name="connsiteX2" fmla="*/ 327025 w 555625"/>
                <a:gd name="connsiteY2" fmla="*/ 371475 h 1257300"/>
                <a:gd name="connsiteX3" fmla="*/ 260350 w 555625"/>
                <a:gd name="connsiteY3" fmla="*/ 685800 h 1257300"/>
                <a:gd name="connsiteX4" fmla="*/ 527050 w 555625"/>
                <a:gd name="connsiteY4" fmla="*/ 800100 h 1257300"/>
                <a:gd name="connsiteX5" fmla="*/ 431800 w 555625"/>
                <a:gd name="connsiteY5" fmla="*/ 1171575 h 1257300"/>
                <a:gd name="connsiteX6" fmla="*/ 536575 w 555625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625" h="1257300">
                  <a:moveTo>
                    <a:pt x="136525" y="0"/>
                  </a:moveTo>
                  <a:cubicBezTo>
                    <a:pt x="68262" y="83343"/>
                    <a:pt x="0" y="166687"/>
                    <a:pt x="31750" y="228600"/>
                  </a:cubicBezTo>
                  <a:cubicBezTo>
                    <a:pt x="63500" y="290513"/>
                    <a:pt x="288925" y="295275"/>
                    <a:pt x="327025" y="371475"/>
                  </a:cubicBezTo>
                  <a:cubicBezTo>
                    <a:pt x="365125" y="447675"/>
                    <a:pt x="227013" y="614363"/>
                    <a:pt x="260350" y="685800"/>
                  </a:cubicBezTo>
                  <a:cubicBezTo>
                    <a:pt x="293687" y="757237"/>
                    <a:pt x="498475" y="719138"/>
                    <a:pt x="527050" y="800100"/>
                  </a:cubicBezTo>
                  <a:cubicBezTo>
                    <a:pt x="555625" y="881063"/>
                    <a:pt x="430213" y="1095375"/>
                    <a:pt x="431800" y="1171575"/>
                  </a:cubicBezTo>
                  <a:cubicBezTo>
                    <a:pt x="433387" y="1247775"/>
                    <a:pt x="484981" y="1252537"/>
                    <a:pt x="536575" y="1257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7286625" y="1562100"/>
              <a:ext cx="781050" cy="1114425"/>
            </a:xfrm>
            <a:custGeom>
              <a:avLst/>
              <a:gdLst>
                <a:gd name="connsiteX0" fmla="*/ 0 w 781050"/>
                <a:gd name="connsiteY0" fmla="*/ 0 h 1114425"/>
                <a:gd name="connsiteX1" fmla="*/ 304800 w 781050"/>
                <a:gd name="connsiteY1" fmla="*/ 104775 h 1114425"/>
                <a:gd name="connsiteX2" fmla="*/ 228600 w 781050"/>
                <a:gd name="connsiteY2" fmla="*/ 409575 h 1114425"/>
                <a:gd name="connsiteX3" fmla="*/ 533400 w 781050"/>
                <a:gd name="connsiteY3" fmla="*/ 523875 h 1114425"/>
                <a:gd name="connsiteX4" fmla="*/ 409575 w 781050"/>
                <a:gd name="connsiteY4" fmla="*/ 885825 h 1114425"/>
                <a:gd name="connsiteX5" fmla="*/ 723900 w 781050"/>
                <a:gd name="connsiteY5" fmla="*/ 1009650 h 1114425"/>
                <a:gd name="connsiteX6" fmla="*/ 752475 w 781050"/>
                <a:gd name="connsiteY6" fmla="*/ 1114425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1114425">
                  <a:moveTo>
                    <a:pt x="0" y="0"/>
                  </a:moveTo>
                  <a:cubicBezTo>
                    <a:pt x="133350" y="18256"/>
                    <a:pt x="266700" y="36513"/>
                    <a:pt x="304800" y="104775"/>
                  </a:cubicBezTo>
                  <a:cubicBezTo>
                    <a:pt x="342900" y="173038"/>
                    <a:pt x="190500" y="339725"/>
                    <a:pt x="228600" y="409575"/>
                  </a:cubicBezTo>
                  <a:cubicBezTo>
                    <a:pt x="266700" y="479425"/>
                    <a:pt x="503238" y="444500"/>
                    <a:pt x="533400" y="523875"/>
                  </a:cubicBezTo>
                  <a:cubicBezTo>
                    <a:pt x="563563" y="603250"/>
                    <a:pt x="377825" y="804863"/>
                    <a:pt x="409575" y="885825"/>
                  </a:cubicBezTo>
                  <a:cubicBezTo>
                    <a:pt x="441325" y="966788"/>
                    <a:pt x="666750" y="971550"/>
                    <a:pt x="723900" y="1009650"/>
                  </a:cubicBezTo>
                  <a:cubicBezTo>
                    <a:pt x="781050" y="1047750"/>
                    <a:pt x="766762" y="1081087"/>
                    <a:pt x="752475" y="11144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357818" y="4143380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ПК (активная)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00" y="4857760"/>
            <a:ext cx="27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Фосфорилирование</a:t>
            </a:r>
            <a:r>
              <a:rPr lang="ru-RU" dirty="0" smtClean="0"/>
              <a:t> белка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786446" y="55721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 клетки</a:t>
            </a:r>
            <a:endParaRPr lang="ru-RU" dirty="0"/>
          </a:p>
        </p:txBody>
      </p:sp>
      <p:sp>
        <p:nvSpPr>
          <p:cNvPr id="19" name="Стрелка вправо 18"/>
          <p:cNvSpPr/>
          <p:nvPr/>
        </p:nvSpPr>
        <p:spPr>
          <a:xfrm>
            <a:off x="1071538" y="3929066"/>
            <a:ext cx="571504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643438" y="3857628"/>
            <a:ext cx="714380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5715008" y="4500570"/>
            <a:ext cx="142876" cy="428628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6429388" y="5214950"/>
            <a:ext cx="142876" cy="357190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ашивка 24"/>
          <p:cNvSpPr/>
          <p:nvPr/>
        </p:nvSpPr>
        <p:spPr>
          <a:xfrm>
            <a:off x="2285984" y="3786190"/>
            <a:ext cx="500066" cy="500066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Пятиугольник 25"/>
          <p:cNvSpPr/>
          <p:nvPr/>
        </p:nvSpPr>
        <p:spPr>
          <a:xfrm>
            <a:off x="357158" y="3786190"/>
            <a:ext cx="571504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/>
          <p:cNvSpPr/>
          <p:nvPr/>
        </p:nvSpPr>
        <p:spPr>
          <a:xfrm>
            <a:off x="1857356" y="3786190"/>
            <a:ext cx="571504" cy="42862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Табличка 27"/>
          <p:cNvSpPr/>
          <p:nvPr/>
        </p:nvSpPr>
        <p:spPr>
          <a:xfrm>
            <a:off x="2357422" y="3357562"/>
            <a:ext cx="785818" cy="35719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Выгнутая влево стрелка 28"/>
          <p:cNvSpPr/>
          <p:nvPr/>
        </p:nvSpPr>
        <p:spPr>
          <a:xfrm>
            <a:off x="3214678" y="3214686"/>
            <a:ext cx="428628" cy="7143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786182" y="3786190"/>
            <a:ext cx="782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цАМФ</a:t>
            </a:r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3786182" y="3071810"/>
            <a:ext cx="563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АТФ</a:t>
            </a:r>
            <a:endParaRPr lang="ru-RU" dirty="0"/>
          </a:p>
        </p:txBody>
      </p:sp>
      <p:sp>
        <p:nvSpPr>
          <p:cNvPr id="32" name="TextBox 31"/>
          <p:cNvSpPr txBox="1"/>
          <p:nvPr/>
        </p:nvSpPr>
        <p:spPr>
          <a:xfrm>
            <a:off x="5357818" y="3214686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ПК (неактивная)</a:t>
            </a:r>
            <a:endParaRPr lang="ru-RU" dirty="0"/>
          </a:p>
        </p:txBody>
      </p:sp>
      <p:sp>
        <p:nvSpPr>
          <p:cNvPr id="33" name="Стрелка вниз 32"/>
          <p:cNvSpPr/>
          <p:nvPr/>
        </p:nvSpPr>
        <p:spPr>
          <a:xfrm>
            <a:off x="5572132" y="3571876"/>
            <a:ext cx="142876" cy="571504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/>
      <p:bldP spid="17" grpId="0"/>
      <p:bldP spid="18" grpId="0"/>
      <p:bldP spid="19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Цитозольный</a:t>
            </a:r>
            <a:r>
              <a:rPr lang="ru-RU" dirty="0" smtClean="0"/>
              <a:t> </a:t>
            </a:r>
            <a:r>
              <a:rPr lang="ru-RU" sz="2000" dirty="0" smtClean="0"/>
              <a:t>(</a:t>
            </a:r>
            <a:r>
              <a:rPr lang="ru-RU" sz="2000" dirty="0" err="1" smtClean="0"/>
              <a:t>стероидные</a:t>
            </a:r>
            <a:r>
              <a:rPr lang="ru-RU" sz="2000" dirty="0" smtClean="0"/>
              <a:t> гормоны) 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2643182"/>
            <a:ext cx="521497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86380" y="3071810"/>
            <a:ext cx="171451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643570" y="3786190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536413" y="3607595"/>
            <a:ext cx="857256" cy="78581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3857628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Арка 9"/>
          <p:cNvSpPr/>
          <p:nvPr/>
        </p:nvSpPr>
        <p:spPr>
          <a:xfrm rot="5400000">
            <a:off x="2464579" y="3750471"/>
            <a:ext cx="857256" cy="78581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857620" y="3929066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Арка 11"/>
          <p:cNvSpPr/>
          <p:nvPr/>
        </p:nvSpPr>
        <p:spPr>
          <a:xfrm rot="5400000">
            <a:off x="3750463" y="3750471"/>
            <a:ext cx="857256" cy="78581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>
            <a:off x="6215074" y="3214686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6143636" y="3143248"/>
            <a:ext cx="781050" cy="1257300"/>
            <a:chOff x="7286625" y="1500174"/>
            <a:chExt cx="781050" cy="1257300"/>
          </a:xfrm>
        </p:grpSpPr>
        <p:sp>
          <p:nvSpPr>
            <p:cNvPr id="15" name="Полилиния 14"/>
            <p:cNvSpPr/>
            <p:nvPr/>
          </p:nvSpPr>
          <p:spPr>
            <a:xfrm>
              <a:off x="7358082" y="1500174"/>
              <a:ext cx="555625" cy="1257300"/>
            </a:xfrm>
            <a:custGeom>
              <a:avLst/>
              <a:gdLst>
                <a:gd name="connsiteX0" fmla="*/ 136525 w 555625"/>
                <a:gd name="connsiteY0" fmla="*/ 0 h 1257300"/>
                <a:gd name="connsiteX1" fmla="*/ 31750 w 555625"/>
                <a:gd name="connsiteY1" fmla="*/ 228600 h 1257300"/>
                <a:gd name="connsiteX2" fmla="*/ 327025 w 555625"/>
                <a:gd name="connsiteY2" fmla="*/ 371475 h 1257300"/>
                <a:gd name="connsiteX3" fmla="*/ 260350 w 555625"/>
                <a:gd name="connsiteY3" fmla="*/ 685800 h 1257300"/>
                <a:gd name="connsiteX4" fmla="*/ 527050 w 555625"/>
                <a:gd name="connsiteY4" fmla="*/ 800100 h 1257300"/>
                <a:gd name="connsiteX5" fmla="*/ 431800 w 555625"/>
                <a:gd name="connsiteY5" fmla="*/ 1171575 h 1257300"/>
                <a:gd name="connsiteX6" fmla="*/ 536575 w 555625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625" h="1257300">
                  <a:moveTo>
                    <a:pt x="136525" y="0"/>
                  </a:moveTo>
                  <a:cubicBezTo>
                    <a:pt x="68262" y="83343"/>
                    <a:pt x="0" y="166687"/>
                    <a:pt x="31750" y="228600"/>
                  </a:cubicBezTo>
                  <a:cubicBezTo>
                    <a:pt x="63500" y="290513"/>
                    <a:pt x="288925" y="295275"/>
                    <a:pt x="327025" y="371475"/>
                  </a:cubicBezTo>
                  <a:cubicBezTo>
                    <a:pt x="365125" y="447675"/>
                    <a:pt x="227013" y="614363"/>
                    <a:pt x="260350" y="685800"/>
                  </a:cubicBezTo>
                  <a:cubicBezTo>
                    <a:pt x="293687" y="757237"/>
                    <a:pt x="498475" y="719138"/>
                    <a:pt x="527050" y="800100"/>
                  </a:cubicBezTo>
                  <a:cubicBezTo>
                    <a:pt x="555625" y="881063"/>
                    <a:pt x="430213" y="1095375"/>
                    <a:pt x="431800" y="1171575"/>
                  </a:cubicBezTo>
                  <a:cubicBezTo>
                    <a:pt x="433387" y="1247775"/>
                    <a:pt x="484981" y="1252537"/>
                    <a:pt x="536575" y="1257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286625" y="1562100"/>
              <a:ext cx="781050" cy="1114425"/>
            </a:xfrm>
            <a:custGeom>
              <a:avLst/>
              <a:gdLst>
                <a:gd name="connsiteX0" fmla="*/ 0 w 781050"/>
                <a:gd name="connsiteY0" fmla="*/ 0 h 1114425"/>
                <a:gd name="connsiteX1" fmla="*/ 304800 w 781050"/>
                <a:gd name="connsiteY1" fmla="*/ 104775 h 1114425"/>
                <a:gd name="connsiteX2" fmla="*/ 228600 w 781050"/>
                <a:gd name="connsiteY2" fmla="*/ 409575 h 1114425"/>
                <a:gd name="connsiteX3" fmla="*/ 533400 w 781050"/>
                <a:gd name="connsiteY3" fmla="*/ 523875 h 1114425"/>
                <a:gd name="connsiteX4" fmla="*/ 409575 w 781050"/>
                <a:gd name="connsiteY4" fmla="*/ 885825 h 1114425"/>
                <a:gd name="connsiteX5" fmla="*/ 723900 w 781050"/>
                <a:gd name="connsiteY5" fmla="*/ 1009650 h 1114425"/>
                <a:gd name="connsiteX6" fmla="*/ 752475 w 781050"/>
                <a:gd name="connsiteY6" fmla="*/ 1114425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1114425">
                  <a:moveTo>
                    <a:pt x="0" y="0"/>
                  </a:moveTo>
                  <a:cubicBezTo>
                    <a:pt x="133350" y="18256"/>
                    <a:pt x="266700" y="36513"/>
                    <a:pt x="304800" y="104775"/>
                  </a:cubicBezTo>
                  <a:cubicBezTo>
                    <a:pt x="342900" y="173038"/>
                    <a:pt x="190500" y="339725"/>
                    <a:pt x="228600" y="409575"/>
                  </a:cubicBezTo>
                  <a:cubicBezTo>
                    <a:pt x="266700" y="479425"/>
                    <a:pt x="503238" y="444500"/>
                    <a:pt x="533400" y="523875"/>
                  </a:cubicBezTo>
                  <a:cubicBezTo>
                    <a:pt x="563563" y="603250"/>
                    <a:pt x="377825" y="804863"/>
                    <a:pt x="409575" y="885825"/>
                  </a:cubicBezTo>
                  <a:cubicBezTo>
                    <a:pt x="441325" y="966788"/>
                    <a:pt x="666750" y="971550"/>
                    <a:pt x="723900" y="1009650"/>
                  </a:cubicBezTo>
                  <a:cubicBezTo>
                    <a:pt x="781050" y="1047750"/>
                    <a:pt x="766762" y="1081087"/>
                    <a:pt x="752475" y="11144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72198" y="492919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м-РНК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5500702"/>
            <a:ext cx="149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55721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 клетки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143108" y="4000504"/>
            <a:ext cx="571504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357554" y="4071942"/>
            <a:ext cx="428628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714876" y="4000504"/>
            <a:ext cx="714380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357950" y="4500570"/>
            <a:ext cx="142876" cy="428628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429388" y="5214950"/>
            <a:ext cx="142876" cy="357190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4643438" y="5643578"/>
            <a:ext cx="857256" cy="214314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Рецепторы в ядре клетки </a:t>
            </a:r>
            <a:r>
              <a:rPr lang="ru-RU" sz="2000" dirty="0" smtClean="0"/>
              <a:t>(</a:t>
            </a:r>
            <a:r>
              <a:rPr lang="ru-RU" sz="2000" dirty="0" err="1" smtClean="0"/>
              <a:t>тиреоидные</a:t>
            </a:r>
            <a:r>
              <a:rPr lang="ru-RU" sz="2000" dirty="0" smtClean="0"/>
              <a:t> гормоны) 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71736" y="2643182"/>
            <a:ext cx="5214974" cy="3286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286380" y="3071810"/>
            <a:ext cx="1714512" cy="17145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857884" y="3786190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Арка 7"/>
          <p:cNvSpPr/>
          <p:nvPr/>
        </p:nvSpPr>
        <p:spPr>
          <a:xfrm rot="5400000">
            <a:off x="5679289" y="3607595"/>
            <a:ext cx="857256" cy="785818"/>
          </a:xfrm>
          <a:prstGeom prst="blockArc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571604" y="3857628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3857620" y="3929066"/>
            <a:ext cx="428628" cy="428628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Скругленная соединительная линия 13"/>
          <p:cNvCxnSpPr/>
          <p:nvPr/>
        </p:nvCxnSpPr>
        <p:spPr>
          <a:xfrm>
            <a:off x="6215074" y="3214686"/>
            <a:ext cx="914400" cy="914400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21"/>
          <p:cNvGrpSpPr/>
          <p:nvPr/>
        </p:nvGrpSpPr>
        <p:grpSpPr>
          <a:xfrm>
            <a:off x="6143636" y="3143248"/>
            <a:ext cx="781050" cy="1257300"/>
            <a:chOff x="7286625" y="1500174"/>
            <a:chExt cx="781050" cy="1257300"/>
          </a:xfrm>
        </p:grpSpPr>
        <p:sp>
          <p:nvSpPr>
            <p:cNvPr id="15" name="Полилиния 14"/>
            <p:cNvSpPr/>
            <p:nvPr/>
          </p:nvSpPr>
          <p:spPr>
            <a:xfrm>
              <a:off x="7358082" y="1500174"/>
              <a:ext cx="555625" cy="1257300"/>
            </a:xfrm>
            <a:custGeom>
              <a:avLst/>
              <a:gdLst>
                <a:gd name="connsiteX0" fmla="*/ 136525 w 555625"/>
                <a:gd name="connsiteY0" fmla="*/ 0 h 1257300"/>
                <a:gd name="connsiteX1" fmla="*/ 31750 w 555625"/>
                <a:gd name="connsiteY1" fmla="*/ 228600 h 1257300"/>
                <a:gd name="connsiteX2" fmla="*/ 327025 w 555625"/>
                <a:gd name="connsiteY2" fmla="*/ 371475 h 1257300"/>
                <a:gd name="connsiteX3" fmla="*/ 260350 w 555625"/>
                <a:gd name="connsiteY3" fmla="*/ 685800 h 1257300"/>
                <a:gd name="connsiteX4" fmla="*/ 527050 w 555625"/>
                <a:gd name="connsiteY4" fmla="*/ 800100 h 1257300"/>
                <a:gd name="connsiteX5" fmla="*/ 431800 w 555625"/>
                <a:gd name="connsiteY5" fmla="*/ 1171575 h 1257300"/>
                <a:gd name="connsiteX6" fmla="*/ 536575 w 555625"/>
                <a:gd name="connsiteY6" fmla="*/ 1257300 h 1257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5625" h="1257300">
                  <a:moveTo>
                    <a:pt x="136525" y="0"/>
                  </a:moveTo>
                  <a:cubicBezTo>
                    <a:pt x="68262" y="83343"/>
                    <a:pt x="0" y="166687"/>
                    <a:pt x="31750" y="228600"/>
                  </a:cubicBezTo>
                  <a:cubicBezTo>
                    <a:pt x="63500" y="290513"/>
                    <a:pt x="288925" y="295275"/>
                    <a:pt x="327025" y="371475"/>
                  </a:cubicBezTo>
                  <a:cubicBezTo>
                    <a:pt x="365125" y="447675"/>
                    <a:pt x="227013" y="614363"/>
                    <a:pt x="260350" y="685800"/>
                  </a:cubicBezTo>
                  <a:cubicBezTo>
                    <a:pt x="293687" y="757237"/>
                    <a:pt x="498475" y="719138"/>
                    <a:pt x="527050" y="800100"/>
                  </a:cubicBezTo>
                  <a:cubicBezTo>
                    <a:pt x="555625" y="881063"/>
                    <a:pt x="430213" y="1095375"/>
                    <a:pt x="431800" y="1171575"/>
                  </a:cubicBezTo>
                  <a:cubicBezTo>
                    <a:pt x="433387" y="1247775"/>
                    <a:pt x="484981" y="1252537"/>
                    <a:pt x="536575" y="125730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>
              <a:off x="7286625" y="1562100"/>
              <a:ext cx="781050" cy="1114425"/>
            </a:xfrm>
            <a:custGeom>
              <a:avLst/>
              <a:gdLst>
                <a:gd name="connsiteX0" fmla="*/ 0 w 781050"/>
                <a:gd name="connsiteY0" fmla="*/ 0 h 1114425"/>
                <a:gd name="connsiteX1" fmla="*/ 304800 w 781050"/>
                <a:gd name="connsiteY1" fmla="*/ 104775 h 1114425"/>
                <a:gd name="connsiteX2" fmla="*/ 228600 w 781050"/>
                <a:gd name="connsiteY2" fmla="*/ 409575 h 1114425"/>
                <a:gd name="connsiteX3" fmla="*/ 533400 w 781050"/>
                <a:gd name="connsiteY3" fmla="*/ 523875 h 1114425"/>
                <a:gd name="connsiteX4" fmla="*/ 409575 w 781050"/>
                <a:gd name="connsiteY4" fmla="*/ 885825 h 1114425"/>
                <a:gd name="connsiteX5" fmla="*/ 723900 w 781050"/>
                <a:gd name="connsiteY5" fmla="*/ 1009650 h 1114425"/>
                <a:gd name="connsiteX6" fmla="*/ 752475 w 781050"/>
                <a:gd name="connsiteY6" fmla="*/ 1114425 h 1114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1050" h="1114425">
                  <a:moveTo>
                    <a:pt x="0" y="0"/>
                  </a:moveTo>
                  <a:cubicBezTo>
                    <a:pt x="133350" y="18256"/>
                    <a:pt x="266700" y="36513"/>
                    <a:pt x="304800" y="104775"/>
                  </a:cubicBezTo>
                  <a:cubicBezTo>
                    <a:pt x="342900" y="173038"/>
                    <a:pt x="190500" y="339725"/>
                    <a:pt x="228600" y="409575"/>
                  </a:cubicBezTo>
                  <a:cubicBezTo>
                    <a:pt x="266700" y="479425"/>
                    <a:pt x="503238" y="444500"/>
                    <a:pt x="533400" y="523875"/>
                  </a:cubicBezTo>
                  <a:cubicBezTo>
                    <a:pt x="563563" y="603250"/>
                    <a:pt x="377825" y="804863"/>
                    <a:pt x="409575" y="885825"/>
                  </a:cubicBezTo>
                  <a:cubicBezTo>
                    <a:pt x="441325" y="966788"/>
                    <a:pt x="666750" y="971550"/>
                    <a:pt x="723900" y="1009650"/>
                  </a:cubicBezTo>
                  <a:cubicBezTo>
                    <a:pt x="781050" y="1047750"/>
                    <a:pt x="766762" y="1081087"/>
                    <a:pt x="752475" y="1114425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72198" y="4929198"/>
            <a:ext cx="824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м-РНК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5500702"/>
            <a:ext cx="1496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3143240" y="5572140"/>
            <a:ext cx="14366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 клетки</a:t>
            </a:r>
            <a:endParaRPr lang="ru-RU" dirty="0"/>
          </a:p>
        </p:txBody>
      </p:sp>
      <p:sp>
        <p:nvSpPr>
          <p:cNvPr id="26" name="Стрелка вправо 25"/>
          <p:cNvSpPr/>
          <p:nvPr/>
        </p:nvSpPr>
        <p:spPr>
          <a:xfrm>
            <a:off x="2143108" y="4000504"/>
            <a:ext cx="1428760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право 27"/>
          <p:cNvSpPr/>
          <p:nvPr/>
        </p:nvSpPr>
        <p:spPr>
          <a:xfrm>
            <a:off x="4714876" y="4000504"/>
            <a:ext cx="714380" cy="214314"/>
          </a:xfrm>
          <a:prstGeom prst="righ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6357950" y="4500570"/>
            <a:ext cx="142876" cy="428628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>
            <a:off x="6429388" y="5214950"/>
            <a:ext cx="142876" cy="357190"/>
          </a:xfrm>
          <a:prstGeom prst="down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>
            <a:off x="4643438" y="5643578"/>
            <a:ext cx="857256" cy="214314"/>
          </a:xfrm>
          <a:prstGeom prst="leftArrow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23" grpId="0"/>
      <p:bldP spid="24" grpId="0"/>
      <p:bldP spid="25" grpId="0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457200" y="1600200"/>
          <a:ext cx="8534400" cy="384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Bitmap Image" r:id="rId3" imgW="6830378" imgH="3076190" progId="PBrush">
                  <p:embed/>
                </p:oleObj>
              </mc:Choice>
              <mc:Fallback>
                <p:oleObj name="Bitmap Image" r:id="rId3" imgW="6830378" imgH="3076190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600200"/>
                        <a:ext cx="8534400" cy="384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3000" y="5410200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err="1" smtClean="0"/>
              <a:t>Ионотропные</a:t>
            </a:r>
            <a:r>
              <a:rPr lang="ru-RU" b="1" dirty="0" smtClean="0"/>
              <a:t> рецепторы</a:t>
            </a:r>
            <a:endParaRPr lang="pl-PL" b="1" dirty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143504" y="6215082"/>
            <a:ext cx="1981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err="1" smtClean="0"/>
              <a:t>Метаботропные</a:t>
            </a:r>
            <a:r>
              <a:rPr lang="ru-RU" b="1" dirty="0" smtClean="0"/>
              <a:t> </a:t>
            </a:r>
            <a:endParaRPr lang="pl-PL" b="1" dirty="0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66800" y="9906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/>
              <a:t>Ацетилхолин, </a:t>
            </a:r>
            <a:r>
              <a:rPr lang="ru-RU" b="1" dirty="0" err="1" smtClean="0"/>
              <a:t>глютамат</a:t>
            </a:r>
            <a:r>
              <a:rPr lang="ru-RU" b="1" dirty="0" smtClean="0"/>
              <a:t>, ГАМК</a:t>
            </a:r>
            <a:endParaRPr lang="pl-PL" b="1" dirty="0"/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643306" y="1285860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/>
              <a:t>Факторы роста, инсулин</a:t>
            </a:r>
            <a:endParaRPr lang="pl-PL" b="1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6248400" y="1143000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err="1" smtClean="0"/>
              <a:t>Нейротрансмиттеры</a:t>
            </a:r>
            <a:r>
              <a:rPr lang="ru-RU" b="1" dirty="0" smtClean="0"/>
              <a:t> </a:t>
            </a:r>
            <a:r>
              <a:rPr lang="ru-RU" b="1" dirty="0" err="1" smtClean="0"/>
              <a:t>Нейропептиды</a:t>
            </a:r>
            <a:r>
              <a:rPr lang="ru-RU" b="1" dirty="0" smtClean="0"/>
              <a:t> Гормоны</a:t>
            </a:r>
            <a:endParaRPr lang="pl-PL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0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Классификация рецепторов (по механизмам трансдукции)</a:t>
            </a:r>
            <a:endParaRPr lang="ru-RU" sz="3200" dirty="0"/>
          </a:p>
        </p:txBody>
      </p:sp>
      <p:sp>
        <p:nvSpPr>
          <p:cNvPr id="9" name="Левая фигурная скобка 8"/>
          <p:cNvSpPr/>
          <p:nvPr/>
        </p:nvSpPr>
        <p:spPr>
          <a:xfrm rot="16200000">
            <a:off x="6179355" y="3250405"/>
            <a:ext cx="428628" cy="4929222"/>
          </a:xfrm>
          <a:prstGeom prst="leftBrace">
            <a:avLst>
              <a:gd name="adj1" fmla="val 52040"/>
              <a:gd name="adj2" fmla="val 4728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686800" cy="1614478"/>
          </a:xfrm>
        </p:spPr>
        <p:txBody>
          <a:bodyPr>
            <a:normAutofit/>
          </a:bodyPr>
          <a:lstStyle/>
          <a:p>
            <a:r>
              <a:rPr lang="ru-RU" dirty="0" smtClean="0"/>
              <a:t>Рецепторы – ионные каналы  (</a:t>
            </a:r>
            <a:r>
              <a:rPr lang="ru-RU" dirty="0" err="1" smtClean="0"/>
              <a:t>ионотропные</a:t>
            </a:r>
            <a:r>
              <a:rPr lang="ru-RU" dirty="0" smtClean="0"/>
              <a:t>  рецепторы)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5400" dirty="0" smtClean="0">
                <a:solidFill>
                  <a:schemeClr val="tx1"/>
                </a:solidFill>
              </a:rPr>
              <a:t>Рецепторы – ионные каналы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788" y="1120775"/>
            <a:ext cx="8229600" cy="155733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endParaRPr lang="ru-RU" sz="36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tx1"/>
                </a:solidFill>
              </a:rPr>
              <a:t>K</a:t>
            </a:r>
            <a:r>
              <a:rPr lang="en-US" sz="3600" baseline="30000" dirty="0" smtClean="0">
                <a:solidFill>
                  <a:schemeClr val="tx1"/>
                </a:solidFill>
              </a:rPr>
              <a:t>+</a:t>
            </a:r>
            <a:r>
              <a:rPr lang="en-US" sz="3600" dirty="0" smtClean="0">
                <a:solidFill>
                  <a:schemeClr val="tx1"/>
                </a:solidFill>
              </a:rPr>
              <a:t>; Na</a:t>
            </a:r>
            <a:r>
              <a:rPr lang="en-US" sz="3600" baseline="30000" dirty="0" smtClean="0">
                <a:solidFill>
                  <a:schemeClr val="tx1"/>
                </a:solidFill>
              </a:rPr>
              <a:t>+</a:t>
            </a:r>
            <a:r>
              <a:rPr lang="en-US" sz="3600" dirty="0" smtClean="0">
                <a:solidFill>
                  <a:schemeClr val="tx1"/>
                </a:solidFill>
              </a:rPr>
              <a:t>; </a:t>
            </a:r>
            <a:r>
              <a:rPr lang="en-US" sz="3600" dirty="0" err="1" smtClean="0">
                <a:solidFill>
                  <a:schemeClr val="tx1"/>
                </a:solidFill>
              </a:rPr>
              <a:t>Cl</a:t>
            </a:r>
            <a:r>
              <a:rPr lang="en-US" sz="3600" baseline="30000" dirty="0" smtClean="0">
                <a:solidFill>
                  <a:schemeClr val="tx1"/>
                </a:solidFill>
              </a:rPr>
              <a:t>-</a:t>
            </a:r>
            <a:r>
              <a:rPr lang="en-US" sz="3600" dirty="0" smtClean="0">
                <a:solidFill>
                  <a:schemeClr val="tx1"/>
                </a:solidFill>
              </a:rPr>
              <a:t>; Ca</a:t>
            </a:r>
            <a:r>
              <a:rPr lang="en-US" sz="3600" baseline="30000" dirty="0" smtClean="0">
                <a:solidFill>
                  <a:schemeClr val="tx1"/>
                </a:solidFill>
              </a:rPr>
              <a:t>2+</a:t>
            </a:r>
            <a:endParaRPr lang="ru-RU" sz="3600" baseline="300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3600" dirty="0" smtClean="0">
                <a:solidFill>
                  <a:schemeClr val="tx1"/>
                </a:solidFill>
              </a:rPr>
              <a:t>Лигандзависимый ионный канал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674688" y="4392613"/>
            <a:ext cx="1004887" cy="7191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2373313" y="4348163"/>
            <a:ext cx="1123950" cy="763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 rot="-1359055">
            <a:off x="1530350" y="4076700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Oval 7"/>
          <p:cNvSpPr>
            <a:spLocks noChangeArrowheads="1"/>
          </p:cNvSpPr>
          <p:nvPr/>
        </p:nvSpPr>
        <p:spPr bwMode="auto">
          <a:xfrm rot="1244529">
            <a:off x="2154238" y="4054475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2" name="Freeform 8"/>
          <p:cNvSpPr>
            <a:spLocks/>
          </p:cNvSpPr>
          <p:nvPr/>
        </p:nvSpPr>
        <p:spPr bwMode="auto">
          <a:xfrm>
            <a:off x="785813" y="3806825"/>
            <a:ext cx="727075" cy="585788"/>
          </a:xfrm>
          <a:custGeom>
            <a:avLst/>
            <a:gdLst>
              <a:gd name="T0" fmla="*/ 374 w 458"/>
              <a:gd name="T1" fmla="*/ 369 h 369"/>
              <a:gd name="T2" fmla="*/ 336 w 458"/>
              <a:gd name="T3" fmla="*/ 359 h 369"/>
              <a:gd name="T4" fmla="*/ 242 w 458"/>
              <a:gd name="T5" fmla="*/ 350 h 369"/>
              <a:gd name="T6" fmla="*/ 109 w 458"/>
              <a:gd name="T7" fmla="*/ 284 h 369"/>
              <a:gd name="T8" fmla="*/ 15 w 458"/>
              <a:gd name="T9" fmla="*/ 189 h 369"/>
              <a:gd name="T10" fmla="*/ 43 w 458"/>
              <a:gd name="T11" fmla="*/ 0 h 369"/>
              <a:gd name="T12" fmla="*/ 72 w 458"/>
              <a:gd name="T13" fmla="*/ 10 h 369"/>
              <a:gd name="T14" fmla="*/ 119 w 458"/>
              <a:gd name="T15" fmla="*/ 95 h 369"/>
              <a:gd name="T16" fmla="*/ 128 w 458"/>
              <a:gd name="T17" fmla="*/ 142 h 369"/>
              <a:gd name="T18" fmla="*/ 213 w 458"/>
              <a:gd name="T19" fmla="*/ 180 h 369"/>
              <a:gd name="T20" fmla="*/ 317 w 458"/>
              <a:gd name="T21" fmla="*/ 114 h 369"/>
              <a:gd name="T22" fmla="*/ 383 w 458"/>
              <a:gd name="T23" fmla="*/ 0 h 369"/>
              <a:gd name="T24" fmla="*/ 421 w 458"/>
              <a:gd name="T25" fmla="*/ 10 h 369"/>
              <a:gd name="T26" fmla="*/ 383 w 458"/>
              <a:gd name="T27" fmla="*/ 161 h 369"/>
              <a:gd name="T28" fmla="*/ 421 w 458"/>
              <a:gd name="T29" fmla="*/ 312 h 3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8"/>
              <a:gd name="T46" fmla="*/ 0 h 369"/>
              <a:gd name="T47" fmla="*/ 458 w 458"/>
              <a:gd name="T48" fmla="*/ 369 h 3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8" h="369">
                <a:moveTo>
                  <a:pt x="374" y="369"/>
                </a:moveTo>
                <a:cubicBezTo>
                  <a:pt x="361" y="366"/>
                  <a:pt x="349" y="361"/>
                  <a:pt x="336" y="359"/>
                </a:cubicBezTo>
                <a:cubicBezTo>
                  <a:pt x="305" y="355"/>
                  <a:pt x="273" y="357"/>
                  <a:pt x="242" y="350"/>
                </a:cubicBezTo>
                <a:cubicBezTo>
                  <a:pt x="215" y="344"/>
                  <a:pt x="144" y="298"/>
                  <a:pt x="109" y="284"/>
                </a:cubicBezTo>
                <a:cubicBezTo>
                  <a:pt x="66" y="249"/>
                  <a:pt x="39" y="237"/>
                  <a:pt x="15" y="189"/>
                </a:cubicBezTo>
                <a:cubicBezTo>
                  <a:pt x="0" y="103"/>
                  <a:pt x="20" y="76"/>
                  <a:pt x="43" y="0"/>
                </a:cubicBezTo>
                <a:cubicBezTo>
                  <a:pt x="53" y="3"/>
                  <a:pt x="65" y="3"/>
                  <a:pt x="72" y="10"/>
                </a:cubicBezTo>
                <a:cubicBezTo>
                  <a:pt x="91" y="29"/>
                  <a:pt x="112" y="66"/>
                  <a:pt x="119" y="95"/>
                </a:cubicBezTo>
                <a:cubicBezTo>
                  <a:pt x="123" y="110"/>
                  <a:pt x="120" y="128"/>
                  <a:pt x="128" y="142"/>
                </a:cubicBezTo>
                <a:cubicBezTo>
                  <a:pt x="141" y="164"/>
                  <a:pt x="191" y="172"/>
                  <a:pt x="213" y="180"/>
                </a:cubicBezTo>
                <a:cubicBezTo>
                  <a:pt x="283" y="169"/>
                  <a:pt x="301" y="182"/>
                  <a:pt x="317" y="114"/>
                </a:cubicBezTo>
                <a:cubicBezTo>
                  <a:pt x="329" y="3"/>
                  <a:pt x="308" y="27"/>
                  <a:pt x="383" y="0"/>
                </a:cubicBezTo>
                <a:cubicBezTo>
                  <a:pt x="396" y="3"/>
                  <a:pt x="411" y="2"/>
                  <a:pt x="421" y="10"/>
                </a:cubicBezTo>
                <a:cubicBezTo>
                  <a:pt x="458" y="40"/>
                  <a:pt x="402" y="133"/>
                  <a:pt x="383" y="161"/>
                </a:cubicBezTo>
                <a:cubicBezTo>
                  <a:pt x="367" y="212"/>
                  <a:pt x="337" y="312"/>
                  <a:pt x="421" y="312"/>
                </a:cubicBezTo>
              </a:path>
            </a:pathLst>
          </a:custGeom>
          <a:solidFill>
            <a:srgbClr val="FF99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3" name="Oval 9"/>
          <p:cNvSpPr>
            <a:spLocks noChangeArrowheads="1"/>
          </p:cNvSpPr>
          <p:nvPr/>
        </p:nvSpPr>
        <p:spPr bwMode="auto">
          <a:xfrm>
            <a:off x="1738313" y="28638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Oval 10"/>
          <p:cNvSpPr>
            <a:spLocks noChangeArrowheads="1"/>
          </p:cNvSpPr>
          <p:nvPr/>
        </p:nvSpPr>
        <p:spPr bwMode="auto">
          <a:xfrm>
            <a:off x="1954213" y="30797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2170113" y="32956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Oval 12"/>
          <p:cNvSpPr>
            <a:spLocks noChangeArrowheads="1"/>
          </p:cNvSpPr>
          <p:nvPr/>
        </p:nvSpPr>
        <p:spPr bwMode="auto">
          <a:xfrm>
            <a:off x="1785938" y="33162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Oval 13"/>
          <p:cNvSpPr>
            <a:spLocks noChangeArrowheads="1"/>
          </p:cNvSpPr>
          <p:nvPr/>
        </p:nvSpPr>
        <p:spPr bwMode="auto">
          <a:xfrm>
            <a:off x="2152650" y="35925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8" name="Oval 14"/>
          <p:cNvSpPr>
            <a:spLocks noChangeArrowheads="1"/>
          </p:cNvSpPr>
          <p:nvPr/>
        </p:nvSpPr>
        <p:spPr bwMode="auto">
          <a:xfrm>
            <a:off x="1768475" y="35544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39" name="Oval 15"/>
          <p:cNvSpPr>
            <a:spLocks noChangeArrowheads="1"/>
          </p:cNvSpPr>
          <p:nvPr/>
        </p:nvSpPr>
        <p:spPr bwMode="auto">
          <a:xfrm>
            <a:off x="1474788" y="29606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0" name="Oval 16"/>
          <p:cNvSpPr>
            <a:spLocks noChangeArrowheads="1"/>
          </p:cNvSpPr>
          <p:nvPr/>
        </p:nvSpPr>
        <p:spPr bwMode="auto">
          <a:xfrm>
            <a:off x="1325563" y="30495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1" name="Oval 17"/>
          <p:cNvSpPr>
            <a:spLocks noChangeArrowheads="1"/>
          </p:cNvSpPr>
          <p:nvPr/>
        </p:nvSpPr>
        <p:spPr bwMode="auto">
          <a:xfrm>
            <a:off x="1541463" y="32654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2" name="Oval 18"/>
          <p:cNvSpPr>
            <a:spLocks noChangeArrowheads="1"/>
          </p:cNvSpPr>
          <p:nvPr/>
        </p:nvSpPr>
        <p:spPr bwMode="auto">
          <a:xfrm>
            <a:off x="1757363" y="34813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3" name="Oval 19"/>
          <p:cNvSpPr>
            <a:spLocks noChangeArrowheads="1"/>
          </p:cNvSpPr>
          <p:nvPr/>
        </p:nvSpPr>
        <p:spPr bwMode="auto">
          <a:xfrm>
            <a:off x="1973263" y="369728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4" name="Oval 20"/>
          <p:cNvSpPr>
            <a:spLocks noChangeArrowheads="1"/>
          </p:cNvSpPr>
          <p:nvPr/>
        </p:nvSpPr>
        <p:spPr bwMode="auto">
          <a:xfrm>
            <a:off x="1139825" y="32242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5" name="Oval 21"/>
          <p:cNvSpPr>
            <a:spLocks noChangeArrowheads="1"/>
          </p:cNvSpPr>
          <p:nvPr/>
        </p:nvSpPr>
        <p:spPr bwMode="auto">
          <a:xfrm>
            <a:off x="1355725" y="34401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1571625" y="36560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7" name="Oval 23"/>
          <p:cNvSpPr>
            <a:spLocks noChangeArrowheads="1"/>
          </p:cNvSpPr>
          <p:nvPr/>
        </p:nvSpPr>
        <p:spPr bwMode="auto">
          <a:xfrm>
            <a:off x="1787525" y="38719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003425" y="40878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7" name="Oval 37"/>
          <p:cNvSpPr>
            <a:spLocks noChangeArrowheads="1"/>
          </p:cNvSpPr>
          <p:nvPr/>
        </p:nvSpPr>
        <p:spPr bwMode="auto">
          <a:xfrm>
            <a:off x="6489700" y="281622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0" name="Rectangle 41"/>
          <p:cNvSpPr>
            <a:spLocks noChangeArrowheads="1"/>
          </p:cNvSpPr>
          <p:nvPr/>
        </p:nvSpPr>
        <p:spPr bwMode="auto">
          <a:xfrm>
            <a:off x="5791200" y="4397375"/>
            <a:ext cx="1004888" cy="719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1" name="Rectangle 42"/>
          <p:cNvSpPr>
            <a:spLocks noChangeArrowheads="1"/>
          </p:cNvSpPr>
          <p:nvPr/>
        </p:nvSpPr>
        <p:spPr bwMode="auto">
          <a:xfrm>
            <a:off x="7489825" y="4352925"/>
            <a:ext cx="1123950" cy="763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3" name="Oval 43"/>
          <p:cNvSpPr>
            <a:spLocks noChangeArrowheads="1"/>
          </p:cNvSpPr>
          <p:nvPr/>
        </p:nvSpPr>
        <p:spPr bwMode="auto">
          <a:xfrm rot="-1359055">
            <a:off x="6646863" y="4081463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4" name="Oval 44"/>
          <p:cNvSpPr>
            <a:spLocks noChangeArrowheads="1"/>
          </p:cNvSpPr>
          <p:nvPr/>
        </p:nvSpPr>
        <p:spPr bwMode="auto">
          <a:xfrm rot="1244529">
            <a:off x="7270750" y="4059238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4" name="Freeform 45"/>
          <p:cNvSpPr>
            <a:spLocks/>
          </p:cNvSpPr>
          <p:nvPr/>
        </p:nvSpPr>
        <p:spPr bwMode="auto">
          <a:xfrm>
            <a:off x="5902325" y="3811588"/>
            <a:ext cx="727075" cy="585787"/>
          </a:xfrm>
          <a:custGeom>
            <a:avLst/>
            <a:gdLst>
              <a:gd name="T0" fmla="*/ 374 w 458"/>
              <a:gd name="T1" fmla="*/ 369 h 369"/>
              <a:gd name="T2" fmla="*/ 336 w 458"/>
              <a:gd name="T3" fmla="*/ 359 h 369"/>
              <a:gd name="T4" fmla="*/ 242 w 458"/>
              <a:gd name="T5" fmla="*/ 350 h 369"/>
              <a:gd name="T6" fmla="*/ 109 w 458"/>
              <a:gd name="T7" fmla="*/ 284 h 369"/>
              <a:gd name="T8" fmla="*/ 15 w 458"/>
              <a:gd name="T9" fmla="*/ 189 h 369"/>
              <a:gd name="T10" fmla="*/ 43 w 458"/>
              <a:gd name="T11" fmla="*/ 0 h 369"/>
              <a:gd name="T12" fmla="*/ 72 w 458"/>
              <a:gd name="T13" fmla="*/ 10 h 369"/>
              <a:gd name="T14" fmla="*/ 119 w 458"/>
              <a:gd name="T15" fmla="*/ 95 h 369"/>
              <a:gd name="T16" fmla="*/ 128 w 458"/>
              <a:gd name="T17" fmla="*/ 142 h 369"/>
              <a:gd name="T18" fmla="*/ 213 w 458"/>
              <a:gd name="T19" fmla="*/ 180 h 369"/>
              <a:gd name="T20" fmla="*/ 317 w 458"/>
              <a:gd name="T21" fmla="*/ 114 h 369"/>
              <a:gd name="T22" fmla="*/ 383 w 458"/>
              <a:gd name="T23" fmla="*/ 0 h 369"/>
              <a:gd name="T24" fmla="*/ 421 w 458"/>
              <a:gd name="T25" fmla="*/ 10 h 369"/>
              <a:gd name="T26" fmla="*/ 383 w 458"/>
              <a:gd name="T27" fmla="*/ 161 h 369"/>
              <a:gd name="T28" fmla="*/ 421 w 458"/>
              <a:gd name="T29" fmla="*/ 312 h 369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458"/>
              <a:gd name="T46" fmla="*/ 0 h 369"/>
              <a:gd name="T47" fmla="*/ 458 w 458"/>
              <a:gd name="T48" fmla="*/ 369 h 369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458" h="369">
                <a:moveTo>
                  <a:pt x="374" y="369"/>
                </a:moveTo>
                <a:cubicBezTo>
                  <a:pt x="361" y="366"/>
                  <a:pt x="349" y="361"/>
                  <a:pt x="336" y="359"/>
                </a:cubicBezTo>
                <a:cubicBezTo>
                  <a:pt x="305" y="355"/>
                  <a:pt x="273" y="357"/>
                  <a:pt x="242" y="350"/>
                </a:cubicBezTo>
                <a:cubicBezTo>
                  <a:pt x="215" y="344"/>
                  <a:pt x="144" y="298"/>
                  <a:pt x="109" y="284"/>
                </a:cubicBezTo>
                <a:cubicBezTo>
                  <a:pt x="66" y="249"/>
                  <a:pt x="39" y="237"/>
                  <a:pt x="15" y="189"/>
                </a:cubicBezTo>
                <a:cubicBezTo>
                  <a:pt x="0" y="103"/>
                  <a:pt x="20" y="76"/>
                  <a:pt x="43" y="0"/>
                </a:cubicBezTo>
                <a:cubicBezTo>
                  <a:pt x="53" y="3"/>
                  <a:pt x="65" y="3"/>
                  <a:pt x="72" y="10"/>
                </a:cubicBezTo>
                <a:cubicBezTo>
                  <a:pt x="91" y="29"/>
                  <a:pt x="112" y="66"/>
                  <a:pt x="119" y="95"/>
                </a:cubicBezTo>
                <a:cubicBezTo>
                  <a:pt x="123" y="110"/>
                  <a:pt x="120" y="128"/>
                  <a:pt x="128" y="142"/>
                </a:cubicBezTo>
                <a:cubicBezTo>
                  <a:pt x="141" y="164"/>
                  <a:pt x="191" y="172"/>
                  <a:pt x="213" y="180"/>
                </a:cubicBezTo>
                <a:cubicBezTo>
                  <a:pt x="283" y="169"/>
                  <a:pt x="301" y="182"/>
                  <a:pt x="317" y="114"/>
                </a:cubicBezTo>
                <a:cubicBezTo>
                  <a:pt x="329" y="3"/>
                  <a:pt x="308" y="27"/>
                  <a:pt x="383" y="0"/>
                </a:cubicBezTo>
                <a:cubicBezTo>
                  <a:pt x="396" y="3"/>
                  <a:pt x="411" y="2"/>
                  <a:pt x="421" y="10"/>
                </a:cubicBezTo>
                <a:cubicBezTo>
                  <a:pt x="458" y="40"/>
                  <a:pt x="402" y="133"/>
                  <a:pt x="383" y="161"/>
                </a:cubicBezTo>
                <a:cubicBezTo>
                  <a:pt x="367" y="212"/>
                  <a:pt x="337" y="312"/>
                  <a:pt x="421" y="312"/>
                </a:cubicBezTo>
              </a:path>
            </a:pathLst>
          </a:custGeom>
          <a:solidFill>
            <a:srgbClr val="FF99CC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766" name="Oval 46"/>
          <p:cNvSpPr>
            <a:spLocks noChangeArrowheads="1"/>
          </p:cNvSpPr>
          <p:nvPr/>
        </p:nvSpPr>
        <p:spPr bwMode="auto">
          <a:xfrm rot="-178737">
            <a:off x="6653213" y="4073525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7" name="Oval 47"/>
          <p:cNvSpPr>
            <a:spLocks noChangeArrowheads="1"/>
          </p:cNvSpPr>
          <p:nvPr/>
        </p:nvSpPr>
        <p:spPr bwMode="auto">
          <a:xfrm rot="271176">
            <a:off x="7277100" y="4051300"/>
            <a:ext cx="374650" cy="1349375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69" name="Freeform 49"/>
          <p:cNvSpPr>
            <a:spLocks/>
          </p:cNvSpPr>
          <p:nvPr/>
        </p:nvSpPr>
        <p:spPr bwMode="auto">
          <a:xfrm>
            <a:off x="4205288" y="2878138"/>
            <a:ext cx="785812" cy="544512"/>
          </a:xfrm>
          <a:custGeom>
            <a:avLst/>
            <a:gdLst>
              <a:gd name="T0" fmla="*/ 411 w 751"/>
              <a:gd name="T1" fmla="*/ 510 h 580"/>
              <a:gd name="T2" fmla="*/ 317 w 751"/>
              <a:gd name="T3" fmla="*/ 462 h 580"/>
              <a:gd name="T4" fmla="*/ 307 w 751"/>
              <a:gd name="T5" fmla="*/ 358 h 580"/>
              <a:gd name="T6" fmla="*/ 298 w 751"/>
              <a:gd name="T7" fmla="*/ 283 h 580"/>
              <a:gd name="T8" fmla="*/ 109 w 751"/>
              <a:gd name="T9" fmla="*/ 189 h 580"/>
              <a:gd name="T10" fmla="*/ 24 w 751"/>
              <a:gd name="T11" fmla="*/ 122 h 580"/>
              <a:gd name="T12" fmla="*/ 109 w 751"/>
              <a:gd name="T13" fmla="*/ 19 h 580"/>
              <a:gd name="T14" fmla="*/ 165 w 751"/>
              <a:gd name="T15" fmla="*/ 0 h 580"/>
              <a:gd name="T16" fmla="*/ 383 w 751"/>
              <a:gd name="T17" fmla="*/ 37 h 580"/>
              <a:gd name="T18" fmla="*/ 505 w 751"/>
              <a:gd name="T19" fmla="*/ 85 h 580"/>
              <a:gd name="T20" fmla="*/ 675 w 751"/>
              <a:gd name="T21" fmla="*/ 104 h 580"/>
              <a:gd name="T22" fmla="*/ 751 w 751"/>
              <a:gd name="T23" fmla="*/ 160 h 580"/>
              <a:gd name="T24" fmla="*/ 732 w 751"/>
              <a:gd name="T25" fmla="*/ 189 h 580"/>
              <a:gd name="T26" fmla="*/ 723 w 751"/>
              <a:gd name="T27" fmla="*/ 217 h 580"/>
              <a:gd name="T28" fmla="*/ 694 w 751"/>
              <a:gd name="T29" fmla="*/ 226 h 580"/>
              <a:gd name="T30" fmla="*/ 553 w 751"/>
              <a:gd name="T31" fmla="*/ 273 h 580"/>
              <a:gd name="T32" fmla="*/ 487 w 751"/>
              <a:gd name="T33" fmla="*/ 491 h 580"/>
              <a:gd name="T34" fmla="*/ 317 w 751"/>
              <a:gd name="T35" fmla="*/ 510 h 580"/>
              <a:gd name="T36" fmla="*/ 307 w 751"/>
              <a:gd name="T37" fmla="*/ 453 h 580"/>
              <a:gd name="T38" fmla="*/ 307 w 751"/>
              <a:gd name="T39" fmla="*/ 415 h 58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751"/>
              <a:gd name="T61" fmla="*/ 0 h 580"/>
              <a:gd name="T62" fmla="*/ 751 w 751"/>
              <a:gd name="T63" fmla="*/ 580 h 580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751" h="580">
                <a:moveTo>
                  <a:pt x="411" y="510"/>
                </a:moveTo>
                <a:cubicBezTo>
                  <a:pt x="378" y="494"/>
                  <a:pt x="347" y="482"/>
                  <a:pt x="317" y="462"/>
                </a:cubicBezTo>
                <a:cubicBezTo>
                  <a:pt x="301" y="418"/>
                  <a:pt x="298" y="407"/>
                  <a:pt x="307" y="358"/>
                </a:cubicBezTo>
                <a:cubicBezTo>
                  <a:pt x="304" y="333"/>
                  <a:pt x="307" y="307"/>
                  <a:pt x="298" y="283"/>
                </a:cubicBezTo>
                <a:cubicBezTo>
                  <a:pt x="285" y="247"/>
                  <a:pt x="145" y="203"/>
                  <a:pt x="109" y="189"/>
                </a:cubicBezTo>
                <a:cubicBezTo>
                  <a:pt x="86" y="154"/>
                  <a:pt x="58" y="145"/>
                  <a:pt x="24" y="122"/>
                </a:cubicBezTo>
                <a:cubicBezTo>
                  <a:pt x="0" y="54"/>
                  <a:pt x="54" y="37"/>
                  <a:pt x="109" y="19"/>
                </a:cubicBezTo>
                <a:cubicBezTo>
                  <a:pt x="128" y="13"/>
                  <a:pt x="165" y="0"/>
                  <a:pt x="165" y="0"/>
                </a:cubicBezTo>
                <a:cubicBezTo>
                  <a:pt x="239" y="8"/>
                  <a:pt x="311" y="19"/>
                  <a:pt x="383" y="37"/>
                </a:cubicBezTo>
                <a:cubicBezTo>
                  <a:pt x="425" y="48"/>
                  <a:pt x="461" y="77"/>
                  <a:pt x="505" y="85"/>
                </a:cubicBezTo>
                <a:cubicBezTo>
                  <a:pt x="522" y="88"/>
                  <a:pt x="667" y="103"/>
                  <a:pt x="675" y="104"/>
                </a:cubicBezTo>
                <a:cubicBezTo>
                  <a:pt x="708" y="124"/>
                  <a:pt x="715" y="148"/>
                  <a:pt x="751" y="160"/>
                </a:cubicBezTo>
                <a:cubicBezTo>
                  <a:pt x="745" y="170"/>
                  <a:pt x="737" y="179"/>
                  <a:pt x="732" y="189"/>
                </a:cubicBezTo>
                <a:cubicBezTo>
                  <a:pt x="728" y="198"/>
                  <a:pt x="730" y="210"/>
                  <a:pt x="723" y="217"/>
                </a:cubicBezTo>
                <a:cubicBezTo>
                  <a:pt x="716" y="224"/>
                  <a:pt x="703" y="222"/>
                  <a:pt x="694" y="226"/>
                </a:cubicBezTo>
                <a:cubicBezTo>
                  <a:pt x="646" y="246"/>
                  <a:pt x="602" y="257"/>
                  <a:pt x="553" y="273"/>
                </a:cubicBezTo>
                <a:cubicBezTo>
                  <a:pt x="525" y="354"/>
                  <a:pt x="547" y="429"/>
                  <a:pt x="487" y="491"/>
                </a:cubicBezTo>
                <a:cubicBezTo>
                  <a:pt x="466" y="568"/>
                  <a:pt x="476" y="580"/>
                  <a:pt x="317" y="510"/>
                </a:cubicBezTo>
                <a:cubicBezTo>
                  <a:pt x="299" y="502"/>
                  <a:pt x="310" y="472"/>
                  <a:pt x="307" y="453"/>
                </a:cubicBezTo>
                <a:cubicBezTo>
                  <a:pt x="319" y="421"/>
                  <a:pt x="324" y="432"/>
                  <a:pt x="307" y="415"/>
                </a:cubicBezTo>
              </a:path>
            </a:pathLst>
          </a:custGeom>
          <a:solidFill>
            <a:srgbClr val="CC0000"/>
          </a:solidFill>
          <a:ln w="952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Oval 55"/>
          <p:cNvSpPr>
            <a:spLocks noChangeArrowheads="1"/>
          </p:cNvSpPr>
          <p:nvPr/>
        </p:nvSpPr>
        <p:spPr bwMode="auto">
          <a:xfrm>
            <a:off x="7000875" y="26987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59" name="Oval 56"/>
          <p:cNvSpPr>
            <a:spLocks noChangeArrowheads="1"/>
          </p:cNvSpPr>
          <p:nvPr/>
        </p:nvSpPr>
        <p:spPr bwMode="auto">
          <a:xfrm>
            <a:off x="7404100" y="31940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0" name="Oval 57"/>
          <p:cNvSpPr>
            <a:spLocks noChangeArrowheads="1"/>
          </p:cNvSpPr>
          <p:nvPr/>
        </p:nvSpPr>
        <p:spPr bwMode="auto">
          <a:xfrm>
            <a:off x="7845425" y="29448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1" name="Oval 58"/>
          <p:cNvSpPr>
            <a:spLocks noChangeArrowheads="1"/>
          </p:cNvSpPr>
          <p:nvPr/>
        </p:nvSpPr>
        <p:spPr bwMode="auto">
          <a:xfrm>
            <a:off x="7372350" y="2725738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2" name="Oval 59"/>
          <p:cNvSpPr>
            <a:spLocks noChangeArrowheads="1"/>
          </p:cNvSpPr>
          <p:nvPr/>
        </p:nvSpPr>
        <p:spPr bwMode="auto">
          <a:xfrm>
            <a:off x="7216775" y="29146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0" name="Oval 60"/>
          <p:cNvSpPr>
            <a:spLocks noChangeArrowheads="1"/>
          </p:cNvSpPr>
          <p:nvPr/>
        </p:nvSpPr>
        <p:spPr bwMode="auto">
          <a:xfrm>
            <a:off x="7432675" y="31305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1" name="Oval 61"/>
          <p:cNvSpPr>
            <a:spLocks noChangeArrowheads="1"/>
          </p:cNvSpPr>
          <p:nvPr/>
        </p:nvSpPr>
        <p:spPr bwMode="auto">
          <a:xfrm>
            <a:off x="7648575" y="3346450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5" name="Oval 62"/>
          <p:cNvSpPr>
            <a:spLocks noChangeArrowheads="1"/>
          </p:cNvSpPr>
          <p:nvPr/>
        </p:nvSpPr>
        <p:spPr bwMode="auto">
          <a:xfrm>
            <a:off x="6440488" y="30972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6" name="Oval 63"/>
          <p:cNvSpPr>
            <a:spLocks noChangeArrowheads="1"/>
          </p:cNvSpPr>
          <p:nvPr/>
        </p:nvSpPr>
        <p:spPr bwMode="auto">
          <a:xfrm>
            <a:off x="6656388" y="33131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4" name="Oval 64"/>
          <p:cNvSpPr>
            <a:spLocks noChangeArrowheads="1"/>
          </p:cNvSpPr>
          <p:nvPr/>
        </p:nvSpPr>
        <p:spPr bwMode="auto">
          <a:xfrm>
            <a:off x="6872288" y="35290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68" name="Oval 65"/>
          <p:cNvSpPr>
            <a:spLocks noChangeArrowheads="1"/>
          </p:cNvSpPr>
          <p:nvPr/>
        </p:nvSpPr>
        <p:spPr bwMode="auto">
          <a:xfrm>
            <a:off x="6759575" y="28305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86" name="Oval 66"/>
          <p:cNvSpPr>
            <a:spLocks noChangeArrowheads="1"/>
          </p:cNvSpPr>
          <p:nvPr/>
        </p:nvSpPr>
        <p:spPr bwMode="auto">
          <a:xfrm>
            <a:off x="6975475" y="30464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0" name="Oval 67"/>
          <p:cNvSpPr>
            <a:spLocks noChangeArrowheads="1"/>
          </p:cNvSpPr>
          <p:nvPr/>
        </p:nvSpPr>
        <p:spPr bwMode="auto">
          <a:xfrm>
            <a:off x="7191375" y="32623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1" name="Oval 68"/>
          <p:cNvSpPr>
            <a:spLocks noChangeArrowheads="1"/>
          </p:cNvSpPr>
          <p:nvPr/>
        </p:nvSpPr>
        <p:spPr bwMode="auto">
          <a:xfrm>
            <a:off x="7407275" y="3478213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2" name="Oval 69"/>
          <p:cNvSpPr>
            <a:spLocks noChangeArrowheads="1"/>
          </p:cNvSpPr>
          <p:nvPr/>
        </p:nvSpPr>
        <p:spPr bwMode="auto">
          <a:xfrm>
            <a:off x="6589713" y="297497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3" name="Oval 70"/>
          <p:cNvSpPr>
            <a:spLocks noChangeArrowheads="1"/>
          </p:cNvSpPr>
          <p:nvPr/>
        </p:nvSpPr>
        <p:spPr bwMode="auto">
          <a:xfrm>
            <a:off x="6805613" y="319087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4" name="Oval 71"/>
          <p:cNvSpPr>
            <a:spLocks noChangeArrowheads="1"/>
          </p:cNvSpPr>
          <p:nvPr/>
        </p:nvSpPr>
        <p:spPr bwMode="auto">
          <a:xfrm>
            <a:off x="7021513" y="340677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92" name="Oval 72"/>
          <p:cNvSpPr>
            <a:spLocks noChangeArrowheads="1"/>
          </p:cNvSpPr>
          <p:nvPr/>
        </p:nvSpPr>
        <p:spPr bwMode="auto">
          <a:xfrm>
            <a:off x="7237413" y="3622675"/>
            <a:ext cx="165100" cy="1936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6676" name="Line 73"/>
          <p:cNvSpPr>
            <a:spLocks noChangeShapeType="1"/>
          </p:cNvSpPr>
          <p:nvPr/>
        </p:nvSpPr>
        <p:spPr bwMode="auto">
          <a:xfrm>
            <a:off x="7150100" y="3987800"/>
            <a:ext cx="0" cy="167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0794" name="Line 74"/>
          <p:cNvSpPr>
            <a:spLocks noChangeShapeType="1"/>
          </p:cNvSpPr>
          <p:nvPr/>
        </p:nvSpPr>
        <p:spPr bwMode="auto">
          <a:xfrm>
            <a:off x="7150100" y="3927475"/>
            <a:ext cx="0" cy="19034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0795" name="Freeform 75"/>
          <p:cNvSpPr>
            <a:spLocks/>
          </p:cNvSpPr>
          <p:nvPr/>
        </p:nvSpPr>
        <p:spPr bwMode="auto">
          <a:xfrm>
            <a:off x="3208338" y="5165725"/>
            <a:ext cx="3178175" cy="630238"/>
          </a:xfrm>
          <a:custGeom>
            <a:avLst/>
            <a:gdLst>
              <a:gd name="T0" fmla="*/ 2002 w 2002"/>
              <a:gd name="T1" fmla="*/ 19 h 397"/>
              <a:gd name="T2" fmla="*/ 1850 w 2002"/>
              <a:gd name="T3" fmla="*/ 94 h 397"/>
              <a:gd name="T4" fmla="*/ 1832 w 2002"/>
              <a:gd name="T5" fmla="*/ 123 h 397"/>
              <a:gd name="T6" fmla="*/ 1803 w 2002"/>
              <a:gd name="T7" fmla="*/ 132 h 397"/>
              <a:gd name="T8" fmla="*/ 1765 w 2002"/>
              <a:gd name="T9" fmla="*/ 170 h 397"/>
              <a:gd name="T10" fmla="*/ 1709 w 2002"/>
              <a:gd name="T11" fmla="*/ 198 h 397"/>
              <a:gd name="T12" fmla="*/ 1699 w 2002"/>
              <a:gd name="T13" fmla="*/ 227 h 397"/>
              <a:gd name="T14" fmla="*/ 1643 w 2002"/>
              <a:gd name="T15" fmla="*/ 246 h 397"/>
              <a:gd name="T16" fmla="*/ 1539 w 2002"/>
              <a:gd name="T17" fmla="*/ 302 h 397"/>
              <a:gd name="T18" fmla="*/ 1407 w 2002"/>
              <a:gd name="T19" fmla="*/ 331 h 397"/>
              <a:gd name="T20" fmla="*/ 1341 w 2002"/>
              <a:gd name="T21" fmla="*/ 359 h 397"/>
              <a:gd name="T22" fmla="*/ 1057 w 2002"/>
              <a:gd name="T23" fmla="*/ 397 h 397"/>
              <a:gd name="T24" fmla="*/ 642 w 2002"/>
              <a:gd name="T25" fmla="*/ 387 h 397"/>
              <a:gd name="T26" fmla="*/ 491 w 2002"/>
              <a:gd name="T27" fmla="*/ 349 h 397"/>
              <a:gd name="T28" fmla="*/ 368 w 2002"/>
              <a:gd name="T29" fmla="*/ 302 h 397"/>
              <a:gd name="T30" fmla="*/ 264 w 2002"/>
              <a:gd name="T31" fmla="*/ 255 h 397"/>
              <a:gd name="T32" fmla="*/ 236 w 2002"/>
              <a:gd name="T33" fmla="*/ 246 h 397"/>
              <a:gd name="T34" fmla="*/ 170 w 2002"/>
              <a:gd name="T35" fmla="*/ 161 h 397"/>
              <a:gd name="T36" fmla="*/ 141 w 2002"/>
              <a:gd name="T37" fmla="*/ 142 h 397"/>
              <a:gd name="T38" fmla="*/ 104 w 2002"/>
              <a:gd name="T39" fmla="*/ 94 h 397"/>
              <a:gd name="T40" fmla="*/ 66 w 2002"/>
              <a:gd name="T41" fmla="*/ 57 h 397"/>
              <a:gd name="T42" fmla="*/ 28 w 2002"/>
              <a:gd name="T43" fmla="*/ 19 h 397"/>
              <a:gd name="T44" fmla="*/ 0 w 2002"/>
              <a:gd name="T45" fmla="*/ 0 h 3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2"/>
              <a:gd name="T70" fmla="*/ 0 h 397"/>
              <a:gd name="T71" fmla="*/ 2002 w 2002"/>
              <a:gd name="T72" fmla="*/ 397 h 3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2" h="397">
                <a:moveTo>
                  <a:pt x="2002" y="19"/>
                </a:moveTo>
                <a:cubicBezTo>
                  <a:pt x="1928" y="33"/>
                  <a:pt x="1913" y="64"/>
                  <a:pt x="1850" y="94"/>
                </a:cubicBezTo>
                <a:cubicBezTo>
                  <a:pt x="1844" y="104"/>
                  <a:pt x="1841" y="116"/>
                  <a:pt x="1832" y="123"/>
                </a:cubicBezTo>
                <a:cubicBezTo>
                  <a:pt x="1824" y="129"/>
                  <a:pt x="1810" y="125"/>
                  <a:pt x="1803" y="132"/>
                </a:cubicBezTo>
                <a:cubicBezTo>
                  <a:pt x="1752" y="183"/>
                  <a:pt x="1842" y="146"/>
                  <a:pt x="1765" y="170"/>
                </a:cubicBezTo>
                <a:cubicBezTo>
                  <a:pt x="1748" y="182"/>
                  <a:pt x="1724" y="183"/>
                  <a:pt x="1709" y="198"/>
                </a:cubicBezTo>
                <a:cubicBezTo>
                  <a:pt x="1702" y="205"/>
                  <a:pt x="1706" y="220"/>
                  <a:pt x="1699" y="227"/>
                </a:cubicBezTo>
                <a:cubicBezTo>
                  <a:pt x="1685" y="241"/>
                  <a:pt x="1661" y="237"/>
                  <a:pt x="1643" y="246"/>
                </a:cubicBezTo>
                <a:cubicBezTo>
                  <a:pt x="1609" y="263"/>
                  <a:pt x="1574" y="288"/>
                  <a:pt x="1539" y="302"/>
                </a:cubicBezTo>
                <a:cubicBezTo>
                  <a:pt x="1498" y="319"/>
                  <a:pt x="1449" y="315"/>
                  <a:pt x="1407" y="331"/>
                </a:cubicBezTo>
                <a:cubicBezTo>
                  <a:pt x="1395" y="336"/>
                  <a:pt x="1358" y="357"/>
                  <a:pt x="1341" y="359"/>
                </a:cubicBezTo>
                <a:cubicBezTo>
                  <a:pt x="1244" y="372"/>
                  <a:pt x="1153" y="378"/>
                  <a:pt x="1057" y="397"/>
                </a:cubicBezTo>
                <a:cubicBezTo>
                  <a:pt x="919" y="394"/>
                  <a:pt x="780" y="396"/>
                  <a:pt x="642" y="387"/>
                </a:cubicBezTo>
                <a:cubicBezTo>
                  <a:pt x="601" y="384"/>
                  <a:pt x="533" y="355"/>
                  <a:pt x="491" y="349"/>
                </a:cubicBezTo>
                <a:cubicBezTo>
                  <a:pt x="447" y="335"/>
                  <a:pt x="412" y="314"/>
                  <a:pt x="368" y="302"/>
                </a:cubicBezTo>
                <a:cubicBezTo>
                  <a:pt x="305" y="264"/>
                  <a:pt x="337" y="279"/>
                  <a:pt x="264" y="255"/>
                </a:cubicBezTo>
                <a:cubicBezTo>
                  <a:pt x="255" y="252"/>
                  <a:pt x="236" y="246"/>
                  <a:pt x="236" y="246"/>
                </a:cubicBezTo>
                <a:cubicBezTo>
                  <a:pt x="211" y="208"/>
                  <a:pt x="203" y="188"/>
                  <a:pt x="170" y="161"/>
                </a:cubicBezTo>
                <a:cubicBezTo>
                  <a:pt x="161" y="154"/>
                  <a:pt x="149" y="150"/>
                  <a:pt x="141" y="142"/>
                </a:cubicBezTo>
                <a:cubicBezTo>
                  <a:pt x="127" y="128"/>
                  <a:pt x="117" y="109"/>
                  <a:pt x="104" y="94"/>
                </a:cubicBezTo>
                <a:cubicBezTo>
                  <a:pt x="92" y="81"/>
                  <a:pt x="79" y="69"/>
                  <a:pt x="66" y="57"/>
                </a:cubicBezTo>
                <a:cubicBezTo>
                  <a:pt x="50" y="10"/>
                  <a:pt x="69" y="39"/>
                  <a:pt x="28" y="19"/>
                </a:cubicBezTo>
                <a:cubicBezTo>
                  <a:pt x="18" y="14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796" name="Freeform 76"/>
          <p:cNvSpPr>
            <a:spLocks/>
          </p:cNvSpPr>
          <p:nvPr/>
        </p:nvSpPr>
        <p:spPr bwMode="auto">
          <a:xfrm rot="10800000">
            <a:off x="2735263" y="3633788"/>
            <a:ext cx="3178175" cy="630237"/>
          </a:xfrm>
          <a:custGeom>
            <a:avLst/>
            <a:gdLst>
              <a:gd name="T0" fmla="*/ 2002 w 2002"/>
              <a:gd name="T1" fmla="*/ 19 h 397"/>
              <a:gd name="T2" fmla="*/ 1850 w 2002"/>
              <a:gd name="T3" fmla="*/ 94 h 397"/>
              <a:gd name="T4" fmla="*/ 1832 w 2002"/>
              <a:gd name="T5" fmla="*/ 123 h 397"/>
              <a:gd name="T6" fmla="*/ 1803 w 2002"/>
              <a:gd name="T7" fmla="*/ 132 h 397"/>
              <a:gd name="T8" fmla="*/ 1765 w 2002"/>
              <a:gd name="T9" fmla="*/ 170 h 397"/>
              <a:gd name="T10" fmla="*/ 1709 w 2002"/>
              <a:gd name="T11" fmla="*/ 198 h 397"/>
              <a:gd name="T12" fmla="*/ 1699 w 2002"/>
              <a:gd name="T13" fmla="*/ 227 h 397"/>
              <a:gd name="T14" fmla="*/ 1643 w 2002"/>
              <a:gd name="T15" fmla="*/ 246 h 397"/>
              <a:gd name="T16" fmla="*/ 1539 w 2002"/>
              <a:gd name="T17" fmla="*/ 302 h 397"/>
              <a:gd name="T18" fmla="*/ 1407 w 2002"/>
              <a:gd name="T19" fmla="*/ 331 h 397"/>
              <a:gd name="T20" fmla="*/ 1341 w 2002"/>
              <a:gd name="T21" fmla="*/ 359 h 397"/>
              <a:gd name="T22" fmla="*/ 1057 w 2002"/>
              <a:gd name="T23" fmla="*/ 397 h 397"/>
              <a:gd name="T24" fmla="*/ 642 w 2002"/>
              <a:gd name="T25" fmla="*/ 387 h 397"/>
              <a:gd name="T26" fmla="*/ 491 w 2002"/>
              <a:gd name="T27" fmla="*/ 349 h 397"/>
              <a:gd name="T28" fmla="*/ 368 w 2002"/>
              <a:gd name="T29" fmla="*/ 302 h 397"/>
              <a:gd name="T30" fmla="*/ 264 w 2002"/>
              <a:gd name="T31" fmla="*/ 255 h 397"/>
              <a:gd name="T32" fmla="*/ 236 w 2002"/>
              <a:gd name="T33" fmla="*/ 246 h 397"/>
              <a:gd name="T34" fmla="*/ 170 w 2002"/>
              <a:gd name="T35" fmla="*/ 161 h 397"/>
              <a:gd name="T36" fmla="*/ 141 w 2002"/>
              <a:gd name="T37" fmla="*/ 142 h 397"/>
              <a:gd name="T38" fmla="*/ 104 w 2002"/>
              <a:gd name="T39" fmla="*/ 94 h 397"/>
              <a:gd name="T40" fmla="*/ 66 w 2002"/>
              <a:gd name="T41" fmla="*/ 57 h 397"/>
              <a:gd name="T42" fmla="*/ 28 w 2002"/>
              <a:gd name="T43" fmla="*/ 19 h 397"/>
              <a:gd name="T44" fmla="*/ 0 w 2002"/>
              <a:gd name="T45" fmla="*/ 0 h 3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2"/>
              <a:gd name="T70" fmla="*/ 0 h 397"/>
              <a:gd name="T71" fmla="*/ 2002 w 2002"/>
              <a:gd name="T72" fmla="*/ 397 h 3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2" h="397">
                <a:moveTo>
                  <a:pt x="2002" y="19"/>
                </a:moveTo>
                <a:cubicBezTo>
                  <a:pt x="1928" y="33"/>
                  <a:pt x="1913" y="64"/>
                  <a:pt x="1850" y="94"/>
                </a:cubicBezTo>
                <a:cubicBezTo>
                  <a:pt x="1844" y="104"/>
                  <a:pt x="1841" y="116"/>
                  <a:pt x="1832" y="123"/>
                </a:cubicBezTo>
                <a:cubicBezTo>
                  <a:pt x="1824" y="129"/>
                  <a:pt x="1810" y="125"/>
                  <a:pt x="1803" y="132"/>
                </a:cubicBezTo>
                <a:cubicBezTo>
                  <a:pt x="1752" y="183"/>
                  <a:pt x="1842" y="146"/>
                  <a:pt x="1765" y="170"/>
                </a:cubicBezTo>
                <a:cubicBezTo>
                  <a:pt x="1748" y="182"/>
                  <a:pt x="1724" y="183"/>
                  <a:pt x="1709" y="198"/>
                </a:cubicBezTo>
                <a:cubicBezTo>
                  <a:pt x="1702" y="205"/>
                  <a:pt x="1706" y="220"/>
                  <a:pt x="1699" y="227"/>
                </a:cubicBezTo>
                <a:cubicBezTo>
                  <a:pt x="1685" y="241"/>
                  <a:pt x="1661" y="237"/>
                  <a:pt x="1643" y="246"/>
                </a:cubicBezTo>
                <a:cubicBezTo>
                  <a:pt x="1609" y="263"/>
                  <a:pt x="1574" y="288"/>
                  <a:pt x="1539" y="302"/>
                </a:cubicBezTo>
                <a:cubicBezTo>
                  <a:pt x="1498" y="319"/>
                  <a:pt x="1449" y="315"/>
                  <a:pt x="1407" y="331"/>
                </a:cubicBezTo>
                <a:cubicBezTo>
                  <a:pt x="1395" y="336"/>
                  <a:pt x="1358" y="357"/>
                  <a:pt x="1341" y="359"/>
                </a:cubicBezTo>
                <a:cubicBezTo>
                  <a:pt x="1244" y="372"/>
                  <a:pt x="1153" y="378"/>
                  <a:pt x="1057" y="397"/>
                </a:cubicBezTo>
                <a:cubicBezTo>
                  <a:pt x="919" y="394"/>
                  <a:pt x="780" y="396"/>
                  <a:pt x="642" y="387"/>
                </a:cubicBezTo>
                <a:cubicBezTo>
                  <a:pt x="601" y="384"/>
                  <a:pt x="533" y="355"/>
                  <a:pt x="491" y="349"/>
                </a:cubicBezTo>
                <a:cubicBezTo>
                  <a:pt x="447" y="335"/>
                  <a:pt x="412" y="314"/>
                  <a:pt x="368" y="302"/>
                </a:cubicBezTo>
                <a:cubicBezTo>
                  <a:pt x="305" y="264"/>
                  <a:pt x="337" y="279"/>
                  <a:pt x="264" y="255"/>
                </a:cubicBezTo>
                <a:cubicBezTo>
                  <a:pt x="255" y="252"/>
                  <a:pt x="236" y="246"/>
                  <a:pt x="236" y="246"/>
                </a:cubicBezTo>
                <a:cubicBezTo>
                  <a:pt x="211" y="208"/>
                  <a:pt x="203" y="188"/>
                  <a:pt x="170" y="161"/>
                </a:cubicBezTo>
                <a:cubicBezTo>
                  <a:pt x="161" y="154"/>
                  <a:pt x="149" y="150"/>
                  <a:pt x="141" y="142"/>
                </a:cubicBezTo>
                <a:cubicBezTo>
                  <a:pt x="127" y="128"/>
                  <a:pt x="117" y="109"/>
                  <a:pt x="104" y="94"/>
                </a:cubicBezTo>
                <a:cubicBezTo>
                  <a:pt x="92" y="81"/>
                  <a:pt x="79" y="69"/>
                  <a:pt x="66" y="57"/>
                </a:cubicBezTo>
                <a:cubicBezTo>
                  <a:pt x="50" y="10"/>
                  <a:pt x="69" y="39"/>
                  <a:pt x="28" y="19"/>
                </a:cubicBezTo>
                <a:cubicBezTo>
                  <a:pt x="18" y="14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797" name="Text Box 77"/>
          <p:cNvSpPr txBox="1">
            <a:spLocks noChangeArrowheads="1"/>
          </p:cNvSpPr>
          <p:nvPr/>
        </p:nvSpPr>
        <p:spPr bwMode="auto">
          <a:xfrm>
            <a:off x="3014663" y="5716588"/>
            <a:ext cx="38528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Деполяризация или/и</a:t>
            </a:r>
          </a:p>
          <a:p>
            <a:pPr>
              <a:spcBef>
                <a:spcPct val="50000"/>
              </a:spcBef>
            </a:pPr>
            <a:r>
              <a:rPr lang="ru-RU" sz="2400" b="1" dirty="0"/>
              <a:t>активация белков</a:t>
            </a:r>
          </a:p>
        </p:txBody>
      </p:sp>
      <p:sp>
        <p:nvSpPr>
          <p:cNvPr id="30800" name="Freeform 80"/>
          <p:cNvSpPr>
            <a:spLocks/>
          </p:cNvSpPr>
          <p:nvPr/>
        </p:nvSpPr>
        <p:spPr bwMode="auto">
          <a:xfrm>
            <a:off x="6072188" y="6305550"/>
            <a:ext cx="1182687" cy="349250"/>
          </a:xfrm>
          <a:custGeom>
            <a:avLst/>
            <a:gdLst>
              <a:gd name="T0" fmla="*/ 745 w 745"/>
              <a:gd name="T1" fmla="*/ 11 h 220"/>
              <a:gd name="T2" fmla="*/ 688 w 745"/>
              <a:gd name="T3" fmla="*/ 52 h 220"/>
              <a:gd name="T4" fmla="*/ 682 w 745"/>
              <a:gd name="T5" fmla="*/ 68 h 220"/>
              <a:gd name="T6" fmla="*/ 671 w 745"/>
              <a:gd name="T7" fmla="*/ 73 h 220"/>
              <a:gd name="T8" fmla="*/ 657 w 745"/>
              <a:gd name="T9" fmla="*/ 94 h 220"/>
              <a:gd name="T10" fmla="*/ 636 w 745"/>
              <a:gd name="T11" fmla="*/ 110 h 220"/>
              <a:gd name="T12" fmla="*/ 632 w 745"/>
              <a:gd name="T13" fmla="*/ 126 h 220"/>
              <a:gd name="T14" fmla="*/ 611 w 745"/>
              <a:gd name="T15" fmla="*/ 136 h 220"/>
              <a:gd name="T16" fmla="*/ 573 w 745"/>
              <a:gd name="T17" fmla="*/ 167 h 220"/>
              <a:gd name="T18" fmla="*/ 524 w 745"/>
              <a:gd name="T19" fmla="*/ 183 h 220"/>
              <a:gd name="T20" fmla="*/ 499 w 745"/>
              <a:gd name="T21" fmla="*/ 199 h 220"/>
              <a:gd name="T22" fmla="*/ 393 w 745"/>
              <a:gd name="T23" fmla="*/ 220 h 220"/>
              <a:gd name="T24" fmla="*/ 239 w 745"/>
              <a:gd name="T25" fmla="*/ 214 h 220"/>
              <a:gd name="T26" fmla="*/ 137 w 745"/>
              <a:gd name="T27" fmla="*/ 167 h 220"/>
              <a:gd name="T28" fmla="*/ 98 w 745"/>
              <a:gd name="T29" fmla="*/ 141 h 220"/>
              <a:gd name="T30" fmla="*/ 88 w 745"/>
              <a:gd name="T31" fmla="*/ 136 h 220"/>
              <a:gd name="T32" fmla="*/ 63 w 745"/>
              <a:gd name="T33" fmla="*/ 89 h 220"/>
              <a:gd name="T34" fmla="*/ 52 w 745"/>
              <a:gd name="T35" fmla="*/ 79 h 220"/>
              <a:gd name="T36" fmla="*/ 39 w 745"/>
              <a:gd name="T37" fmla="*/ 52 h 220"/>
              <a:gd name="T38" fmla="*/ 25 w 745"/>
              <a:gd name="T39" fmla="*/ 32 h 220"/>
              <a:gd name="T40" fmla="*/ 10 w 745"/>
              <a:gd name="T41" fmla="*/ 11 h 220"/>
              <a:gd name="T42" fmla="*/ 0 w 745"/>
              <a:gd name="T43" fmla="*/ 0 h 22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745"/>
              <a:gd name="T67" fmla="*/ 0 h 220"/>
              <a:gd name="T68" fmla="*/ 745 w 745"/>
              <a:gd name="T69" fmla="*/ 220 h 220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745" h="220">
                <a:moveTo>
                  <a:pt x="745" y="11"/>
                </a:moveTo>
                <a:cubicBezTo>
                  <a:pt x="717" y="18"/>
                  <a:pt x="712" y="35"/>
                  <a:pt x="688" y="52"/>
                </a:cubicBezTo>
                <a:cubicBezTo>
                  <a:pt x="686" y="58"/>
                  <a:pt x="685" y="64"/>
                  <a:pt x="682" y="68"/>
                </a:cubicBezTo>
                <a:cubicBezTo>
                  <a:pt x="679" y="71"/>
                  <a:pt x="674" y="69"/>
                  <a:pt x="671" y="73"/>
                </a:cubicBezTo>
                <a:cubicBezTo>
                  <a:pt x="652" y="101"/>
                  <a:pt x="685" y="81"/>
                  <a:pt x="657" y="94"/>
                </a:cubicBezTo>
                <a:cubicBezTo>
                  <a:pt x="650" y="101"/>
                  <a:pt x="642" y="101"/>
                  <a:pt x="636" y="110"/>
                </a:cubicBezTo>
                <a:cubicBezTo>
                  <a:pt x="633" y="114"/>
                  <a:pt x="635" y="122"/>
                  <a:pt x="632" y="126"/>
                </a:cubicBezTo>
                <a:cubicBezTo>
                  <a:pt x="627" y="134"/>
                  <a:pt x="618" y="131"/>
                  <a:pt x="611" y="136"/>
                </a:cubicBezTo>
                <a:cubicBezTo>
                  <a:pt x="599" y="146"/>
                  <a:pt x="586" y="160"/>
                  <a:pt x="573" y="167"/>
                </a:cubicBezTo>
                <a:cubicBezTo>
                  <a:pt x="557" y="177"/>
                  <a:pt x="539" y="175"/>
                  <a:pt x="524" y="183"/>
                </a:cubicBezTo>
                <a:cubicBezTo>
                  <a:pt x="519" y="186"/>
                  <a:pt x="505" y="198"/>
                  <a:pt x="499" y="199"/>
                </a:cubicBezTo>
                <a:cubicBezTo>
                  <a:pt x="463" y="206"/>
                  <a:pt x="429" y="209"/>
                  <a:pt x="393" y="220"/>
                </a:cubicBezTo>
                <a:cubicBezTo>
                  <a:pt x="342" y="218"/>
                  <a:pt x="290" y="219"/>
                  <a:pt x="239" y="214"/>
                </a:cubicBezTo>
                <a:cubicBezTo>
                  <a:pt x="196" y="205"/>
                  <a:pt x="160" y="179"/>
                  <a:pt x="137" y="167"/>
                </a:cubicBezTo>
                <a:cubicBezTo>
                  <a:pt x="113" y="146"/>
                  <a:pt x="125" y="155"/>
                  <a:pt x="98" y="141"/>
                </a:cubicBezTo>
                <a:cubicBezTo>
                  <a:pt x="95" y="140"/>
                  <a:pt x="88" y="136"/>
                  <a:pt x="88" y="136"/>
                </a:cubicBezTo>
                <a:cubicBezTo>
                  <a:pt x="79" y="115"/>
                  <a:pt x="76" y="104"/>
                  <a:pt x="63" y="89"/>
                </a:cubicBezTo>
                <a:cubicBezTo>
                  <a:pt x="60" y="85"/>
                  <a:pt x="55" y="83"/>
                  <a:pt x="52" y="79"/>
                </a:cubicBezTo>
                <a:cubicBezTo>
                  <a:pt x="47" y="71"/>
                  <a:pt x="44" y="60"/>
                  <a:pt x="39" y="52"/>
                </a:cubicBezTo>
                <a:cubicBezTo>
                  <a:pt x="34" y="45"/>
                  <a:pt x="29" y="38"/>
                  <a:pt x="25" y="32"/>
                </a:cubicBezTo>
                <a:cubicBezTo>
                  <a:pt x="19" y="6"/>
                  <a:pt x="26" y="22"/>
                  <a:pt x="10" y="11"/>
                </a:cubicBezTo>
                <a:cubicBezTo>
                  <a:pt x="7" y="8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801" name="Freeform 81"/>
          <p:cNvSpPr>
            <a:spLocks/>
          </p:cNvSpPr>
          <p:nvPr/>
        </p:nvSpPr>
        <p:spPr bwMode="auto">
          <a:xfrm rot="1698045">
            <a:off x="1604963" y="6259513"/>
            <a:ext cx="1168400" cy="138112"/>
          </a:xfrm>
          <a:custGeom>
            <a:avLst/>
            <a:gdLst>
              <a:gd name="T0" fmla="*/ 2002 w 2002"/>
              <a:gd name="T1" fmla="*/ 19 h 397"/>
              <a:gd name="T2" fmla="*/ 1850 w 2002"/>
              <a:gd name="T3" fmla="*/ 94 h 397"/>
              <a:gd name="T4" fmla="*/ 1832 w 2002"/>
              <a:gd name="T5" fmla="*/ 123 h 397"/>
              <a:gd name="T6" fmla="*/ 1803 w 2002"/>
              <a:gd name="T7" fmla="*/ 132 h 397"/>
              <a:gd name="T8" fmla="*/ 1765 w 2002"/>
              <a:gd name="T9" fmla="*/ 170 h 397"/>
              <a:gd name="T10" fmla="*/ 1709 w 2002"/>
              <a:gd name="T11" fmla="*/ 198 h 397"/>
              <a:gd name="T12" fmla="*/ 1699 w 2002"/>
              <a:gd name="T13" fmla="*/ 227 h 397"/>
              <a:gd name="T14" fmla="*/ 1643 w 2002"/>
              <a:gd name="T15" fmla="*/ 246 h 397"/>
              <a:gd name="T16" fmla="*/ 1539 w 2002"/>
              <a:gd name="T17" fmla="*/ 302 h 397"/>
              <a:gd name="T18" fmla="*/ 1407 w 2002"/>
              <a:gd name="T19" fmla="*/ 331 h 397"/>
              <a:gd name="T20" fmla="*/ 1341 w 2002"/>
              <a:gd name="T21" fmla="*/ 359 h 397"/>
              <a:gd name="T22" fmla="*/ 1057 w 2002"/>
              <a:gd name="T23" fmla="*/ 397 h 397"/>
              <a:gd name="T24" fmla="*/ 642 w 2002"/>
              <a:gd name="T25" fmla="*/ 387 h 397"/>
              <a:gd name="T26" fmla="*/ 491 w 2002"/>
              <a:gd name="T27" fmla="*/ 349 h 397"/>
              <a:gd name="T28" fmla="*/ 368 w 2002"/>
              <a:gd name="T29" fmla="*/ 302 h 397"/>
              <a:gd name="T30" fmla="*/ 264 w 2002"/>
              <a:gd name="T31" fmla="*/ 255 h 397"/>
              <a:gd name="T32" fmla="*/ 236 w 2002"/>
              <a:gd name="T33" fmla="*/ 246 h 397"/>
              <a:gd name="T34" fmla="*/ 170 w 2002"/>
              <a:gd name="T35" fmla="*/ 161 h 397"/>
              <a:gd name="T36" fmla="*/ 141 w 2002"/>
              <a:gd name="T37" fmla="*/ 142 h 397"/>
              <a:gd name="T38" fmla="*/ 104 w 2002"/>
              <a:gd name="T39" fmla="*/ 94 h 397"/>
              <a:gd name="T40" fmla="*/ 66 w 2002"/>
              <a:gd name="T41" fmla="*/ 57 h 397"/>
              <a:gd name="T42" fmla="*/ 28 w 2002"/>
              <a:gd name="T43" fmla="*/ 19 h 397"/>
              <a:gd name="T44" fmla="*/ 0 w 2002"/>
              <a:gd name="T45" fmla="*/ 0 h 39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002"/>
              <a:gd name="T70" fmla="*/ 0 h 397"/>
              <a:gd name="T71" fmla="*/ 2002 w 2002"/>
              <a:gd name="T72" fmla="*/ 397 h 397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002" h="397">
                <a:moveTo>
                  <a:pt x="2002" y="19"/>
                </a:moveTo>
                <a:cubicBezTo>
                  <a:pt x="1928" y="33"/>
                  <a:pt x="1913" y="64"/>
                  <a:pt x="1850" y="94"/>
                </a:cubicBezTo>
                <a:cubicBezTo>
                  <a:pt x="1844" y="104"/>
                  <a:pt x="1841" y="116"/>
                  <a:pt x="1832" y="123"/>
                </a:cubicBezTo>
                <a:cubicBezTo>
                  <a:pt x="1824" y="129"/>
                  <a:pt x="1810" y="125"/>
                  <a:pt x="1803" y="132"/>
                </a:cubicBezTo>
                <a:cubicBezTo>
                  <a:pt x="1752" y="183"/>
                  <a:pt x="1842" y="146"/>
                  <a:pt x="1765" y="170"/>
                </a:cubicBezTo>
                <a:cubicBezTo>
                  <a:pt x="1748" y="182"/>
                  <a:pt x="1724" y="183"/>
                  <a:pt x="1709" y="198"/>
                </a:cubicBezTo>
                <a:cubicBezTo>
                  <a:pt x="1702" y="205"/>
                  <a:pt x="1706" y="220"/>
                  <a:pt x="1699" y="227"/>
                </a:cubicBezTo>
                <a:cubicBezTo>
                  <a:pt x="1685" y="241"/>
                  <a:pt x="1661" y="237"/>
                  <a:pt x="1643" y="246"/>
                </a:cubicBezTo>
                <a:cubicBezTo>
                  <a:pt x="1609" y="263"/>
                  <a:pt x="1574" y="288"/>
                  <a:pt x="1539" y="302"/>
                </a:cubicBezTo>
                <a:cubicBezTo>
                  <a:pt x="1498" y="319"/>
                  <a:pt x="1449" y="315"/>
                  <a:pt x="1407" y="331"/>
                </a:cubicBezTo>
                <a:cubicBezTo>
                  <a:pt x="1395" y="336"/>
                  <a:pt x="1358" y="357"/>
                  <a:pt x="1341" y="359"/>
                </a:cubicBezTo>
                <a:cubicBezTo>
                  <a:pt x="1244" y="372"/>
                  <a:pt x="1153" y="378"/>
                  <a:pt x="1057" y="397"/>
                </a:cubicBezTo>
                <a:cubicBezTo>
                  <a:pt x="919" y="394"/>
                  <a:pt x="780" y="396"/>
                  <a:pt x="642" y="387"/>
                </a:cubicBezTo>
                <a:cubicBezTo>
                  <a:pt x="601" y="384"/>
                  <a:pt x="533" y="355"/>
                  <a:pt x="491" y="349"/>
                </a:cubicBezTo>
                <a:cubicBezTo>
                  <a:pt x="447" y="335"/>
                  <a:pt x="412" y="314"/>
                  <a:pt x="368" y="302"/>
                </a:cubicBezTo>
                <a:cubicBezTo>
                  <a:pt x="305" y="264"/>
                  <a:pt x="337" y="279"/>
                  <a:pt x="264" y="255"/>
                </a:cubicBezTo>
                <a:cubicBezTo>
                  <a:pt x="255" y="252"/>
                  <a:pt x="236" y="246"/>
                  <a:pt x="236" y="246"/>
                </a:cubicBezTo>
                <a:cubicBezTo>
                  <a:pt x="211" y="208"/>
                  <a:pt x="203" y="188"/>
                  <a:pt x="170" y="161"/>
                </a:cubicBezTo>
                <a:cubicBezTo>
                  <a:pt x="161" y="154"/>
                  <a:pt x="149" y="150"/>
                  <a:pt x="141" y="142"/>
                </a:cubicBezTo>
                <a:cubicBezTo>
                  <a:pt x="127" y="128"/>
                  <a:pt x="117" y="109"/>
                  <a:pt x="104" y="94"/>
                </a:cubicBezTo>
                <a:cubicBezTo>
                  <a:pt x="92" y="81"/>
                  <a:pt x="79" y="69"/>
                  <a:pt x="66" y="57"/>
                </a:cubicBezTo>
                <a:cubicBezTo>
                  <a:pt x="50" y="10"/>
                  <a:pt x="69" y="39"/>
                  <a:pt x="28" y="19"/>
                </a:cubicBezTo>
                <a:cubicBezTo>
                  <a:pt x="18" y="14"/>
                  <a:pt x="0" y="0"/>
                  <a:pt x="0" y="0"/>
                </a:cubicBezTo>
              </a:path>
            </a:pathLst>
          </a:custGeom>
          <a:noFill/>
          <a:ln w="76200">
            <a:solidFill>
              <a:schemeClr val="tx1"/>
            </a:solidFill>
            <a:prstDash val="dash"/>
            <a:round/>
            <a:headEnd/>
            <a:tailEnd type="triangle" w="lg" len="lg"/>
          </a:ln>
        </p:spPr>
        <p:txBody>
          <a:bodyPr/>
          <a:lstStyle/>
          <a:p>
            <a:endParaRPr lang="ru-RU" dirty="0"/>
          </a:p>
        </p:txBody>
      </p:sp>
      <p:sp>
        <p:nvSpPr>
          <p:cNvPr id="30802" name="Text Box 82"/>
          <p:cNvSpPr txBox="1">
            <a:spLocks noChangeArrowheads="1"/>
          </p:cNvSpPr>
          <p:nvPr/>
        </p:nvSpPr>
        <p:spPr bwMode="auto">
          <a:xfrm>
            <a:off x="193675" y="5472113"/>
            <a:ext cx="18145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Клеточная реакция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42526E-6 C 0.0158 -0.00069 0.0316 -0.00093 0.04739 -0.00232 C 0.05295 -0.00278 0.06215 -0.01321 0.06215 -0.01298 C 0.06597 -0.02086 0.06892 -0.02341 0.07535 -0.02642 C 0.07916 -0.03407 0.08194 -0.03662 0.08854 -0.0394 C 0.0901 -0.04079 0.09201 -0.04195 0.0934 -0.0438 C 0.09479 -0.04565 0.09496 -0.04913 0.0967 -0.05052 C 0.10156 -0.05469 0.11302 -0.05608 0.11805 -0.05701 C 0.12847 -0.0533 0.13837 -0.04751 0.14739 -0.0394 C 0.15243 -0.02943 0.15764 -0.02317 0.16059 -0.01112 C 0.16354 0.0146 0.15521 0.01252 0.16614 0.03476 C 0.1691 0.05006 0.18489 0.07741 0.17916 0.09177 " pathEditMode="relative" rAng="0" ptsTypes="ffffffffffff">
                                      <p:cBhvr>
                                        <p:cTn id="10" dur="2000" fill="hold"/>
                                        <p:tgtEl>
                                          <p:spTgt spid="307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00" y="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98262E-7 C 0.01059 0.0051 0.00017 -0.00185 0.00659 0.00881 C 0.01007 0.0146 0.01788 0.01761 0.02291 0.0197 C 0.02691 0.03523 0.021 0.01738 0.03107 0.03082 C 0.04114 0.04427 0.02777 0.03615 0.03923 0.04172 C 0.03975 0.0438 0.03975 0.04658 0.04097 0.04821 C 0.04218 0.04983 0.04444 0.04913 0.04583 0.05029 C 0.04947 0.05354 0.05208 0.05817 0.05572 0.06141 C 0.05694 0.08274 0.06215 0.09896 0.05729 0.11819 C 0.05277 0.15574 0.05607 0.19606 0.06562 0.23198 C 0.06076 0.29571 0.06371 0.36084 0.06875 0.42457 C 0.06649 0.44033 0.06267 0.45238 0.05399 0.46396 C 0.05208 0.46651 0.04947 0.4679 0.04757 0.47045 " pathEditMode="relative" ptsTypes="ffffffffffffA">
                                      <p:cBhvr>
                                        <p:cTn id="23" dur="20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9479E-6 C -0.00312 0.01089 -0.00434 0.01553 -0.01146 0.02179 C -0.01354 0.03592 -0.01632 0.05261 -0.02118 0.06559 C -0.02795 0.11657 -0.02326 0.07717 -0.02118 0.19467 C -0.02048 0.23592 -0.02725 0.25446 -0.00816 0.27995 C -0.00416 0.29525 -0.00989 0.27764 -1.66667E-6 0.29316 C 0.00104 0.29502 0.00104 0.29757 0.00174 0.29965 C 0.00313 0.30359 0.00486 0.30707 0.0066 0.31078 C 0.00764 0.31309 0.00903 0.31495 0.0099 0.31727 C 0.01407 0.32816 0.01285 0.34114 0.01979 0.34994 " pathEditMode="relative" ptsTypes="fffffffffA">
                                      <p:cBhvr>
                                        <p:cTn id="26" dur="2000" fill="hold"/>
                                        <p:tgtEl>
                                          <p:spTgt spid="307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77778E-6 1.50637E-6 C -0.00451 0.01785 -0.00277 0.00835 -0.00485 0.02851 C -0.00312 0.073 -0.00104 0.11796 0.00503 0.162 C 0.00834 0.21136 0.00486 0.26165 7.77778E-6 0.31078 C 0.00035 0.32886 -0.00607 0.42735 0.01476 0.45516 C 0.01598 0.45956 0.0165 0.4642 0.01806 0.46837 C 0.01893 0.47069 0.02136 0.47486 0.02136 0.47486 " pathEditMode="relative" ptsTypes="ffffffA">
                                      <p:cBhvr>
                                        <p:cTn id="29" dur="2000" fill="hold"/>
                                        <p:tgtEl>
                                          <p:spTgt spid="30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5.26072E-6 C 0.00243 0.01227 0.00451 0.02433 0.0099 0.03499 C 0.01441 0.06071 0.03021 0.07995 0.03611 0.10521 C 0.03438 0.13371 0.03594 0.16453 0.02622 0.19049 C 0.02379 0.20694 0.02517 0.22433 0.01806 0.23869 C 0.01667 0.26395 0.0151 0.29223 0.0033 0.31309 C 0.00226 0.31749 0.00104 0.32166 -2.77778E-7 0.32606 C -0.00052 0.32838 -0.00035 0.33116 -0.00156 0.33278 C -0.00278 0.33441 -0.00486 0.33417 -0.00642 0.33487 C -0.0092 0.33626 -0.01181 0.33835 -0.01476 0.33927 C -0.02587 0.34298 -0.02361 0.34484 -0.02778 0.33927 " pathEditMode="relative" ptsTypes="ffffffffffA">
                                      <p:cBhvr>
                                        <p:cTn id="32" dur="2000" fill="hold"/>
                                        <p:tgtEl>
                                          <p:spTgt spid="307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50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9.96524E-7 C 0.00104 0.0095 0.0033 0.01877 0.0033 0.02827 C 0.0033 0.0526 -0.00295 0.08204 -0.0132 0.10289 C -0.01511 0.11379 -0.01754 0.11888 -0.02136 0.12908 C -0.02605 0.14136 -0.02327 0.14693 -0.03126 0.15759 C -0.03768 0.18261 -0.04445 0.20834 -0.04931 0.23406 C -0.05157 0.24635 -0.05417 0.27138 -0.05417 0.27138 C -0.05331 0.30011 -0.05937 0.32514 -0.04098 0.34136 C -0.03871 0.3504 -0.03334 0.35318 -0.02951 0.36106 C -0.0264 0.37381 -0.02622 0.38702 -0.02622 0.40046 " pathEditMode="relative" ptsTypes="fffffffffA">
                                      <p:cBhvr>
                                        <p:cTn id="35" dur="2000" fill="hold"/>
                                        <p:tgtEl>
                                          <p:spTgt spid="30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4102E-6 C -0.00382 0.00371 -0.0099 0.00487 -0.01146 0.01089 C -0.01198 0.01321 -0.01198 0.01599 -0.01319 0.01761 C -0.01597 0.02132 -0.02292 0.02619 -0.02292 0.02619 C -0.02604 0.03893 -0.02708 0.0445 -0.03281 0.05469 C -0.03629 0.06976 -0.03194 0.05284 -0.03767 0.0679 C -0.03924 0.07207 -0.03872 0.0774 -0.04097 0.08111 C -0.04219 0.0832 -0.04427 0.08389 -0.04601 0.08528 C -0.04965 0.10081 -0.05521 0.11263 -0.06076 0.127 C -0.06302 0.14229 -0.06927 0.1555 -0.07222 0.1708 C -0.07274 0.17659 -0.07379 0.18239 -0.07379 0.18818 C -0.07379 0.21298 -0.07396 0.23777 -0.07222 0.26257 C -0.0717 0.26952 -0.0684 0.27555 -0.06719 0.28227 C -0.06632 0.28714 -0.06424 0.30336 -0.06076 0.30637 C -0.05799 0.30869 -0.05417 0.30799 -0.05087 0.30869 C -0.04774 0.31124 -0.04392 0.31217 -0.04097 0.31518 C -0.03941 0.3168 -0.03889 0.31958 -0.03767 0.32167 C -0.03333 0.32862 -0.03316 0.32816 -0.02795 0.33256 C -0.02396 0.34832 -0.02951 0.32978 -0.02135 0.34577 C -0.02031 0.34762 -0.02066 0.3504 -0.01962 0.35226 C -0.01424 0.36107 -0.01476 0.35295 -0.01476 0.35898 " pathEditMode="relative" ptsTypes="ffffffffffffffffffffA">
                                      <p:cBhvr>
                                        <p:cTn id="38" dur="20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0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30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0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7" grpId="0" animBg="1"/>
      <p:bldP spid="30763" grpId="0" animBg="1"/>
      <p:bldP spid="30764" grpId="0" animBg="1"/>
      <p:bldP spid="30766" grpId="0" animBg="1"/>
      <p:bldP spid="30767" grpId="0" animBg="1"/>
      <p:bldP spid="30769" grpId="0" animBg="1"/>
      <p:bldP spid="30780" grpId="0" animBg="1"/>
      <p:bldP spid="30781" grpId="0" animBg="1"/>
      <p:bldP spid="30784" grpId="0" animBg="1"/>
      <p:bldP spid="30786" grpId="0" animBg="1"/>
      <p:bldP spid="30792" grpId="0" animBg="1"/>
      <p:bldP spid="30794" grpId="0" animBg="1"/>
      <p:bldP spid="30795" grpId="0" animBg="1"/>
      <p:bldP spid="30796" grpId="0" animBg="1"/>
      <p:bldP spid="30797" grpId="0"/>
      <p:bldP spid="30800" grpId="0" animBg="1"/>
      <p:bldP spid="30801" grpId="0" animBg="1"/>
      <p:bldP spid="3080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357158" y="1428736"/>
            <a:ext cx="835824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5400" b="1" dirty="0" err="1" smtClean="0"/>
              <a:t>Метаботропные</a:t>
            </a:r>
            <a:r>
              <a:rPr lang="ru-RU" sz="5400" b="1" dirty="0" smtClean="0"/>
              <a:t> рецепторы </a:t>
            </a:r>
            <a:r>
              <a:rPr lang="ru-RU" sz="3600" b="1" dirty="0" smtClean="0"/>
              <a:t>(</a:t>
            </a:r>
            <a:r>
              <a:rPr lang="ru-RU" sz="3600" b="1" dirty="0" err="1" smtClean="0"/>
              <a:t>рецепторы</a:t>
            </a:r>
            <a:r>
              <a:rPr lang="ru-RU" sz="3600" b="1" dirty="0" smtClean="0"/>
              <a:t> </a:t>
            </a:r>
            <a:r>
              <a:rPr lang="en-US" sz="3600" b="1" dirty="0" smtClean="0"/>
              <a:t>G</a:t>
            </a:r>
            <a:r>
              <a:rPr lang="ru-RU" sz="3600" b="1" dirty="0" smtClean="0"/>
              <a:t>-протеина, </a:t>
            </a:r>
            <a:r>
              <a:rPr lang="ru-RU" sz="3600" b="1" dirty="0" err="1" smtClean="0"/>
              <a:t>тирозинкиназные</a:t>
            </a:r>
            <a:r>
              <a:rPr lang="en-US" sz="3600" b="1" dirty="0" smtClean="0"/>
              <a:t> </a:t>
            </a:r>
            <a:r>
              <a:rPr lang="ru-RU" sz="3600" b="1" dirty="0" smtClean="0"/>
              <a:t>рецепторы)</a:t>
            </a:r>
            <a:endParaRPr lang="pl-PL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Регуляция функций с помощью химических посредников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Эндокринные гормоны</a:t>
            </a:r>
          </a:p>
          <a:p>
            <a:r>
              <a:rPr lang="ru-RU" dirty="0" smtClean="0"/>
              <a:t>Медиаторы</a:t>
            </a:r>
          </a:p>
          <a:p>
            <a:r>
              <a:rPr lang="ru-RU" dirty="0" err="1" smtClean="0"/>
              <a:t>Нейрогормоны</a:t>
            </a:r>
            <a:endParaRPr lang="ru-RU" dirty="0" smtClean="0"/>
          </a:p>
          <a:p>
            <a:r>
              <a:rPr lang="ru-RU" dirty="0" err="1" smtClean="0"/>
              <a:t>Паракринные</a:t>
            </a:r>
            <a:r>
              <a:rPr lang="ru-RU" dirty="0" smtClean="0"/>
              <a:t> гормоны</a:t>
            </a:r>
          </a:p>
          <a:p>
            <a:r>
              <a:rPr lang="ru-RU" dirty="0" err="1" smtClean="0"/>
              <a:t>Аутокрины</a:t>
            </a:r>
            <a:endParaRPr lang="ru-RU" dirty="0" smtClean="0"/>
          </a:p>
          <a:p>
            <a:r>
              <a:rPr lang="ru-RU" dirty="0" err="1" smtClean="0"/>
              <a:t>Цитокины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066800" y="1260475"/>
          <a:ext cx="7086600" cy="445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Bitmap Image" r:id="rId3" imgW="14209524" imgH="8933333" progId="PBrush">
                  <p:embed/>
                </p:oleObj>
              </mc:Choice>
              <mc:Fallback>
                <p:oleObj name="Bitmap Image" r:id="rId3" imgW="14209524" imgH="8933333" progId="PBrush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60475"/>
                        <a:ext cx="7086600" cy="445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219200" y="2555875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B682C8"/>
                </a:solidFill>
                <a:sym typeface="Symbol" pitchFamily="18" charset="2"/>
              </a:rPr>
              <a:t></a:t>
            </a:r>
            <a:endParaRPr lang="pl-PL">
              <a:solidFill>
                <a:srgbClr val="7699CC"/>
              </a:solidFill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6934200" y="2555875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0000AC"/>
                </a:solidFill>
                <a:sym typeface="Symbol" pitchFamily="18" charset="2"/>
              </a:rPr>
              <a:t></a:t>
            </a:r>
            <a:endParaRPr lang="pl-PL" b="1">
              <a:solidFill>
                <a:srgbClr val="0000AC"/>
              </a:solidFill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334000" y="2708275"/>
            <a:ext cx="37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3600" b="1">
                <a:solidFill>
                  <a:srgbClr val="C8A2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257800" y="38100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B682C8"/>
                </a:solidFill>
                <a:sym typeface="Symbol" pitchFamily="18" charset="2"/>
              </a:rPr>
              <a:t></a:t>
            </a:r>
            <a:endParaRPr lang="pl-PL">
              <a:solidFill>
                <a:srgbClr val="7699CC"/>
              </a:solidFill>
            </a:endParaRP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657600" y="1184275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0000AC"/>
                </a:solidFill>
                <a:sym typeface="Symbol" pitchFamily="18" charset="2"/>
              </a:rPr>
              <a:t></a:t>
            </a:r>
            <a:endParaRPr lang="pl-PL" b="1">
              <a:solidFill>
                <a:srgbClr val="0000AC"/>
              </a:solidFill>
            </a:endParaRP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7696200" y="1793875"/>
            <a:ext cx="37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pl-PL" sz="3600" b="1">
                <a:solidFill>
                  <a:srgbClr val="C8A2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524000" y="152400"/>
            <a:ext cx="57245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Структура 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 </a:t>
            </a:r>
            <a:r>
              <a:rPr lang="ru-RU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протеина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/>
            </a:endParaRP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6934200" y="4841875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0000AC"/>
                </a:solidFill>
                <a:sym typeface="Symbol" pitchFamily="18" charset="2"/>
              </a:rPr>
              <a:t></a:t>
            </a:r>
            <a:r>
              <a:rPr lang="pl-PL" sz="3600" b="1">
                <a:sym typeface="Symbol" pitchFamily="18" charset="2"/>
              </a:rPr>
              <a:t>/</a:t>
            </a:r>
            <a:r>
              <a:rPr lang="pl-PL" sz="3600" b="1">
                <a:solidFill>
                  <a:srgbClr val="C8A200"/>
                </a:solidFill>
                <a:sym typeface="Symbol" pitchFamily="18" charset="2"/>
              </a:rPr>
              <a:t>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7696200" y="4689475"/>
            <a:ext cx="3730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ru-RU" sz="3600" b="1">
              <a:solidFill>
                <a:srgbClr val="C8A200"/>
              </a:solidFill>
              <a:sym typeface="Symbol" pitchFamily="18" charset="2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6096000" y="1371600"/>
            <a:ext cx="68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 b="1">
                <a:solidFill>
                  <a:srgbClr val="B682C8"/>
                </a:solidFill>
                <a:sym typeface="Symbol" pitchFamily="18" charset="2"/>
              </a:rPr>
              <a:t></a:t>
            </a:r>
            <a:endParaRPr lang="pl-PL">
              <a:solidFill>
                <a:srgbClr val="7699CC"/>
              </a:solidFill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357918" y="1214422"/>
            <a:ext cx="278608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 smtClean="0"/>
              <a:t>неактивный</a:t>
            </a:r>
            <a:endParaRPr lang="pl-PL" sz="3200" b="1" dirty="0"/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572132" y="3505200"/>
            <a:ext cx="32861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3200" b="1" dirty="0" smtClean="0"/>
              <a:t>активированный</a:t>
            </a:r>
            <a:endParaRPr lang="pl-PL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890963" y="3098800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890963" y="3101975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>
            <a:off x="1611313" y="2717800"/>
            <a:ext cx="357187" cy="35718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>
            <a:off x="1760538" y="3776663"/>
            <a:ext cx="366712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1828800" y="3111500"/>
            <a:ext cx="80963" cy="674688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19" name="Freeform 7"/>
          <p:cNvSpPr>
            <a:spLocks/>
          </p:cNvSpPr>
          <p:nvPr/>
        </p:nvSpPr>
        <p:spPr bwMode="auto">
          <a:xfrm>
            <a:off x="1819275" y="3040063"/>
            <a:ext cx="122238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0" name="Freeform 8"/>
          <p:cNvSpPr>
            <a:spLocks/>
          </p:cNvSpPr>
          <p:nvPr/>
        </p:nvSpPr>
        <p:spPr bwMode="auto">
          <a:xfrm>
            <a:off x="1933575" y="2678113"/>
            <a:ext cx="365125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1" name="Freeform 9"/>
          <p:cNvSpPr>
            <a:spLocks/>
          </p:cNvSpPr>
          <p:nvPr/>
        </p:nvSpPr>
        <p:spPr bwMode="auto">
          <a:xfrm>
            <a:off x="2109788" y="3762375"/>
            <a:ext cx="361950" cy="357188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Freeform 10"/>
          <p:cNvSpPr>
            <a:spLocks/>
          </p:cNvSpPr>
          <p:nvPr/>
        </p:nvSpPr>
        <p:spPr bwMode="auto">
          <a:xfrm>
            <a:off x="2195513" y="3084513"/>
            <a:ext cx="58737" cy="687387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Freeform 11"/>
          <p:cNvSpPr>
            <a:spLocks/>
          </p:cNvSpPr>
          <p:nvPr/>
        </p:nvSpPr>
        <p:spPr bwMode="auto">
          <a:xfrm>
            <a:off x="2185988" y="3025775"/>
            <a:ext cx="104775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Freeform 12"/>
          <p:cNvSpPr>
            <a:spLocks/>
          </p:cNvSpPr>
          <p:nvPr/>
        </p:nvSpPr>
        <p:spPr bwMode="auto">
          <a:xfrm>
            <a:off x="2298700" y="2659063"/>
            <a:ext cx="361950" cy="357187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Freeform 13"/>
          <p:cNvSpPr>
            <a:spLocks/>
          </p:cNvSpPr>
          <p:nvPr/>
        </p:nvSpPr>
        <p:spPr bwMode="auto">
          <a:xfrm>
            <a:off x="2452688" y="3744913"/>
            <a:ext cx="357187" cy="357187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Freeform 14"/>
          <p:cNvSpPr>
            <a:spLocks/>
          </p:cNvSpPr>
          <p:nvPr/>
        </p:nvSpPr>
        <p:spPr bwMode="auto">
          <a:xfrm>
            <a:off x="2552700" y="3074988"/>
            <a:ext cx="58738" cy="679450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Freeform 15"/>
          <p:cNvSpPr>
            <a:spLocks/>
          </p:cNvSpPr>
          <p:nvPr/>
        </p:nvSpPr>
        <p:spPr bwMode="auto">
          <a:xfrm>
            <a:off x="2552700" y="3008313"/>
            <a:ext cx="85725" cy="7096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Freeform 16"/>
          <p:cNvSpPr>
            <a:spLocks/>
          </p:cNvSpPr>
          <p:nvPr/>
        </p:nvSpPr>
        <p:spPr bwMode="auto">
          <a:xfrm>
            <a:off x="2670175" y="2641600"/>
            <a:ext cx="357188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Freeform 17"/>
          <p:cNvSpPr>
            <a:spLocks/>
          </p:cNvSpPr>
          <p:nvPr/>
        </p:nvSpPr>
        <p:spPr bwMode="auto">
          <a:xfrm>
            <a:off x="2801938" y="3735388"/>
            <a:ext cx="357187" cy="349250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Freeform 18"/>
          <p:cNvSpPr>
            <a:spLocks/>
          </p:cNvSpPr>
          <p:nvPr/>
        </p:nvSpPr>
        <p:spPr bwMode="auto">
          <a:xfrm>
            <a:off x="2914650" y="3057525"/>
            <a:ext cx="44450" cy="677863"/>
          </a:xfrm>
          <a:custGeom>
            <a:avLst/>
            <a:gdLst/>
            <a:ahLst/>
            <a:cxnLst>
              <a:cxn ang="0">
                <a:pos x="24" y="370"/>
              </a:cxn>
              <a:cxn ang="0">
                <a:pos x="24" y="360"/>
              </a:cxn>
              <a:cxn ang="0">
                <a:pos x="19" y="350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8"/>
              </a:cxn>
              <a:cxn ang="0">
                <a:pos x="24" y="269"/>
              </a:cxn>
              <a:cxn ang="0">
                <a:pos x="24" y="259"/>
              </a:cxn>
              <a:cxn ang="0">
                <a:pos x="24" y="250"/>
              </a:cxn>
              <a:cxn ang="0">
                <a:pos x="24" y="240"/>
              </a:cxn>
              <a:cxn ang="0">
                <a:pos x="19" y="235"/>
              </a:cxn>
              <a:cxn ang="0">
                <a:pos x="19" y="226"/>
              </a:cxn>
              <a:cxn ang="0">
                <a:pos x="19" y="216"/>
              </a:cxn>
              <a:cxn ang="0">
                <a:pos x="19" y="206"/>
              </a:cxn>
              <a:cxn ang="0">
                <a:pos x="19" y="197"/>
              </a:cxn>
              <a:cxn ang="0">
                <a:pos x="19" y="187"/>
              </a:cxn>
              <a:cxn ang="0">
                <a:pos x="19" y="178"/>
              </a:cxn>
              <a:cxn ang="0">
                <a:pos x="19" y="168"/>
              </a:cxn>
              <a:cxn ang="0">
                <a:pos x="15" y="158"/>
              </a:cxn>
              <a:cxn ang="0">
                <a:pos x="15" y="149"/>
              </a:cxn>
              <a:cxn ang="0">
                <a:pos x="15" y="139"/>
              </a:cxn>
              <a:cxn ang="0">
                <a:pos x="15" y="130"/>
              </a:cxn>
              <a:cxn ang="0">
                <a:pos x="15" y="120"/>
              </a:cxn>
              <a:cxn ang="0">
                <a:pos x="15" y="110"/>
              </a:cxn>
              <a:cxn ang="0">
                <a:pos x="15" y="101"/>
              </a:cxn>
              <a:cxn ang="0">
                <a:pos x="15" y="91"/>
              </a:cxn>
              <a:cxn ang="0">
                <a:pos x="10" y="86"/>
              </a:cxn>
              <a:cxn ang="0">
                <a:pos x="10" y="77"/>
              </a:cxn>
              <a:cxn ang="0">
                <a:pos x="10" y="67"/>
              </a:cxn>
              <a:cxn ang="0">
                <a:pos x="10" y="58"/>
              </a:cxn>
              <a:cxn ang="0">
                <a:pos x="10" y="48"/>
              </a:cxn>
              <a:cxn ang="0">
                <a:pos x="10" y="38"/>
              </a:cxn>
              <a:cxn ang="0">
                <a:pos x="5" y="29"/>
              </a:cxn>
              <a:cxn ang="0">
                <a:pos x="0" y="24"/>
              </a:cxn>
              <a:cxn ang="0">
                <a:pos x="0" y="14"/>
              </a:cxn>
              <a:cxn ang="0">
                <a:pos x="0" y="5"/>
              </a:cxn>
            </a:cxnLst>
            <a:rect l="0" t="0" r="r" b="b"/>
            <a:pathLst>
              <a:path w="24" h="374">
                <a:moveTo>
                  <a:pt x="24" y="374"/>
                </a:moveTo>
                <a:lnTo>
                  <a:pt x="24" y="370"/>
                </a:lnTo>
                <a:lnTo>
                  <a:pt x="24" y="365"/>
                </a:lnTo>
                <a:lnTo>
                  <a:pt x="24" y="360"/>
                </a:lnTo>
                <a:lnTo>
                  <a:pt x="24" y="355"/>
                </a:lnTo>
                <a:lnTo>
                  <a:pt x="19" y="350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6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24" y="312"/>
                </a:lnTo>
                <a:lnTo>
                  <a:pt x="24" y="307"/>
                </a:lnTo>
                <a:lnTo>
                  <a:pt x="24" y="302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19" y="235"/>
                </a:lnTo>
                <a:lnTo>
                  <a:pt x="19" y="230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6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5" y="158"/>
                </a:lnTo>
                <a:lnTo>
                  <a:pt x="15" y="154"/>
                </a:lnTo>
                <a:lnTo>
                  <a:pt x="15" y="149"/>
                </a:lnTo>
                <a:lnTo>
                  <a:pt x="15" y="144"/>
                </a:lnTo>
                <a:lnTo>
                  <a:pt x="15" y="139"/>
                </a:lnTo>
                <a:lnTo>
                  <a:pt x="15" y="134"/>
                </a:lnTo>
                <a:lnTo>
                  <a:pt x="15" y="130"/>
                </a:lnTo>
                <a:lnTo>
                  <a:pt x="15" y="125"/>
                </a:lnTo>
                <a:lnTo>
                  <a:pt x="15" y="120"/>
                </a:lnTo>
                <a:lnTo>
                  <a:pt x="15" y="115"/>
                </a:lnTo>
                <a:lnTo>
                  <a:pt x="15" y="110"/>
                </a:lnTo>
                <a:lnTo>
                  <a:pt x="15" y="106"/>
                </a:lnTo>
                <a:lnTo>
                  <a:pt x="15" y="101"/>
                </a:lnTo>
                <a:lnTo>
                  <a:pt x="15" y="96"/>
                </a:lnTo>
                <a:lnTo>
                  <a:pt x="15" y="91"/>
                </a:lnTo>
                <a:lnTo>
                  <a:pt x="15" y="86"/>
                </a:lnTo>
                <a:lnTo>
                  <a:pt x="10" y="86"/>
                </a:lnTo>
                <a:lnTo>
                  <a:pt x="10" y="82"/>
                </a:lnTo>
                <a:lnTo>
                  <a:pt x="10" y="77"/>
                </a:lnTo>
                <a:lnTo>
                  <a:pt x="10" y="72"/>
                </a:lnTo>
                <a:lnTo>
                  <a:pt x="10" y="67"/>
                </a:lnTo>
                <a:lnTo>
                  <a:pt x="10" y="62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0" y="34"/>
                </a:lnTo>
                <a:lnTo>
                  <a:pt x="5" y="29"/>
                </a:lnTo>
                <a:lnTo>
                  <a:pt x="5" y="24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Freeform 19"/>
          <p:cNvSpPr>
            <a:spLocks/>
          </p:cNvSpPr>
          <p:nvPr/>
        </p:nvSpPr>
        <p:spPr bwMode="auto">
          <a:xfrm>
            <a:off x="2905125" y="2989263"/>
            <a:ext cx="85725" cy="7112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9"/>
              </a:cxn>
              <a:cxn ang="0">
                <a:pos x="15" y="19"/>
              </a:cxn>
              <a:cxn ang="0">
                <a:pos x="15" y="28"/>
              </a:cxn>
              <a:cxn ang="0">
                <a:pos x="15" y="38"/>
              </a:cxn>
              <a:cxn ang="0">
                <a:pos x="15" y="48"/>
              </a:cxn>
              <a:cxn ang="0">
                <a:pos x="20" y="57"/>
              </a:cxn>
              <a:cxn ang="0">
                <a:pos x="24" y="67"/>
              </a:cxn>
              <a:cxn ang="0">
                <a:pos x="24" y="76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29" y="124"/>
              </a:cxn>
              <a:cxn ang="0">
                <a:pos x="29" y="134"/>
              </a:cxn>
              <a:cxn ang="0">
                <a:pos x="29" y="144"/>
              </a:cxn>
              <a:cxn ang="0">
                <a:pos x="29" y="153"/>
              </a:cxn>
              <a:cxn ang="0">
                <a:pos x="34" y="158"/>
              </a:cxn>
              <a:cxn ang="0">
                <a:pos x="34" y="168"/>
              </a:cxn>
              <a:cxn ang="0">
                <a:pos x="34" y="177"/>
              </a:cxn>
              <a:cxn ang="0">
                <a:pos x="34" y="187"/>
              </a:cxn>
              <a:cxn ang="0">
                <a:pos x="34" y="196"/>
              </a:cxn>
              <a:cxn ang="0">
                <a:pos x="34" y="206"/>
              </a:cxn>
              <a:cxn ang="0">
                <a:pos x="34" y="216"/>
              </a:cxn>
              <a:cxn ang="0">
                <a:pos x="34" y="225"/>
              </a:cxn>
              <a:cxn ang="0">
                <a:pos x="39" y="230"/>
              </a:cxn>
              <a:cxn ang="0">
                <a:pos x="39" y="240"/>
              </a:cxn>
              <a:cxn ang="0">
                <a:pos x="39" y="249"/>
              </a:cxn>
              <a:cxn ang="0">
                <a:pos x="39" y="259"/>
              </a:cxn>
              <a:cxn ang="0">
                <a:pos x="39" y="268"/>
              </a:cxn>
              <a:cxn ang="0">
                <a:pos x="39" y="278"/>
              </a:cxn>
              <a:cxn ang="0">
                <a:pos x="39" y="288"/>
              </a:cxn>
              <a:cxn ang="0">
                <a:pos x="39" y="297"/>
              </a:cxn>
              <a:cxn ang="0">
                <a:pos x="44" y="307"/>
              </a:cxn>
              <a:cxn ang="0">
                <a:pos x="44" y="316"/>
              </a:cxn>
              <a:cxn ang="0">
                <a:pos x="44" y="326"/>
              </a:cxn>
              <a:cxn ang="0">
                <a:pos x="44" y="336"/>
              </a:cxn>
              <a:cxn ang="0">
                <a:pos x="44" y="345"/>
              </a:cxn>
              <a:cxn ang="0">
                <a:pos x="44" y="355"/>
              </a:cxn>
              <a:cxn ang="0">
                <a:pos x="44" y="364"/>
              </a:cxn>
              <a:cxn ang="0">
                <a:pos x="44" y="374"/>
              </a:cxn>
              <a:cxn ang="0">
                <a:pos x="48" y="379"/>
              </a:cxn>
              <a:cxn ang="0">
                <a:pos x="44" y="384"/>
              </a:cxn>
              <a:cxn ang="0">
                <a:pos x="39" y="388"/>
              </a:cxn>
            </a:cxnLst>
            <a:rect l="0" t="0" r="r" b="b"/>
            <a:pathLst>
              <a:path w="48" h="393">
                <a:moveTo>
                  <a:pt x="0" y="0"/>
                </a:moveTo>
                <a:lnTo>
                  <a:pt x="5" y="0"/>
                </a:lnTo>
                <a:lnTo>
                  <a:pt x="5" y="4"/>
                </a:lnTo>
                <a:lnTo>
                  <a:pt x="10" y="9"/>
                </a:lnTo>
                <a:lnTo>
                  <a:pt x="15" y="14"/>
                </a:lnTo>
                <a:lnTo>
                  <a:pt x="15" y="19"/>
                </a:lnTo>
                <a:lnTo>
                  <a:pt x="15" y="24"/>
                </a:lnTo>
                <a:lnTo>
                  <a:pt x="15" y="28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20" y="52"/>
                </a:lnTo>
                <a:lnTo>
                  <a:pt x="20" y="57"/>
                </a:lnTo>
                <a:lnTo>
                  <a:pt x="20" y="62"/>
                </a:lnTo>
                <a:lnTo>
                  <a:pt x="24" y="67"/>
                </a:lnTo>
                <a:lnTo>
                  <a:pt x="24" y="72"/>
                </a:lnTo>
                <a:lnTo>
                  <a:pt x="24" y="76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0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9" y="124"/>
                </a:lnTo>
                <a:lnTo>
                  <a:pt x="29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4" y="172"/>
                </a:lnTo>
                <a:lnTo>
                  <a:pt x="34" y="177"/>
                </a:lnTo>
                <a:lnTo>
                  <a:pt x="34" y="182"/>
                </a:lnTo>
                <a:lnTo>
                  <a:pt x="34" y="187"/>
                </a:lnTo>
                <a:lnTo>
                  <a:pt x="34" y="192"/>
                </a:lnTo>
                <a:lnTo>
                  <a:pt x="34" y="196"/>
                </a:lnTo>
                <a:lnTo>
                  <a:pt x="34" y="201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0"/>
                </a:lnTo>
                <a:lnTo>
                  <a:pt x="34" y="225"/>
                </a:lnTo>
                <a:lnTo>
                  <a:pt x="34" y="230"/>
                </a:lnTo>
                <a:lnTo>
                  <a:pt x="39" y="230"/>
                </a:lnTo>
                <a:lnTo>
                  <a:pt x="39" y="235"/>
                </a:lnTo>
                <a:lnTo>
                  <a:pt x="39" y="240"/>
                </a:lnTo>
                <a:lnTo>
                  <a:pt x="39" y="244"/>
                </a:lnTo>
                <a:lnTo>
                  <a:pt x="39" y="249"/>
                </a:lnTo>
                <a:lnTo>
                  <a:pt x="39" y="254"/>
                </a:lnTo>
                <a:lnTo>
                  <a:pt x="39" y="259"/>
                </a:lnTo>
                <a:lnTo>
                  <a:pt x="39" y="264"/>
                </a:lnTo>
                <a:lnTo>
                  <a:pt x="39" y="268"/>
                </a:lnTo>
                <a:lnTo>
                  <a:pt x="39" y="273"/>
                </a:lnTo>
                <a:lnTo>
                  <a:pt x="39" y="278"/>
                </a:lnTo>
                <a:lnTo>
                  <a:pt x="39" y="283"/>
                </a:lnTo>
                <a:lnTo>
                  <a:pt x="39" y="288"/>
                </a:lnTo>
                <a:lnTo>
                  <a:pt x="39" y="292"/>
                </a:lnTo>
                <a:lnTo>
                  <a:pt x="39" y="297"/>
                </a:lnTo>
                <a:lnTo>
                  <a:pt x="39" y="302"/>
                </a:lnTo>
                <a:lnTo>
                  <a:pt x="44" y="307"/>
                </a:lnTo>
                <a:lnTo>
                  <a:pt x="44" y="312"/>
                </a:lnTo>
                <a:lnTo>
                  <a:pt x="44" y="316"/>
                </a:lnTo>
                <a:lnTo>
                  <a:pt x="44" y="321"/>
                </a:lnTo>
                <a:lnTo>
                  <a:pt x="44" y="326"/>
                </a:lnTo>
                <a:lnTo>
                  <a:pt x="44" y="331"/>
                </a:lnTo>
                <a:lnTo>
                  <a:pt x="44" y="336"/>
                </a:lnTo>
                <a:lnTo>
                  <a:pt x="44" y="340"/>
                </a:lnTo>
                <a:lnTo>
                  <a:pt x="44" y="345"/>
                </a:lnTo>
                <a:lnTo>
                  <a:pt x="44" y="350"/>
                </a:lnTo>
                <a:lnTo>
                  <a:pt x="44" y="355"/>
                </a:lnTo>
                <a:lnTo>
                  <a:pt x="44" y="360"/>
                </a:lnTo>
                <a:lnTo>
                  <a:pt x="44" y="364"/>
                </a:lnTo>
                <a:lnTo>
                  <a:pt x="44" y="369"/>
                </a:lnTo>
                <a:lnTo>
                  <a:pt x="44" y="374"/>
                </a:lnTo>
                <a:lnTo>
                  <a:pt x="44" y="379"/>
                </a:lnTo>
                <a:lnTo>
                  <a:pt x="48" y="379"/>
                </a:lnTo>
                <a:lnTo>
                  <a:pt x="48" y="384"/>
                </a:lnTo>
                <a:lnTo>
                  <a:pt x="44" y="384"/>
                </a:lnTo>
                <a:lnTo>
                  <a:pt x="44" y="388"/>
                </a:lnTo>
                <a:lnTo>
                  <a:pt x="39" y="388"/>
                </a:lnTo>
                <a:lnTo>
                  <a:pt x="3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Freeform 20"/>
          <p:cNvSpPr>
            <a:spLocks/>
          </p:cNvSpPr>
          <p:nvPr/>
        </p:nvSpPr>
        <p:spPr bwMode="auto">
          <a:xfrm>
            <a:off x="3036888" y="2632075"/>
            <a:ext cx="357187" cy="349250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8"/>
              </a:cxn>
              <a:cxn ang="0">
                <a:pos x="20" y="33"/>
              </a:cxn>
              <a:cxn ang="0">
                <a:pos x="29" y="24"/>
              </a:cxn>
              <a:cxn ang="0">
                <a:pos x="44" y="14"/>
              </a:cxn>
              <a:cxn ang="0">
                <a:pos x="53" y="14"/>
              </a:cxn>
              <a:cxn ang="0">
                <a:pos x="68" y="9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6" y="9"/>
              </a:cxn>
              <a:cxn ang="0">
                <a:pos x="125" y="9"/>
              </a:cxn>
              <a:cxn ang="0">
                <a:pos x="130" y="9"/>
              </a:cxn>
              <a:cxn ang="0">
                <a:pos x="149" y="19"/>
              </a:cxn>
              <a:cxn ang="0">
                <a:pos x="159" y="24"/>
              </a:cxn>
              <a:cxn ang="0">
                <a:pos x="168" y="33"/>
              </a:cxn>
              <a:cxn ang="0">
                <a:pos x="178" y="38"/>
              </a:cxn>
              <a:cxn ang="0">
                <a:pos x="183" y="48"/>
              </a:cxn>
              <a:cxn ang="0">
                <a:pos x="183" y="62"/>
              </a:cxn>
              <a:cxn ang="0">
                <a:pos x="188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8" y="144"/>
              </a:cxn>
              <a:cxn ang="0">
                <a:pos x="178" y="153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1" y="192"/>
              </a:cxn>
              <a:cxn ang="0">
                <a:pos x="96" y="192"/>
              </a:cxn>
              <a:cxn ang="0">
                <a:pos x="87" y="192"/>
              </a:cxn>
              <a:cxn ang="0">
                <a:pos x="77" y="192"/>
              </a:cxn>
              <a:cxn ang="0">
                <a:pos x="63" y="187"/>
              </a:cxn>
              <a:cxn ang="0">
                <a:pos x="48" y="182"/>
              </a:cxn>
              <a:cxn ang="0">
                <a:pos x="44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3"/>
              </a:cxn>
              <a:cxn ang="0">
                <a:pos x="10" y="144"/>
              </a:cxn>
              <a:cxn ang="0">
                <a:pos x="5" y="139"/>
              </a:cxn>
              <a:cxn ang="0">
                <a:pos x="5" y="125"/>
              </a:cxn>
              <a:cxn ang="0">
                <a:pos x="5" y="110"/>
              </a:cxn>
              <a:cxn ang="0">
                <a:pos x="0" y="105"/>
              </a:cxn>
              <a:cxn ang="0">
                <a:pos x="0" y="91"/>
              </a:cxn>
              <a:cxn ang="0">
                <a:pos x="0" y="77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0" y="62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5"/>
                </a:lnTo>
                <a:lnTo>
                  <a:pt x="77" y="5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9"/>
                </a:lnTo>
                <a:lnTo>
                  <a:pt x="116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4"/>
                </a:lnTo>
                <a:lnTo>
                  <a:pt x="149" y="19"/>
                </a:lnTo>
                <a:lnTo>
                  <a:pt x="149" y="19"/>
                </a:lnTo>
                <a:lnTo>
                  <a:pt x="154" y="19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4"/>
                </a:lnTo>
                <a:lnTo>
                  <a:pt x="164" y="29"/>
                </a:lnTo>
                <a:lnTo>
                  <a:pt x="164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7"/>
                </a:lnTo>
                <a:lnTo>
                  <a:pt x="183" y="57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3"/>
                </a:lnTo>
                <a:lnTo>
                  <a:pt x="178" y="153"/>
                </a:lnTo>
                <a:lnTo>
                  <a:pt x="178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0" y="182"/>
                </a:lnTo>
                <a:lnTo>
                  <a:pt x="140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15" y="153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Freeform 21"/>
          <p:cNvSpPr>
            <a:spLocks/>
          </p:cNvSpPr>
          <p:nvPr/>
        </p:nvSpPr>
        <p:spPr bwMode="auto">
          <a:xfrm>
            <a:off x="3149600" y="3727450"/>
            <a:ext cx="357188" cy="347663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14" y="38"/>
              </a:cxn>
              <a:cxn ang="0">
                <a:pos x="24" y="28"/>
              </a:cxn>
              <a:cxn ang="0">
                <a:pos x="33" y="24"/>
              </a:cxn>
              <a:cxn ang="0">
                <a:pos x="48" y="14"/>
              </a:cxn>
              <a:cxn ang="0">
                <a:pos x="53" y="4"/>
              </a:cxn>
              <a:cxn ang="0">
                <a:pos x="67" y="0"/>
              </a:cxn>
              <a:cxn ang="0">
                <a:pos x="81" y="0"/>
              </a:cxn>
              <a:cxn ang="0">
                <a:pos x="91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0"/>
              </a:cxn>
              <a:cxn ang="0">
                <a:pos x="134" y="9"/>
              </a:cxn>
              <a:cxn ang="0">
                <a:pos x="149" y="19"/>
              </a:cxn>
              <a:cxn ang="0">
                <a:pos x="158" y="24"/>
              </a:cxn>
              <a:cxn ang="0">
                <a:pos x="168" y="33"/>
              </a:cxn>
              <a:cxn ang="0">
                <a:pos x="177" y="38"/>
              </a:cxn>
              <a:cxn ang="0">
                <a:pos x="182" y="43"/>
              </a:cxn>
              <a:cxn ang="0">
                <a:pos x="182" y="52"/>
              </a:cxn>
              <a:cxn ang="0">
                <a:pos x="187" y="62"/>
              </a:cxn>
              <a:cxn ang="0">
                <a:pos x="197" y="76"/>
              </a:cxn>
              <a:cxn ang="0">
                <a:pos x="197" y="86"/>
              </a:cxn>
              <a:cxn ang="0">
                <a:pos x="197" y="100"/>
              </a:cxn>
              <a:cxn ang="0">
                <a:pos x="187" y="115"/>
              </a:cxn>
              <a:cxn ang="0">
                <a:pos x="187" y="124"/>
              </a:cxn>
              <a:cxn ang="0">
                <a:pos x="187" y="129"/>
              </a:cxn>
              <a:cxn ang="0">
                <a:pos x="177" y="148"/>
              </a:cxn>
              <a:cxn ang="0">
                <a:pos x="173" y="158"/>
              </a:cxn>
              <a:cxn ang="0">
                <a:pos x="163" y="163"/>
              </a:cxn>
              <a:cxn ang="0">
                <a:pos x="158" y="172"/>
              </a:cxn>
              <a:cxn ang="0">
                <a:pos x="149" y="177"/>
              </a:cxn>
              <a:cxn ang="0">
                <a:pos x="134" y="177"/>
              </a:cxn>
              <a:cxn ang="0">
                <a:pos x="125" y="177"/>
              </a:cxn>
              <a:cxn ang="0">
                <a:pos x="115" y="182"/>
              </a:cxn>
              <a:cxn ang="0">
                <a:pos x="101" y="187"/>
              </a:cxn>
              <a:cxn ang="0">
                <a:pos x="86" y="187"/>
              </a:cxn>
              <a:cxn ang="0">
                <a:pos x="81" y="182"/>
              </a:cxn>
              <a:cxn ang="0">
                <a:pos x="67" y="182"/>
              </a:cxn>
              <a:cxn ang="0">
                <a:pos x="53" y="177"/>
              </a:cxn>
              <a:cxn ang="0">
                <a:pos x="43" y="172"/>
              </a:cxn>
              <a:cxn ang="0">
                <a:pos x="38" y="163"/>
              </a:cxn>
              <a:cxn ang="0">
                <a:pos x="29" y="158"/>
              </a:cxn>
              <a:cxn ang="0">
                <a:pos x="24" y="153"/>
              </a:cxn>
              <a:cxn ang="0">
                <a:pos x="14" y="139"/>
              </a:cxn>
              <a:cxn ang="0">
                <a:pos x="5" y="124"/>
              </a:cxn>
              <a:cxn ang="0">
                <a:pos x="5" y="115"/>
              </a:cxn>
              <a:cxn ang="0">
                <a:pos x="5" y="105"/>
              </a:cxn>
              <a:cxn ang="0">
                <a:pos x="5" y="91"/>
              </a:cxn>
              <a:cxn ang="0">
                <a:pos x="5" y="81"/>
              </a:cxn>
              <a:cxn ang="0">
                <a:pos x="5" y="72"/>
              </a:cxn>
              <a:cxn ang="0">
                <a:pos x="5" y="57"/>
              </a:cxn>
            </a:cxnLst>
            <a:rect l="0" t="0" r="r" b="b"/>
            <a:pathLst>
              <a:path w="197" h="192">
                <a:moveTo>
                  <a:pt x="0" y="52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33"/>
                </a:lnTo>
                <a:lnTo>
                  <a:pt x="24" y="3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57" y="4"/>
                </a:lnTo>
                <a:lnTo>
                  <a:pt x="57" y="4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9" y="4"/>
                </a:lnTo>
                <a:lnTo>
                  <a:pt x="129" y="4"/>
                </a:lnTo>
                <a:lnTo>
                  <a:pt x="129" y="4"/>
                </a:lnTo>
                <a:lnTo>
                  <a:pt x="134" y="9"/>
                </a:lnTo>
                <a:lnTo>
                  <a:pt x="134" y="9"/>
                </a:lnTo>
                <a:lnTo>
                  <a:pt x="139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9"/>
                </a:lnTo>
                <a:lnTo>
                  <a:pt x="153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3" y="28"/>
                </a:lnTo>
                <a:lnTo>
                  <a:pt x="168" y="28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2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6"/>
                </a:lnTo>
                <a:lnTo>
                  <a:pt x="197" y="76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87" y="110"/>
                </a:lnTo>
                <a:lnTo>
                  <a:pt x="187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9"/>
                </a:lnTo>
                <a:lnTo>
                  <a:pt x="187" y="129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8"/>
                </a:lnTo>
                <a:lnTo>
                  <a:pt x="177" y="148"/>
                </a:lnTo>
                <a:lnTo>
                  <a:pt x="177" y="153"/>
                </a:lnTo>
                <a:lnTo>
                  <a:pt x="173" y="153"/>
                </a:lnTo>
                <a:lnTo>
                  <a:pt x="173" y="158"/>
                </a:lnTo>
                <a:lnTo>
                  <a:pt x="173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4" y="177"/>
                </a:lnTo>
                <a:lnTo>
                  <a:pt x="144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9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3" y="182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2"/>
                </a:lnTo>
                <a:lnTo>
                  <a:pt x="48" y="172"/>
                </a:lnTo>
                <a:lnTo>
                  <a:pt x="43" y="172"/>
                </a:lnTo>
                <a:lnTo>
                  <a:pt x="43" y="168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3"/>
                </a:lnTo>
                <a:lnTo>
                  <a:pt x="38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9" y="134"/>
                </a:lnTo>
                <a:lnTo>
                  <a:pt x="9" y="129"/>
                </a:lnTo>
                <a:lnTo>
                  <a:pt x="9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0"/>
                </a:lnTo>
                <a:lnTo>
                  <a:pt x="5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Freeform 22"/>
          <p:cNvSpPr>
            <a:spLocks/>
          </p:cNvSpPr>
          <p:nvPr/>
        </p:nvSpPr>
        <p:spPr bwMode="auto">
          <a:xfrm>
            <a:off x="3271838" y="3048000"/>
            <a:ext cx="41275" cy="679450"/>
          </a:xfrm>
          <a:custGeom>
            <a:avLst/>
            <a:gdLst/>
            <a:ahLst/>
            <a:cxnLst>
              <a:cxn ang="0">
                <a:pos x="19" y="370"/>
              </a:cxn>
              <a:cxn ang="0">
                <a:pos x="19" y="360"/>
              </a:cxn>
              <a:cxn ang="0">
                <a:pos x="19" y="351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9"/>
              </a:cxn>
              <a:cxn ang="0">
                <a:pos x="24" y="269"/>
              </a:cxn>
              <a:cxn ang="0">
                <a:pos x="24" y="259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19" y="221"/>
              </a:cxn>
              <a:cxn ang="0">
                <a:pos x="19" y="211"/>
              </a:cxn>
              <a:cxn ang="0">
                <a:pos x="19" y="202"/>
              </a:cxn>
              <a:cxn ang="0">
                <a:pos x="19" y="192"/>
              </a:cxn>
              <a:cxn ang="0">
                <a:pos x="19" y="183"/>
              </a:cxn>
              <a:cxn ang="0">
                <a:pos x="19" y="173"/>
              </a:cxn>
              <a:cxn ang="0">
                <a:pos x="19" y="163"/>
              </a:cxn>
              <a:cxn ang="0">
                <a:pos x="19" y="154"/>
              </a:cxn>
              <a:cxn ang="0">
                <a:pos x="14" y="149"/>
              </a:cxn>
              <a:cxn ang="0">
                <a:pos x="14" y="139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4" y="101"/>
              </a:cxn>
              <a:cxn ang="0">
                <a:pos x="14" y="91"/>
              </a:cxn>
              <a:cxn ang="0">
                <a:pos x="14" y="82"/>
              </a:cxn>
              <a:cxn ang="0">
                <a:pos x="14" y="72"/>
              </a:cxn>
              <a:cxn ang="0">
                <a:pos x="14" y="63"/>
              </a:cxn>
              <a:cxn ang="0">
                <a:pos x="14" y="53"/>
              </a:cxn>
              <a:cxn ang="0">
                <a:pos x="10" y="43"/>
              </a:cxn>
              <a:cxn ang="0">
                <a:pos x="10" y="34"/>
              </a:cxn>
              <a:cxn ang="0">
                <a:pos x="5" y="29"/>
              </a:cxn>
              <a:cxn ang="0">
                <a:pos x="5" y="19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24" h="375">
                <a:moveTo>
                  <a:pt x="19" y="375"/>
                </a:moveTo>
                <a:lnTo>
                  <a:pt x="19" y="370"/>
                </a:lnTo>
                <a:lnTo>
                  <a:pt x="19" y="365"/>
                </a:lnTo>
                <a:lnTo>
                  <a:pt x="19" y="360"/>
                </a:lnTo>
                <a:lnTo>
                  <a:pt x="19" y="355"/>
                </a:lnTo>
                <a:lnTo>
                  <a:pt x="19" y="351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7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19" y="307"/>
                </a:lnTo>
                <a:lnTo>
                  <a:pt x="24" y="307"/>
                </a:lnTo>
                <a:lnTo>
                  <a:pt x="24" y="303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9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5"/>
                </a:lnTo>
                <a:lnTo>
                  <a:pt x="19" y="231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7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3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9" y="159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5"/>
                </a:lnTo>
                <a:lnTo>
                  <a:pt x="14" y="130"/>
                </a:lnTo>
                <a:lnTo>
                  <a:pt x="14" y="125"/>
                </a:lnTo>
                <a:lnTo>
                  <a:pt x="14" y="120"/>
                </a:lnTo>
                <a:lnTo>
                  <a:pt x="14" y="115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1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7"/>
                </a:lnTo>
                <a:lnTo>
                  <a:pt x="14" y="63"/>
                </a:lnTo>
                <a:lnTo>
                  <a:pt x="14" y="58"/>
                </a:lnTo>
                <a:lnTo>
                  <a:pt x="14" y="53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0" y="34"/>
                </a:lnTo>
                <a:lnTo>
                  <a:pt x="10" y="29"/>
                </a:lnTo>
                <a:lnTo>
                  <a:pt x="5" y="29"/>
                </a:lnTo>
                <a:lnTo>
                  <a:pt x="5" y="24"/>
                </a:lnTo>
                <a:lnTo>
                  <a:pt x="5" y="19"/>
                </a:lnTo>
                <a:lnTo>
                  <a:pt x="5" y="15"/>
                </a:lnTo>
                <a:lnTo>
                  <a:pt x="5" y="1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Freeform 23"/>
          <p:cNvSpPr>
            <a:spLocks/>
          </p:cNvSpPr>
          <p:nvPr/>
        </p:nvSpPr>
        <p:spPr bwMode="auto">
          <a:xfrm>
            <a:off x="3271838" y="2981325"/>
            <a:ext cx="68262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4"/>
              </a:cxn>
              <a:cxn ang="0">
                <a:pos x="10" y="24"/>
              </a:cxn>
              <a:cxn ang="0">
                <a:pos x="10" y="33"/>
              </a:cxn>
              <a:cxn ang="0">
                <a:pos x="14" y="43"/>
              </a:cxn>
              <a:cxn ang="0">
                <a:pos x="14" y="53"/>
              </a:cxn>
              <a:cxn ang="0">
                <a:pos x="19" y="62"/>
              </a:cxn>
              <a:cxn ang="0">
                <a:pos x="24" y="72"/>
              </a:cxn>
              <a:cxn ang="0">
                <a:pos x="24" y="81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29"/>
              </a:cxn>
              <a:cxn ang="0">
                <a:pos x="29" y="139"/>
              </a:cxn>
              <a:cxn ang="0">
                <a:pos x="29" y="149"/>
              </a:cxn>
              <a:cxn ang="0">
                <a:pos x="29" y="158"/>
              </a:cxn>
              <a:cxn ang="0">
                <a:pos x="29" y="168"/>
              </a:cxn>
              <a:cxn ang="0">
                <a:pos x="29" y="177"/>
              </a:cxn>
              <a:cxn ang="0">
                <a:pos x="29" y="187"/>
              </a:cxn>
              <a:cxn ang="0">
                <a:pos x="29" y="197"/>
              </a:cxn>
              <a:cxn ang="0">
                <a:pos x="29" y="206"/>
              </a:cxn>
              <a:cxn ang="0">
                <a:pos x="29" y="216"/>
              </a:cxn>
              <a:cxn ang="0">
                <a:pos x="29" y="225"/>
              </a:cxn>
              <a:cxn ang="0">
                <a:pos x="29" y="235"/>
              </a:cxn>
              <a:cxn ang="0">
                <a:pos x="34" y="240"/>
              </a:cxn>
              <a:cxn ang="0">
                <a:pos x="34" y="249"/>
              </a:cxn>
              <a:cxn ang="0">
                <a:pos x="34" y="259"/>
              </a:cxn>
              <a:cxn ang="0">
                <a:pos x="34" y="269"/>
              </a:cxn>
              <a:cxn ang="0">
                <a:pos x="34" y="278"/>
              </a:cxn>
              <a:cxn ang="0">
                <a:pos x="34" y="288"/>
              </a:cxn>
              <a:cxn ang="0">
                <a:pos x="34" y="297"/>
              </a:cxn>
              <a:cxn ang="0">
                <a:pos x="34" y="307"/>
              </a:cxn>
              <a:cxn ang="0">
                <a:pos x="34" y="317"/>
              </a:cxn>
              <a:cxn ang="0">
                <a:pos x="34" y="326"/>
              </a:cxn>
              <a:cxn ang="0">
                <a:pos x="34" y="336"/>
              </a:cxn>
              <a:cxn ang="0">
                <a:pos x="38" y="341"/>
              </a:cxn>
              <a:cxn ang="0">
                <a:pos x="38" y="350"/>
              </a:cxn>
              <a:cxn ang="0">
                <a:pos x="38" y="360"/>
              </a:cxn>
              <a:cxn ang="0">
                <a:pos x="38" y="369"/>
              </a:cxn>
              <a:cxn ang="0">
                <a:pos x="38" y="379"/>
              </a:cxn>
              <a:cxn ang="0">
                <a:pos x="34" y="384"/>
              </a:cxn>
              <a:cxn ang="0">
                <a:pos x="29" y="393"/>
              </a:cxn>
            </a:cxnLst>
            <a:rect l="0" t="0" r="r" b="b"/>
            <a:pathLst>
              <a:path w="38" h="393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3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7"/>
                </a:lnTo>
                <a:lnTo>
                  <a:pt x="19" y="62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1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5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9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3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7"/>
                </a:lnTo>
                <a:lnTo>
                  <a:pt x="29" y="201"/>
                </a:lnTo>
                <a:lnTo>
                  <a:pt x="29" y="206"/>
                </a:lnTo>
                <a:lnTo>
                  <a:pt x="29" y="211"/>
                </a:lnTo>
                <a:lnTo>
                  <a:pt x="29" y="216"/>
                </a:lnTo>
                <a:lnTo>
                  <a:pt x="29" y="221"/>
                </a:lnTo>
                <a:lnTo>
                  <a:pt x="29" y="225"/>
                </a:lnTo>
                <a:lnTo>
                  <a:pt x="29" y="230"/>
                </a:lnTo>
                <a:lnTo>
                  <a:pt x="29" y="235"/>
                </a:lnTo>
                <a:lnTo>
                  <a:pt x="34" y="235"/>
                </a:lnTo>
                <a:lnTo>
                  <a:pt x="34" y="240"/>
                </a:lnTo>
                <a:lnTo>
                  <a:pt x="34" y="245"/>
                </a:lnTo>
                <a:lnTo>
                  <a:pt x="34" y="249"/>
                </a:lnTo>
                <a:lnTo>
                  <a:pt x="34" y="254"/>
                </a:lnTo>
                <a:lnTo>
                  <a:pt x="34" y="259"/>
                </a:lnTo>
                <a:lnTo>
                  <a:pt x="34" y="264"/>
                </a:lnTo>
                <a:lnTo>
                  <a:pt x="34" y="269"/>
                </a:lnTo>
                <a:lnTo>
                  <a:pt x="34" y="273"/>
                </a:lnTo>
                <a:lnTo>
                  <a:pt x="34" y="278"/>
                </a:lnTo>
                <a:lnTo>
                  <a:pt x="34" y="283"/>
                </a:lnTo>
                <a:lnTo>
                  <a:pt x="34" y="288"/>
                </a:lnTo>
                <a:lnTo>
                  <a:pt x="34" y="293"/>
                </a:lnTo>
                <a:lnTo>
                  <a:pt x="34" y="297"/>
                </a:lnTo>
                <a:lnTo>
                  <a:pt x="34" y="302"/>
                </a:lnTo>
                <a:lnTo>
                  <a:pt x="34" y="307"/>
                </a:lnTo>
                <a:lnTo>
                  <a:pt x="34" y="312"/>
                </a:lnTo>
                <a:lnTo>
                  <a:pt x="34" y="317"/>
                </a:lnTo>
                <a:lnTo>
                  <a:pt x="34" y="321"/>
                </a:lnTo>
                <a:lnTo>
                  <a:pt x="34" y="326"/>
                </a:lnTo>
                <a:lnTo>
                  <a:pt x="34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5"/>
                </a:lnTo>
                <a:lnTo>
                  <a:pt x="38" y="350"/>
                </a:lnTo>
                <a:lnTo>
                  <a:pt x="38" y="355"/>
                </a:lnTo>
                <a:lnTo>
                  <a:pt x="38" y="360"/>
                </a:lnTo>
                <a:lnTo>
                  <a:pt x="38" y="365"/>
                </a:lnTo>
                <a:lnTo>
                  <a:pt x="38" y="369"/>
                </a:lnTo>
                <a:lnTo>
                  <a:pt x="38" y="374"/>
                </a:lnTo>
                <a:lnTo>
                  <a:pt x="38" y="379"/>
                </a:lnTo>
                <a:lnTo>
                  <a:pt x="38" y="384"/>
                </a:lnTo>
                <a:lnTo>
                  <a:pt x="34" y="384"/>
                </a:lnTo>
                <a:lnTo>
                  <a:pt x="34" y="389"/>
                </a:lnTo>
                <a:lnTo>
                  <a:pt x="2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Freeform 24"/>
          <p:cNvSpPr>
            <a:spLocks/>
          </p:cNvSpPr>
          <p:nvPr/>
        </p:nvSpPr>
        <p:spPr bwMode="auto">
          <a:xfrm>
            <a:off x="3403600" y="2624138"/>
            <a:ext cx="352425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38"/>
              </a:cxn>
              <a:cxn ang="0">
                <a:pos x="19" y="29"/>
              </a:cxn>
              <a:cxn ang="0">
                <a:pos x="34" y="24"/>
              </a:cxn>
              <a:cxn ang="0">
                <a:pos x="48" y="14"/>
              </a:cxn>
              <a:cxn ang="0">
                <a:pos x="58" y="14"/>
              </a:cxn>
              <a:cxn ang="0">
                <a:pos x="67" y="10"/>
              </a:cxn>
              <a:cxn ang="0">
                <a:pos x="82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0"/>
              </a:cxn>
              <a:cxn ang="0">
                <a:pos x="130" y="10"/>
              </a:cxn>
              <a:cxn ang="0">
                <a:pos x="149" y="19"/>
              </a:cxn>
              <a:cxn ang="0">
                <a:pos x="163" y="24"/>
              </a:cxn>
              <a:cxn ang="0">
                <a:pos x="168" y="34"/>
              </a:cxn>
              <a:cxn ang="0">
                <a:pos x="178" y="43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7" y="82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4"/>
              </a:cxn>
              <a:cxn ang="0">
                <a:pos x="173" y="158"/>
              </a:cxn>
              <a:cxn ang="0">
                <a:pos x="163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0" y="192"/>
              </a:cxn>
              <a:cxn ang="0">
                <a:pos x="96" y="192"/>
              </a:cxn>
              <a:cxn ang="0">
                <a:pos x="86" y="192"/>
              </a:cxn>
              <a:cxn ang="0">
                <a:pos x="77" y="192"/>
              </a:cxn>
              <a:cxn ang="0">
                <a:pos x="62" y="187"/>
              </a:cxn>
              <a:cxn ang="0">
                <a:pos x="48" y="178"/>
              </a:cxn>
              <a:cxn ang="0">
                <a:pos x="43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5" y="120"/>
              </a:cxn>
              <a:cxn ang="0">
                <a:pos x="5" y="110"/>
              </a:cxn>
              <a:cxn ang="0">
                <a:pos x="5" y="101"/>
              </a:cxn>
              <a:cxn ang="0">
                <a:pos x="0" y="86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7" y="82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19" y="154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Freeform 25"/>
          <p:cNvSpPr>
            <a:spLocks/>
          </p:cNvSpPr>
          <p:nvPr/>
        </p:nvSpPr>
        <p:spPr bwMode="auto">
          <a:xfrm>
            <a:off x="3506788" y="3717925"/>
            <a:ext cx="344487" cy="347663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38"/>
              </a:cxn>
              <a:cxn ang="0">
                <a:pos x="19" y="29"/>
              </a:cxn>
              <a:cxn ang="0">
                <a:pos x="28" y="19"/>
              </a:cxn>
              <a:cxn ang="0">
                <a:pos x="43" y="14"/>
              </a:cxn>
              <a:cxn ang="0">
                <a:pos x="52" y="5"/>
              </a:cxn>
              <a:cxn ang="0">
                <a:pos x="62" y="0"/>
              </a:cxn>
              <a:cxn ang="0">
                <a:pos x="76" y="0"/>
              </a:cxn>
              <a:cxn ang="0">
                <a:pos x="86" y="0"/>
              </a:cxn>
              <a:cxn ang="0">
                <a:pos x="96" y="0"/>
              </a:cxn>
              <a:cxn ang="0">
                <a:pos x="110" y="0"/>
              </a:cxn>
              <a:cxn ang="0">
                <a:pos x="124" y="5"/>
              </a:cxn>
              <a:cxn ang="0">
                <a:pos x="129" y="9"/>
              </a:cxn>
              <a:cxn ang="0">
                <a:pos x="144" y="19"/>
              </a:cxn>
              <a:cxn ang="0">
                <a:pos x="158" y="24"/>
              </a:cxn>
              <a:cxn ang="0">
                <a:pos x="163" y="33"/>
              </a:cxn>
              <a:cxn ang="0">
                <a:pos x="172" y="38"/>
              </a:cxn>
              <a:cxn ang="0">
                <a:pos x="177" y="43"/>
              </a:cxn>
              <a:cxn ang="0">
                <a:pos x="177" y="53"/>
              </a:cxn>
              <a:cxn ang="0">
                <a:pos x="182" y="67"/>
              </a:cxn>
              <a:cxn ang="0">
                <a:pos x="191" y="81"/>
              </a:cxn>
              <a:cxn ang="0">
                <a:pos x="191" y="91"/>
              </a:cxn>
              <a:cxn ang="0">
                <a:pos x="187" y="101"/>
              </a:cxn>
              <a:cxn ang="0">
                <a:pos x="182" y="115"/>
              </a:cxn>
              <a:cxn ang="0">
                <a:pos x="182" y="125"/>
              </a:cxn>
              <a:cxn ang="0">
                <a:pos x="177" y="134"/>
              </a:cxn>
              <a:cxn ang="0">
                <a:pos x="172" y="149"/>
              </a:cxn>
              <a:cxn ang="0">
                <a:pos x="163" y="158"/>
              </a:cxn>
              <a:cxn ang="0">
                <a:pos x="158" y="168"/>
              </a:cxn>
              <a:cxn ang="0">
                <a:pos x="153" y="173"/>
              </a:cxn>
              <a:cxn ang="0">
                <a:pos x="139" y="177"/>
              </a:cxn>
              <a:cxn ang="0">
                <a:pos x="124" y="177"/>
              </a:cxn>
              <a:cxn ang="0">
                <a:pos x="115" y="177"/>
              </a:cxn>
              <a:cxn ang="0">
                <a:pos x="105" y="182"/>
              </a:cxn>
              <a:cxn ang="0">
                <a:pos x="91" y="187"/>
              </a:cxn>
              <a:cxn ang="0">
                <a:pos x="81" y="187"/>
              </a:cxn>
              <a:cxn ang="0">
                <a:pos x="72" y="182"/>
              </a:cxn>
              <a:cxn ang="0">
                <a:pos x="57" y="182"/>
              </a:cxn>
              <a:cxn ang="0">
                <a:pos x="48" y="177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4" y="149"/>
              </a:cxn>
              <a:cxn ang="0">
                <a:pos x="9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5"/>
              </a:cxn>
              <a:cxn ang="0">
                <a:pos x="0" y="91"/>
              </a:cxn>
              <a:cxn ang="0">
                <a:pos x="0" y="81"/>
              </a:cxn>
              <a:cxn ang="0">
                <a:pos x="0" y="72"/>
              </a:cxn>
              <a:cxn ang="0">
                <a:pos x="0" y="57"/>
              </a:cxn>
            </a:cxnLst>
            <a:rect l="0" t="0" r="r" b="b"/>
            <a:pathLst>
              <a:path w="191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48" y="5"/>
                </a:lnTo>
                <a:lnTo>
                  <a:pt x="52" y="5"/>
                </a:lnTo>
                <a:lnTo>
                  <a:pt x="52" y="5"/>
                </a:lnTo>
                <a:lnTo>
                  <a:pt x="52" y="0"/>
                </a:lnTo>
                <a:lnTo>
                  <a:pt x="57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77" y="48"/>
                </a:lnTo>
                <a:lnTo>
                  <a:pt x="177" y="53"/>
                </a:lnTo>
                <a:lnTo>
                  <a:pt x="177" y="53"/>
                </a:lnTo>
                <a:lnTo>
                  <a:pt x="177" y="53"/>
                </a:lnTo>
                <a:lnTo>
                  <a:pt x="177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7"/>
                </a:lnTo>
                <a:lnTo>
                  <a:pt x="191" y="77"/>
                </a:lnTo>
                <a:lnTo>
                  <a:pt x="191" y="81"/>
                </a:lnTo>
                <a:lnTo>
                  <a:pt x="191" y="81"/>
                </a:lnTo>
                <a:lnTo>
                  <a:pt x="191" y="86"/>
                </a:lnTo>
                <a:lnTo>
                  <a:pt x="191" y="86"/>
                </a:lnTo>
                <a:lnTo>
                  <a:pt x="191" y="86"/>
                </a:lnTo>
                <a:lnTo>
                  <a:pt x="191" y="91"/>
                </a:lnTo>
                <a:lnTo>
                  <a:pt x="191" y="91"/>
                </a:lnTo>
                <a:lnTo>
                  <a:pt x="191" y="91"/>
                </a:lnTo>
                <a:lnTo>
                  <a:pt x="191" y="96"/>
                </a:lnTo>
                <a:lnTo>
                  <a:pt x="191" y="96"/>
                </a:lnTo>
                <a:lnTo>
                  <a:pt x="187" y="101"/>
                </a:lnTo>
                <a:lnTo>
                  <a:pt x="187" y="105"/>
                </a:lnTo>
                <a:lnTo>
                  <a:pt x="187" y="105"/>
                </a:lnTo>
                <a:lnTo>
                  <a:pt x="187" y="110"/>
                </a:lnTo>
                <a:lnTo>
                  <a:pt x="182" y="110"/>
                </a:lnTo>
                <a:lnTo>
                  <a:pt x="182" y="115"/>
                </a:lnTo>
                <a:lnTo>
                  <a:pt x="182" y="120"/>
                </a:lnTo>
                <a:lnTo>
                  <a:pt x="182" y="120"/>
                </a:lnTo>
                <a:lnTo>
                  <a:pt x="182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25"/>
                </a:lnTo>
                <a:lnTo>
                  <a:pt x="182" y="129"/>
                </a:lnTo>
                <a:lnTo>
                  <a:pt x="182" y="129"/>
                </a:lnTo>
                <a:lnTo>
                  <a:pt x="182" y="129"/>
                </a:lnTo>
                <a:lnTo>
                  <a:pt x="177" y="134"/>
                </a:lnTo>
                <a:lnTo>
                  <a:pt x="177" y="134"/>
                </a:lnTo>
                <a:lnTo>
                  <a:pt x="177" y="139"/>
                </a:lnTo>
                <a:lnTo>
                  <a:pt x="172" y="144"/>
                </a:lnTo>
                <a:lnTo>
                  <a:pt x="172" y="144"/>
                </a:lnTo>
                <a:lnTo>
                  <a:pt x="172" y="149"/>
                </a:lnTo>
                <a:lnTo>
                  <a:pt x="172" y="153"/>
                </a:lnTo>
                <a:lnTo>
                  <a:pt x="168" y="153"/>
                </a:lnTo>
                <a:lnTo>
                  <a:pt x="168" y="158"/>
                </a:lnTo>
                <a:lnTo>
                  <a:pt x="168" y="158"/>
                </a:lnTo>
                <a:lnTo>
                  <a:pt x="163" y="158"/>
                </a:lnTo>
                <a:lnTo>
                  <a:pt x="163" y="158"/>
                </a:lnTo>
                <a:lnTo>
                  <a:pt x="163" y="163"/>
                </a:lnTo>
                <a:lnTo>
                  <a:pt x="158" y="163"/>
                </a:lnTo>
                <a:lnTo>
                  <a:pt x="158" y="163"/>
                </a:lnTo>
                <a:lnTo>
                  <a:pt x="158" y="168"/>
                </a:lnTo>
                <a:lnTo>
                  <a:pt x="158" y="168"/>
                </a:lnTo>
                <a:lnTo>
                  <a:pt x="153" y="168"/>
                </a:lnTo>
                <a:lnTo>
                  <a:pt x="153" y="168"/>
                </a:lnTo>
                <a:lnTo>
                  <a:pt x="153" y="173"/>
                </a:lnTo>
                <a:lnTo>
                  <a:pt x="153" y="173"/>
                </a:lnTo>
                <a:lnTo>
                  <a:pt x="148" y="173"/>
                </a:lnTo>
                <a:lnTo>
                  <a:pt x="148" y="177"/>
                </a:lnTo>
                <a:lnTo>
                  <a:pt x="148" y="177"/>
                </a:lnTo>
                <a:lnTo>
                  <a:pt x="144" y="177"/>
                </a:lnTo>
                <a:lnTo>
                  <a:pt x="139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4" y="177"/>
                </a:lnTo>
                <a:lnTo>
                  <a:pt x="124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77"/>
                </a:lnTo>
                <a:lnTo>
                  <a:pt x="115" y="177"/>
                </a:lnTo>
                <a:lnTo>
                  <a:pt x="110" y="177"/>
                </a:lnTo>
                <a:lnTo>
                  <a:pt x="110" y="177"/>
                </a:lnTo>
                <a:lnTo>
                  <a:pt x="105" y="182"/>
                </a:lnTo>
                <a:lnTo>
                  <a:pt x="105" y="182"/>
                </a:lnTo>
                <a:lnTo>
                  <a:pt x="100" y="182"/>
                </a:lnTo>
                <a:lnTo>
                  <a:pt x="100" y="187"/>
                </a:lnTo>
                <a:lnTo>
                  <a:pt x="96" y="187"/>
                </a:lnTo>
                <a:lnTo>
                  <a:pt x="91" y="187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87"/>
                </a:lnTo>
                <a:lnTo>
                  <a:pt x="81" y="187"/>
                </a:lnTo>
                <a:lnTo>
                  <a:pt x="81" y="187"/>
                </a:lnTo>
                <a:lnTo>
                  <a:pt x="76" y="187"/>
                </a:lnTo>
                <a:lnTo>
                  <a:pt x="76" y="182"/>
                </a:lnTo>
                <a:lnTo>
                  <a:pt x="76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57" y="182"/>
                </a:lnTo>
                <a:lnTo>
                  <a:pt x="52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0" y="57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Freeform 26"/>
          <p:cNvSpPr>
            <a:spLocks/>
          </p:cNvSpPr>
          <p:nvPr/>
        </p:nvSpPr>
        <p:spPr bwMode="auto">
          <a:xfrm>
            <a:off x="3638550" y="3040063"/>
            <a:ext cx="22225" cy="677862"/>
          </a:xfrm>
          <a:custGeom>
            <a:avLst/>
            <a:gdLst/>
            <a:ahLst/>
            <a:cxnLst>
              <a:cxn ang="0">
                <a:pos x="9" y="370"/>
              </a:cxn>
              <a:cxn ang="0">
                <a:pos x="9" y="360"/>
              </a:cxn>
              <a:cxn ang="0">
                <a:pos x="9" y="351"/>
              </a:cxn>
              <a:cxn ang="0">
                <a:pos x="9" y="341"/>
              </a:cxn>
              <a:cxn ang="0">
                <a:pos x="9" y="332"/>
              </a:cxn>
              <a:cxn ang="0">
                <a:pos x="9" y="322"/>
              </a:cxn>
              <a:cxn ang="0">
                <a:pos x="9" y="312"/>
              </a:cxn>
              <a:cxn ang="0">
                <a:pos x="14" y="308"/>
              </a:cxn>
              <a:cxn ang="0">
                <a:pos x="14" y="298"/>
              </a:cxn>
              <a:cxn ang="0">
                <a:pos x="14" y="288"/>
              </a:cxn>
              <a:cxn ang="0">
                <a:pos x="14" y="279"/>
              </a:cxn>
              <a:cxn ang="0">
                <a:pos x="14" y="269"/>
              </a:cxn>
              <a:cxn ang="0">
                <a:pos x="14" y="260"/>
              </a:cxn>
              <a:cxn ang="0">
                <a:pos x="14" y="250"/>
              </a:cxn>
              <a:cxn ang="0">
                <a:pos x="14" y="240"/>
              </a:cxn>
              <a:cxn ang="0">
                <a:pos x="14" y="231"/>
              </a:cxn>
              <a:cxn ang="0">
                <a:pos x="14" y="221"/>
              </a:cxn>
              <a:cxn ang="0">
                <a:pos x="14" y="212"/>
              </a:cxn>
              <a:cxn ang="0">
                <a:pos x="14" y="202"/>
              </a:cxn>
              <a:cxn ang="0">
                <a:pos x="14" y="192"/>
              </a:cxn>
              <a:cxn ang="0">
                <a:pos x="14" y="183"/>
              </a:cxn>
              <a:cxn ang="0">
                <a:pos x="14" y="173"/>
              </a:cxn>
              <a:cxn ang="0">
                <a:pos x="14" y="164"/>
              </a:cxn>
              <a:cxn ang="0">
                <a:pos x="14" y="154"/>
              </a:cxn>
              <a:cxn ang="0">
                <a:pos x="14" y="144"/>
              </a:cxn>
              <a:cxn ang="0">
                <a:pos x="9" y="135"/>
              </a:cxn>
              <a:cxn ang="0">
                <a:pos x="9" y="125"/>
              </a:cxn>
              <a:cxn ang="0">
                <a:pos x="9" y="116"/>
              </a:cxn>
              <a:cxn ang="0">
                <a:pos x="9" y="106"/>
              </a:cxn>
              <a:cxn ang="0">
                <a:pos x="9" y="96"/>
              </a:cxn>
              <a:cxn ang="0">
                <a:pos x="9" y="87"/>
              </a:cxn>
              <a:cxn ang="0">
                <a:pos x="9" y="77"/>
              </a:cxn>
              <a:cxn ang="0">
                <a:pos x="9" y="68"/>
              </a:cxn>
              <a:cxn ang="0">
                <a:pos x="9" y="58"/>
              </a:cxn>
              <a:cxn ang="0">
                <a:pos x="9" y="48"/>
              </a:cxn>
              <a:cxn ang="0">
                <a:pos x="9" y="39"/>
              </a:cxn>
              <a:cxn ang="0">
                <a:pos x="4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14" h="375">
                <a:moveTo>
                  <a:pt x="9" y="375"/>
                </a:moveTo>
                <a:lnTo>
                  <a:pt x="9" y="370"/>
                </a:lnTo>
                <a:lnTo>
                  <a:pt x="9" y="365"/>
                </a:lnTo>
                <a:lnTo>
                  <a:pt x="9" y="360"/>
                </a:lnTo>
                <a:lnTo>
                  <a:pt x="9" y="356"/>
                </a:lnTo>
                <a:lnTo>
                  <a:pt x="9" y="351"/>
                </a:lnTo>
                <a:lnTo>
                  <a:pt x="9" y="346"/>
                </a:lnTo>
                <a:lnTo>
                  <a:pt x="9" y="341"/>
                </a:lnTo>
                <a:lnTo>
                  <a:pt x="9" y="336"/>
                </a:lnTo>
                <a:lnTo>
                  <a:pt x="9" y="332"/>
                </a:lnTo>
                <a:lnTo>
                  <a:pt x="9" y="327"/>
                </a:lnTo>
                <a:lnTo>
                  <a:pt x="9" y="322"/>
                </a:lnTo>
                <a:lnTo>
                  <a:pt x="9" y="317"/>
                </a:lnTo>
                <a:lnTo>
                  <a:pt x="9" y="312"/>
                </a:lnTo>
                <a:lnTo>
                  <a:pt x="14" y="312"/>
                </a:lnTo>
                <a:lnTo>
                  <a:pt x="14" y="308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4" y="264"/>
                </a:lnTo>
                <a:lnTo>
                  <a:pt x="14" y="260"/>
                </a:lnTo>
                <a:lnTo>
                  <a:pt x="14" y="255"/>
                </a:lnTo>
                <a:lnTo>
                  <a:pt x="14" y="250"/>
                </a:lnTo>
                <a:lnTo>
                  <a:pt x="14" y="245"/>
                </a:lnTo>
                <a:lnTo>
                  <a:pt x="14" y="240"/>
                </a:lnTo>
                <a:lnTo>
                  <a:pt x="14" y="236"/>
                </a:lnTo>
                <a:lnTo>
                  <a:pt x="14" y="231"/>
                </a:lnTo>
                <a:lnTo>
                  <a:pt x="14" y="226"/>
                </a:lnTo>
                <a:lnTo>
                  <a:pt x="14" y="221"/>
                </a:lnTo>
                <a:lnTo>
                  <a:pt x="14" y="216"/>
                </a:lnTo>
                <a:lnTo>
                  <a:pt x="14" y="212"/>
                </a:lnTo>
                <a:lnTo>
                  <a:pt x="14" y="207"/>
                </a:lnTo>
                <a:lnTo>
                  <a:pt x="14" y="202"/>
                </a:lnTo>
                <a:lnTo>
                  <a:pt x="14" y="197"/>
                </a:lnTo>
                <a:lnTo>
                  <a:pt x="14" y="192"/>
                </a:lnTo>
                <a:lnTo>
                  <a:pt x="14" y="188"/>
                </a:lnTo>
                <a:lnTo>
                  <a:pt x="14" y="183"/>
                </a:lnTo>
                <a:lnTo>
                  <a:pt x="14" y="178"/>
                </a:lnTo>
                <a:lnTo>
                  <a:pt x="14" y="173"/>
                </a:lnTo>
                <a:lnTo>
                  <a:pt x="14" y="168"/>
                </a:lnTo>
                <a:lnTo>
                  <a:pt x="14" y="164"/>
                </a:lnTo>
                <a:lnTo>
                  <a:pt x="14" y="159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9" y="140"/>
                </a:lnTo>
                <a:lnTo>
                  <a:pt x="9" y="135"/>
                </a:lnTo>
                <a:lnTo>
                  <a:pt x="9" y="130"/>
                </a:lnTo>
                <a:lnTo>
                  <a:pt x="9" y="125"/>
                </a:lnTo>
                <a:lnTo>
                  <a:pt x="9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6"/>
                </a:lnTo>
                <a:lnTo>
                  <a:pt x="9" y="101"/>
                </a:lnTo>
                <a:lnTo>
                  <a:pt x="9" y="96"/>
                </a:lnTo>
                <a:lnTo>
                  <a:pt x="9" y="92"/>
                </a:lnTo>
                <a:lnTo>
                  <a:pt x="9" y="87"/>
                </a:lnTo>
                <a:lnTo>
                  <a:pt x="9" y="82"/>
                </a:lnTo>
                <a:lnTo>
                  <a:pt x="9" y="77"/>
                </a:lnTo>
                <a:lnTo>
                  <a:pt x="9" y="72"/>
                </a:lnTo>
                <a:lnTo>
                  <a:pt x="9" y="68"/>
                </a:lnTo>
                <a:lnTo>
                  <a:pt x="9" y="63"/>
                </a:lnTo>
                <a:lnTo>
                  <a:pt x="9" y="58"/>
                </a:lnTo>
                <a:lnTo>
                  <a:pt x="9" y="53"/>
                </a:lnTo>
                <a:lnTo>
                  <a:pt x="9" y="48"/>
                </a:lnTo>
                <a:lnTo>
                  <a:pt x="9" y="44"/>
                </a:lnTo>
                <a:lnTo>
                  <a:pt x="9" y="39"/>
                </a:lnTo>
                <a:lnTo>
                  <a:pt x="9" y="34"/>
                </a:lnTo>
                <a:lnTo>
                  <a:pt x="4" y="29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Freeform 27"/>
          <p:cNvSpPr>
            <a:spLocks/>
          </p:cNvSpPr>
          <p:nvPr/>
        </p:nvSpPr>
        <p:spPr bwMode="auto">
          <a:xfrm>
            <a:off x="3638550" y="2971800"/>
            <a:ext cx="49213" cy="7143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0"/>
              </a:cxn>
              <a:cxn ang="0">
                <a:pos x="9" y="14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2"/>
              </a:cxn>
              <a:cxn ang="0">
                <a:pos x="19" y="72"/>
              </a:cxn>
              <a:cxn ang="0">
                <a:pos x="19" y="82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30"/>
              </a:cxn>
              <a:cxn ang="0">
                <a:pos x="24" y="139"/>
              </a:cxn>
              <a:cxn ang="0">
                <a:pos x="24" y="149"/>
              </a:cxn>
              <a:cxn ang="0">
                <a:pos x="24" y="158"/>
              </a:cxn>
              <a:cxn ang="0">
                <a:pos x="24" y="168"/>
              </a:cxn>
              <a:cxn ang="0">
                <a:pos x="24" y="178"/>
              </a:cxn>
              <a:cxn ang="0">
                <a:pos x="24" y="187"/>
              </a:cxn>
              <a:cxn ang="0">
                <a:pos x="24" y="197"/>
              </a:cxn>
              <a:cxn ang="0">
                <a:pos x="24" y="206"/>
              </a:cxn>
              <a:cxn ang="0">
                <a:pos x="24" y="216"/>
              </a:cxn>
              <a:cxn ang="0">
                <a:pos x="24" y="226"/>
              </a:cxn>
              <a:cxn ang="0">
                <a:pos x="24" y="235"/>
              </a:cxn>
              <a:cxn ang="0">
                <a:pos x="24" y="245"/>
              </a:cxn>
              <a:cxn ang="0">
                <a:pos x="28" y="250"/>
              </a:cxn>
              <a:cxn ang="0">
                <a:pos x="28" y="259"/>
              </a:cxn>
              <a:cxn ang="0">
                <a:pos x="28" y="269"/>
              </a:cxn>
              <a:cxn ang="0">
                <a:pos x="28" y="278"/>
              </a:cxn>
              <a:cxn ang="0">
                <a:pos x="28" y="288"/>
              </a:cxn>
              <a:cxn ang="0">
                <a:pos x="28" y="298"/>
              </a:cxn>
              <a:cxn ang="0">
                <a:pos x="28" y="307"/>
              </a:cxn>
              <a:cxn ang="0">
                <a:pos x="28" y="317"/>
              </a:cxn>
              <a:cxn ang="0">
                <a:pos x="28" y="326"/>
              </a:cxn>
              <a:cxn ang="0">
                <a:pos x="28" y="336"/>
              </a:cxn>
              <a:cxn ang="0">
                <a:pos x="28" y="346"/>
              </a:cxn>
              <a:cxn ang="0">
                <a:pos x="28" y="355"/>
              </a:cxn>
              <a:cxn ang="0">
                <a:pos x="28" y="365"/>
              </a:cxn>
              <a:cxn ang="0">
                <a:pos x="28" y="374"/>
              </a:cxn>
              <a:cxn ang="0">
                <a:pos x="28" y="384"/>
              </a:cxn>
              <a:cxn ang="0">
                <a:pos x="24" y="389"/>
              </a:cxn>
              <a:cxn ang="0">
                <a:pos x="19" y="394"/>
              </a:cxn>
            </a:cxnLst>
            <a:rect l="0" t="0" r="r" b="b"/>
            <a:pathLst>
              <a:path w="28" h="394">
                <a:moveTo>
                  <a:pt x="0" y="0"/>
                </a:moveTo>
                <a:lnTo>
                  <a:pt x="0" y="5"/>
                </a:lnTo>
                <a:lnTo>
                  <a:pt x="4" y="5"/>
                </a:lnTo>
                <a:lnTo>
                  <a:pt x="4" y="10"/>
                </a:lnTo>
                <a:lnTo>
                  <a:pt x="9" y="10"/>
                </a:lnTo>
                <a:lnTo>
                  <a:pt x="9" y="14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8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2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8" y="250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9"/>
                </a:lnTo>
                <a:lnTo>
                  <a:pt x="28" y="274"/>
                </a:lnTo>
                <a:lnTo>
                  <a:pt x="28" y="278"/>
                </a:lnTo>
                <a:lnTo>
                  <a:pt x="28" y="283"/>
                </a:lnTo>
                <a:lnTo>
                  <a:pt x="28" y="288"/>
                </a:lnTo>
                <a:lnTo>
                  <a:pt x="28" y="293"/>
                </a:lnTo>
                <a:lnTo>
                  <a:pt x="28" y="298"/>
                </a:lnTo>
                <a:lnTo>
                  <a:pt x="28" y="302"/>
                </a:lnTo>
                <a:lnTo>
                  <a:pt x="28" y="307"/>
                </a:lnTo>
                <a:lnTo>
                  <a:pt x="28" y="312"/>
                </a:lnTo>
                <a:lnTo>
                  <a:pt x="28" y="317"/>
                </a:lnTo>
                <a:lnTo>
                  <a:pt x="28" y="322"/>
                </a:lnTo>
                <a:lnTo>
                  <a:pt x="28" y="326"/>
                </a:lnTo>
                <a:lnTo>
                  <a:pt x="28" y="331"/>
                </a:lnTo>
                <a:lnTo>
                  <a:pt x="28" y="336"/>
                </a:lnTo>
                <a:lnTo>
                  <a:pt x="28" y="341"/>
                </a:lnTo>
                <a:lnTo>
                  <a:pt x="28" y="346"/>
                </a:lnTo>
                <a:lnTo>
                  <a:pt x="28" y="350"/>
                </a:lnTo>
                <a:lnTo>
                  <a:pt x="28" y="355"/>
                </a:lnTo>
                <a:lnTo>
                  <a:pt x="28" y="360"/>
                </a:lnTo>
                <a:lnTo>
                  <a:pt x="28" y="365"/>
                </a:lnTo>
                <a:lnTo>
                  <a:pt x="28" y="370"/>
                </a:lnTo>
                <a:lnTo>
                  <a:pt x="28" y="374"/>
                </a:lnTo>
                <a:lnTo>
                  <a:pt x="28" y="379"/>
                </a:lnTo>
                <a:lnTo>
                  <a:pt x="28" y="384"/>
                </a:lnTo>
                <a:lnTo>
                  <a:pt x="28" y="389"/>
                </a:lnTo>
                <a:lnTo>
                  <a:pt x="24" y="389"/>
                </a:lnTo>
                <a:lnTo>
                  <a:pt x="24" y="394"/>
                </a:lnTo>
                <a:lnTo>
                  <a:pt x="1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Freeform 28"/>
          <p:cNvSpPr>
            <a:spLocks/>
          </p:cNvSpPr>
          <p:nvPr/>
        </p:nvSpPr>
        <p:spPr bwMode="auto">
          <a:xfrm>
            <a:off x="3773488" y="2614613"/>
            <a:ext cx="347662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9"/>
              </a:cxn>
              <a:cxn ang="0">
                <a:pos x="20" y="29"/>
              </a:cxn>
              <a:cxn ang="0">
                <a:pos x="29" y="24"/>
              </a:cxn>
              <a:cxn ang="0">
                <a:pos x="43" y="15"/>
              </a:cxn>
              <a:cxn ang="0">
                <a:pos x="53" y="15"/>
              </a:cxn>
              <a:cxn ang="0">
                <a:pos x="67" y="10"/>
              </a:cxn>
              <a:cxn ang="0">
                <a:pos x="77" y="5"/>
              </a:cxn>
              <a:cxn ang="0">
                <a:pos x="87" y="0"/>
              </a:cxn>
              <a:cxn ang="0">
                <a:pos x="96" y="5"/>
              </a:cxn>
              <a:cxn ang="0">
                <a:pos x="111" y="10"/>
              </a:cxn>
              <a:cxn ang="0">
                <a:pos x="125" y="15"/>
              </a:cxn>
              <a:cxn ang="0">
                <a:pos x="130" y="15"/>
              </a:cxn>
              <a:cxn ang="0">
                <a:pos x="144" y="19"/>
              </a:cxn>
              <a:cxn ang="0">
                <a:pos x="159" y="29"/>
              </a:cxn>
              <a:cxn ang="0">
                <a:pos x="168" y="39"/>
              </a:cxn>
              <a:cxn ang="0">
                <a:pos x="173" y="43"/>
              </a:cxn>
              <a:cxn ang="0">
                <a:pos x="183" y="53"/>
              </a:cxn>
              <a:cxn ang="0">
                <a:pos x="183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3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6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8" y="187"/>
              </a:cxn>
              <a:cxn ang="0">
                <a:pos x="43" y="178"/>
              </a:cxn>
              <a:cxn ang="0">
                <a:pos x="34" y="173"/>
              </a:cxn>
              <a:cxn ang="0">
                <a:pos x="29" y="168"/>
              </a:cxn>
              <a:cxn ang="0">
                <a:pos x="20" y="159"/>
              </a:cxn>
              <a:cxn ang="0">
                <a:pos x="15" y="149"/>
              </a:cxn>
              <a:cxn ang="0">
                <a:pos x="5" y="144"/>
              </a:cxn>
              <a:cxn ang="0">
                <a:pos x="0" y="135"/>
              </a:cxn>
              <a:cxn ang="0">
                <a:pos x="0" y="120"/>
              </a:cxn>
              <a:cxn ang="0">
                <a:pos x="0" y="111"/>
              </a:cxn>
              <a:cxn ang="0">
                <a:pos x="0" y="101"/>
              </a:cxn>
              <a:cxn ang="0">
                <a:pos x="0" y="87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2" h="192">
                <a:moveTo>
                  <a:pt x="0" y="63"/>
                </a:move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06" y="10"/>
                </a:lnTo>
                <a:lnTo>
                  <a:pt x="111" y="10"/>
                </a:lnTo>
                <a:lnTo>
                  <a:pt x="111" y="10"/>
                </a:lnTo>
                <a:lnTo>
                  <a:pt x="115" y="15"/>
                </a:lnTo>
                <a:lnTo>
                  <a:pt x="120" y="15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3" y="34"/>
                </a:lnTo>
                <a:lnTo>
                  <a:pt x="168" y="39"/>
                </a:lnTo>
                <a:lnTo>
                  <a:pt x="168" y="39"/>
                </a:lnTo>
                <a:lnTo>
                  <a:pt x="168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3" y="192"/>
                </a:lnTo>
                <a:lnTo>
                  <a:pt x="58" y="187"/>
                </a:lnTo>
                <a:lnTo>
                  <a:pt x="58" y="187"/>
                </a:lnTo>
                <a:lnTo>
                  <a:pt x="53" y="187"/>
                </a:lnTo>
                <a:lnTo>
                  <a:pt x="48" y="183"/>
                </a:lnTo>
                <a:lnTo>
                  <a:pt x="48" y="183"/>
                </a:lnTo>
                <a:lnTo>
                  <a:pt x="43" y="183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0" y="159"/>
                </a:lnTo>
                <a:lnTo>
                  <a:pt x="20" y="159"/>
                </a:lnTo>
                <a:lnTo>
                  <a:pt x="20" y="159"/>
                </a:lnTo>
                <a:lnTo>
                  <a:pt x="20" y="154"/>
                </a:lnTo>
                <a:lnTo>
                  <a:pt x="15" y="154"/>
                </a:lnTo>
                <a:lnTo>
                  <a:pt x="15" y="154"/>
                </a:lnTo>
                <a:lnTo>
                  <a:pt x="15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5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Freeform 29"/>
          <p:cNvSpPr>
            <a:spLocks/>
          </p:cNvSpPr>
          <p:nvPr/>
        </p:nvSpPr>
        <p:spPr bwMode="auto">
          <a:xfrm>
            <a:off x="3851275" y="3708400"/>
            <a:ext cx="347663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8"/>
              </a:cxn>
              <a:cxn ang="0">
                <a:pos x="20" y="29"/>
              </a:cxn>
              <a:cxn ang="0">
                <a:pos x="34" y="24"/>
              </a:cxn>
              <a:cxn ang="0">
                <a:pos x="44" y="14"/>
              </a:cxn>
              <a:cxn ang="0">
                <a:pos x="53" y="5"/>
              </a:cxn>
              <a:cxn ang="0">
                <a:pos x="63" y="0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1" y="0"/>
              </a:cxn>
              <a:cxn ang="0">
                <a:pos x="125" y="5"/>
              </a:cxn>
              <a:cxn ang="0">
                <a:pos x="130" y="14"/>
              </a:cxn>
              <a:cxn ang="0">
                <a:pos x="144" y="19"/>
              </a:cxn>
              <a:cxn ang="0">
                <a:pos x="159" y="29"/>
              </a:cxn>
              <a:cxn ang="0">
                <a:pos x="164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1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73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5" y="182"/>
              </a:cxn>
              <a:cxn ang="0">
                <a:pos x="116" y="182"/>
              </a:cxn>
              <a:cxn ang="0">
                <a:pos x="106" y="182"/>
              </a:cxn>
              <a:cxn ang="0">
                <a:pos x="92" y="192"/>
              </a:cxn>
              <a:cxn ang="0">
                <a:pos x="82" y="187"/>
              </a:cxn>
              <a:cxn ang="0">
                <a:pos x="72" y="182"/>
              </a:cxn>
              <a:cxn ang="0">
                <a:pos x="58" y="182"/>
              </a:cxn>
              <a:cxn ang="0">
                <a:pos x="44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15" y="149"/>
              </a:cxn>
              <a:cxn ang="0">
                <a:pos x="10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6"/>
              </a:cxn>
              <a:cxn ang="0">
                <a:pos x="0" y="91"/>
              </a:cxn>
              <a:cxn ang="0">
                <a:pos x="0" y="82"/>
              </a:cxn>
              <a:cxn ang="0">
                <a:pos x="0" y="72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59" y="34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44"/>
                </a:lnTo>
                <a:lnTo>
                  <a:pt x="173" y="144"/>
                </a:lnTo>
                <a:lnTo>
                  <a:pt x="173" y="149"/>
                </a:lnTo>
                <a:lnTo>
                  <a:pt x="173" y="154"/>
                </a:lnTo>
                <a:lnTo>
                  <a:pt x="168" y="154"/>
                </a:lnTo>
                <a:lnTo>
                  <a:pt x="168" y="158"/>
                </a:lnTo>
                <a:lnTo>
                  <a:pt x="168" y="158"/>
                </a:lnTo>
                <a:lnTo>
                  <a:pt x="164" y="163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8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7"/>
                </a:lnTo>
                <a:lnTo>
                  <a:pt x="96" y="187"/>
                </a:lnTo>
                <a:lnTo>
                  <a:pt x="92" y="187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82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Freeform 30"/>
          <p:cNvSpPr>
            <a:spLocks/>
          </p:cNvSpPr>
          <p:nvPr/>
        </p:nvSpPr>
        <p:spPr bwMode="auto">
          <a:xfrm>
            <a:off x="4000500" y="3035300"/>
            <a:ext cx="17463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0" y="316"/>
              </a:cxn>
              <a:cxn ang="0">
                <a:pos x="5" y="312"/>
              </a:cxn>
              <a:cxn ang="0">
                <a:pos x="10" y="307"/>
              </a:cxn>
              <a:cxn ang="0">
                <a:pos x="10" y="297"/>
              </a:cxn>
              <a:cxn ang="0">
                <a:pos x="10" y="288"/>
              </a:cxn>
              <a:cxn ang="0">
                <a:pos x="10" y="278"/>
              </a:cxn>
              <a:cxn ang="0">
                <a:pos x="10" y="268"/>
              </a:cxn>
              <a:cxn ang="0">
                <a:pos x="10" y="259"/>
              </a:cxn>
              <a:cxn ang="0">
                <a:pos x="10" y="249"/>
              </a:cxn>
              <a:cxn ang="0">
                <a:pos x="10" y="240"/>
              </a:cxn>
              <a:cxn ang="0">
                <a:pos x="10" y="230"/>
              </a:cxn>
              <a:cxn ang="0">
                <a:pos x="10" y="220"/>
              </a:cxn>
              <a:cxn ang="0">
                <a:pos x="10" y="211"/>
              </a:cxn>
              <a:cxn ang="0">
                <a:pos x="10" y="201"/>
              </a:cxn>
              <a:cxn ang="0">
                <a:pos x="10" y="192"/>
              </a:cxn>
              <a:cxn ang="0">
                <a:pos x="10" y="182"/>
              </a:cxn>
              <a:cxn ang="0">
                <a:pos x="10" y="172"/>
              </a:cxn>
              <a:cxn ang="0">
                <a:pos x="10" y="163"/>
              </a:cxn>
              <a:cxn ang="0">
                <a:pos x="10" y="153"/>
              </a:cxn>
              <a:cxn ang="0">
                <a:pos x="10" y="144"/>
              </a:cxn>
              <a:cxn ang="0">
                <a:pos x="10" y="134"/>
              </a:cxn>
              <a:cxn ang="0">
                <a:pos x="10" y="124"/>
              </a:cxn>
              <a:cxn ang="0">
                <a:pos x="10" y="115"/>
              </a:cxn>
              <a:cxn ang="0">
                <a:pos x="10" y="105"/>
              </a:cxn>
              <a:cxn ang="0">
                <a:pos x="10" y="96"/>
              </a:cxn>
              <a:cxn ang="0">
                <a:pos x="10" y="8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52"/>
              </a:cxn>
              <a:cxn ang="0">
                <a:pos x="5" y="43"/>
              </a:cxn>
              <a:cxn ang="0">
                <a:pos x="5" y="33"/>
              </a:cxn>
              <a:cxn ang="0">
                <a:pos x="0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10" h="374">
                <a:moveTo>
                  <a:pt x="5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0" y="321"/>
                </a:lnTo>
                <a:lnTo>
                  <a:pt x="0" y="316"/>
                </a:lnTo>
                <a:lnTo>
                  <a:pt x="5" y="316"/>
                </a:lnTo>
                <a:lnTo>
                  <a:pt x="5" y="312"/>
                </a:lnTo>
                <a:lnTo>
                  <a:pt x="5" y="307"/>
                </a:lnTo>
                <a:lnTo>
                  <a:pt x="10" y="307"/>
                </a:lnTo>
                <a:lnTo>
                  <a:pt x="10" y="302"/>
                </a:lnTo>
                <a:lnTo>
                  <a:pt x="10" y="297"/>
                </a:lnTo>
                <a:lnTo>
                  <a:pt x="10" y="292"/>
                </a:lnTo>
                <a:lnTo>
                  <a:pt x="10" y="288"/>
                </a:lnTo>
                <a:lnTo>
                  <a:pt x="10" y="283"/>
                </a:lnTo>
                <a:lnTo>
                  <a:pt x="10" y="278"/>
                </a:lnTo>
                <a:lnTo>
                  <a:pt x="10" y="273"/>
                </a:lnTo>
                <a:lnTo>
                  <a:pt x="10" y="268"/>
                </a:lnTo>
                <a:lnTo>
                  <a:pt x="10" y="264"/>
                </a:lnTo>
                <a:lnTo>
                  <a:pt x="10" y="259"/>
                </a:lnTo>
                <a:lnTo>
                  <a:pt x="10" y="254"/>
                </a:lnTo>
                <a:lnTo>
                  <a:pt x="10" y="249"/>
                </a:lnTo>
                <a:lnTo>
                  <a:pt x="10" y="244"/>
                </a:lnTo>
                <a:lnTo>
                  <a:pt x="10" y="240"/>
                </a:lnTo>
                <a:lnTo>
                  <a:pt x="10" y="235"/>
                </a:lnTo>
                <a:lnTo>
                  <a:pt x="10" y="230"/>
                </a:lnTo>
                <a:lnTo>
                  <a:pt x="10" y="225"/>
                </a:lnTo>
                <a:lnTo>
                  <a:pt x="10" y="220"/>
                </a:lnTo>
                <a:lnTo>
                  <a:pt x="10" y="216"/>
                </a:lnTo>
                <a:lnTo>
                  <a:pt x="10" y="211"/>
                </a:lnTo>
                <a:lnTo>
                  <a:pt x="10" y="206"/>
                </a:lnTo>
                <a:lnTo>
                  <a:pt x="10" y="201"/>
                </a:lnTo>
                <a:lnTo>
                  <a:pt x="10" y="196"/>
                </a:lnTo>
                <a:lnTo>
                  <a:pt x="10" y="192"/>
                </a:lnTo>
                <a:lnTo>
                  <a:pt x="10" y="187"/>
                </a:lnTo>
                <a:lnTo>
                  <a:pt x="10" y="182"/>
                </a:lnTo>
                <a:lnTo>
                  <a:pt x="10" y="177"/>
                </a:lnTo>
                <a:lnTo>
                  <a:pt x="10" y="172"/>
                </a:lnTo>
                <a:lnTo>
                  <a:pt x="10" y="168"/>
                </a:lnTo>
                <a:lnTo>
                  <a:pt x="10" y="163"/>
                </a:lnTo>
                <a:lnTo>
                  <a:pt x="10" y="158"/>
                </a:lnTo>
                <a:lnTo>
                  <a:pt x="10" y="153"/>
                </a:lnTo>
                <a:lnTo>
                  <a:pt x="10" y="148"/>
                </a:lnTo>
                <a:lnTo>
                  <a:pt x="10" y="144"/>
                </a:lnTo>
                <a:lnTo>
                  <a:pt x="10" y="139"/>
                </a:lnTo>
                <a:lnTo>
                  <a:pt x="10" y="134"/>
                </a:lnTo>
                <a:lnTo>
                  <a:pt x="10" y="129"/>
                </a:lnTo>
                <a:lnTo>
                  <a:pt x="10" y="124"/>
                </a:lnTo>
                <a:lnTo>
                  <a:pt x="10" y="120"/>
                </a:lnTo>
                <a:lnTo>
                  <a:pt x="10" y="115"/>
                </a:lnTo>
                <a:lnTo>
                  <a:pt x="10" y="110"/>
                </a:lnTo>
                <a:lnTo>
                  <a:pt x="10" y="105"/>
                </a:lnTo>
                <a:lnTo>
                  <a:pt x="10" y="100"/>
                </a:lnTo>
                <a:lnTo>
                  <a:pt x="10" y="96"/>
                </a:lnTo>
                <a:lnTo>
                  <a:pt x="10" y="91"/>
                </a:lnTo>
                <a:lnTo>
                  <a:pt x="10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Freeform 31"/>
          <p:cNvSpPr>
            <a:spLocks/>
          </p:cNvSpPr>
          <p:nvPr/>
        </p:nvSpPr>
        <p:spPr bwMode="auto">
          <a:xfrm>
            <a:off x="4000500" y="2962275"/>
            <a:ext cx="44450" cy="7239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5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4" y="58"/>
              </a:cxn>
              <a:cxn ang="0">
                <a:pos x="14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24" y="317"/>
              </a:cxn>
              <a:cxn ang="0">
                <a:pos x="24" y="327"/>
              </a:cxn>
              <a:cxn ang="0">
                <a:pos x="24" y="336"/>
              </a:cxn>
              <a:cxn ang="0">
                <a:pos x="24" y="346"/>
              </a:cxn>
              <a:cxn ang="0">
                <a:pos x="24" y="355"/>
              </a:cxn>
              <a:cxn ang="0">
                <a:pos x="24" y="365"/>
              </a:cxn>
              <a:cxn ang="0">
                <a:pos x="24" y="375"/>
              </a:cxn>
              <a:cxn ang="0">
                <a:pos x="24" y="384"/>
              </a:cxn>
              <a:cxn ang="0">
                <a:pos x="19" y="389"/>
              </a:cxn>
              <a:cxn ang="0">
                <a:pos x="14" y="399"/>
              </a:cxn>
            </a:cxnLst>
            <a:rect l="0" t="0" r="r" b="b"/>
            <a:pathLst>
              <a:path w="24" h="399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5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4" y="58"/>
                </a:lnTo>
                <a:lnTo>
                  <a:pt x="14" y="63"/>
                </a:lnTo>
                <a:lnTo>
                  <a:pt x="14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24" y="312"/>
                </a:lnTo>
                <a:lnTo>
                  <a:pt x="24" y="317"/>
                </a:lnTo>
                <a:lnTo>
                  <a:pt x="24" y="322"/>
                </a:lnTo>
                <a:lnTo>
                  <a:pt x="24" y="327"/>
                </a:lnTo>
                <a:lnTo>
                  <a:pt x="24" y="331"/>
                </a:lnTo>
                <a:lnTo>
                  <a:pt x="24" y="336"/>
                </a:lnTo>
                <a:lnTo>
                  <a:pt x="24" y="341"/>
                </a:lnTo>
                <a:lnTo>
                  <a:pt x="24" y="346"/>
                </a:lnTo>
                <a:lnTo>
                  <a:pt x="24" y="351"/>
                </a:lnTo>
                <a:lnTo>
                  <a:pt x="24" y="355"/>
                </a:lnTo>
                <a:lnTo>
                  <a:pt x="24" y="360"/>
                </a:lnTo>
                <a:lnTo>
                  <a:pt x="24" y="365"/>
                </a:lnTo>
                <a:lnTo>
                  <a:pt x="24" y="370"/>
                </a:lnTo>
                <a:lnTo>
                  <a:pt x="24" y="375"/>
                </a:lnTo>
                <a:lnTo>
                  <a:pt x="24" y="379"/>
                </a:lnTo>
                <a:lnTo>
                  <a:pt x="24" y="384"/>
                </a:lnTo>
                <a:lnTo>
                  <a:pt x="19" y="384"/>
                </a:lnTo>
                <a:lnTo>
                  <a:pt x="19" y="389"/>
                </a:lnTo>
                <a:lnTo>
                  <a:pt x="14" y="394"/>
                </a:lnTo>
                <a:lnTo>
                  <a:pt x="14" y="3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Freeform 32"/>
          <p:cNvSpPr>
            <a:spLocks/>
          </p:cNvSpPr>
          <p:nvPr/>
        </p:nvSpPr>
        <p:spPr bwMode="auto">
          <a:xfrm>
            <a:off x="4140200" y="2614613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9" y="34"/>
              </a:cxn>
              <a:cxn ang="0">
                <a:pos x="19" y="29"/>
              </a:cxn>
              <a:cxn ang="0">
                <a:pos x="33" y="19"/>
              </a:cxn>
              <a:cxn ang="0">
                <a:pos x="48" y="10"/>
              </a:cxn>
              <a:cxn ang="0">
                <a:pos x="57" y="10"/>
              </a:cxn>
              <a:cxn ang="0">
                <a:pos x="67" y="10"/>
              </a:cxn>
              <a:cxn ang="0">
                <a:pos x="81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5"/>
              </a:cxn>
              <a:cxn ang="0">
                <a:pos x="129" y="15"/>
              </a:cxn>
              <a:cxn ang="0">
                <a:pos x="149" y="19"/>
              </a:cxn>
              <a:cxn ang="0">
                <a:pos x="163" y="29"/>
              </a:cxn>
              <a:cxn ang="0">
                <a:pos x="168" y="34"/>
              </a:cxn>
              <a:cxn ang="0">
                <a:pos x="177" y="43"/>
              </a:cxn>
              <a:cxn ang="0">
                <a:pos x="182" y="53"/>
              </a:cxn>
              <a:cxn ang="0">
                <a:pos x="182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5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3" y="183"/>
              </a:cxn>
              <a:cxn ang="0">
                <a:pos x="43" y="178"/>
              </a:cxn>
              <a:cxn ang="0">
                <a:pos x="33" y="173"/>
              </a:cxn>
              <a:cxn ang="0">
                <a:pos x="29" y="163"/>
              </a:cxn>
              <a:cxn ang="0">
                <a:pos x="19" y="154"/>
              </a:cxn>
              <a:cxn ang="0">
                <a:pos x="14" y="149"/>
              </a:cxn>
              <a:cxn ang="0">
                <a:pos x="5" y="139"/>
              </a:cxn>
              <a:cxn ang="0">
                <a:pos x="0" y="135"/>
              </a:cxn>
              <a:cxn ang="0">
                <a:pos x="0" y="120"/>
              </a:cxn>
              <a:cxn ang="0">
                <a:pos x="0" y="106"/>
              </a:cxn>
              <a:cxn ang="0">
                <a:pos x="0" y="101"/>
              </a:cxn>
              <a:cxn ang="0">
                <a:pos x="0" y="87"/>
              </a:cxn>
              <a:cxn ang="0">
                <a:pos x="0" y="67"/>
              </a:cxn>
              <a:cxn ang="0">
                <a:pos x="0" y="63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0" y="58"/>
                </a:lnTo>
                <a:lnTo>
                  <a:pt x="0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4"/>
                </a:lnTo>
                <a:lnTo>
                  <a:pt x="14" y="34"/>
                </a:lnTo>
                <a:lnTo>
                  <a:pt x="14" y="34"/>
                </a:lnTo>
                <a:lnTo>
                  <a:pt x="14" y="29"/>
                </a:lnTo>
                <a:lnTo>
                  <a:pt x="19" y="29"/>
                </a:lnTo>
                <a:lnTo>
                  <a:pt x="19" y="29"/>
                </a:lnTo>
                <a:lnTo>
                  <a:pt x="19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33" y="19"/>
                </a:lnTo>
                <a:lnTo>
                  <a:pt x="33" y="19"/>
                </a:lnTo>
                <a:lnTo>
                  <a:pt x="38" y="15"/>
                </a:lnTo>
                <a:lnTo>
                  <a:pt x="38" y="15"/>
                </a:lnTo>
                <a:lnTo>
                  <a:pt x="43" y="15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10"/>
                </a:lnTo>
                <a:lnTo>
                  <a:pt x="57" y="10"/>
                </a:lnTo>
                <a:lnTo>
                  <a:pt x="57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5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3"/>
                </a:lnTo>
                <a:lnTo>
                  <a:pt x="182" y="63"/>
                </a:lnTo>
                <a:lnTo>
                  <a:pt x="182" y="67"/>
                </a:lnTo>
                <a:lnTo>
                  <a:pt x="182" y="67"/>
                </a:lnTo>
                <a:lnTo>
                  <a:pt x="182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2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5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73"/>
                </a:lnTo>
                <a:lnTo>
                  <a:pt x="33" y="168"/>
                </a:lnTo>
                <a:lnTo>
                  <a:pt x="33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9"/>
                </a:lnTo>
                <a:lnTo>
                  <a:pt x="9" y="144"/>
                </a:lnTo>
                <a:lnTo>
                  <a:pt x="9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Freeform 33"/>
          <p:cNvSpPr>
            <a:spLocks/>
          </p:cNvSpPr>
          <p:nvPr/>
        </p:nvSpPr>
        <p:spPr bwMode="auto">
          <a:xfrm>
            <a:off x="4198938" y="3708400"/>
            <a:ext cx="347662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4"/>
              </a:cxn>
              <a:cxn ang="0">
                <a:pos x="20" y="29"/>
              </a:cxn>
              <a:cxn ang="0">
                <a:pos x="34" y="19"/>
              </a:cxn>
              <a:cxn ang="0">
                <a:pos x="48" y="10"/>
              </a:cxn>
              <a:cxn ang="0">
                <a:pos x="53" y="5"/>
              </a:cxn>
              <a:cxn ang="0">
                <a:pos x="68" y="0"/>
              </a:cxn>
              <a:cxn ang="0">
                <a:pos x="82" y="0"/>
              </a:cxn>
              <a:cxn ang="0">
                <a:pos x="87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68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0" y="182"/>
              </a:cxn>
              <a:cxn ang="0">
                <a:pos x="116" y="182"/>
              </a:cxn>
              <a:cxn ang="0">
                <a:pos x="106" y="182"/>
              </a:cxn>
              <a:cxn ang="0">
                <a:pos x="87" y="187"/>
              </a:cxn>
              <a:cxn ang="0">
                <a:pos x="77" y="187"/>
              </a:cxn>
              <a:cxn ang="0">
                <a:pos x="72" y="178"/>
              </a:cxn>
              <a:cxn ang="0">
                <a:pos x="53" y="178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3"/>
                </a:ln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39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29"/>
                </a:lnTo>
                <a:lnTo>
                  <a:pt x="164" y="34"/>
                </a:lnTo>
                <a:lnTo>
                  <a:pt x="164" y="34"/>
                </a:lnTo>
                <a:lnTo>
                  <a:pt x="168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44"/>
                </a:lnTo>
                <a:lnTo>
                  <a:pt x="173" y="144"/>
                </a:lnTo>
                <a:lnTo>
                  <a:pt x="173" y="149"/>
                </a:lnTo>
                <a:lnTo>
                  <a:pt x="168" y="154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58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2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72" y="178"/>
                </a:lnTo>
                <a:lnTo>
                  <a:pt x="68" y="178"/>
                </a:lnTo>
                <a:lnTo>
                  <a:pt x="63" y="178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Freeform 34"/>
          <p:cNvSpPr>
            <a:spLocks/>
          </p:cNvSpPr>
          <p:nvPr/>
        </p:nvSpPr>
        <p:spPr bwMode="auto">
          <a:xfrm>
            <a:off x="4357688" y="3035300"/>
            <a:ext cx="12700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0" y="312"/>
              </a:cxn>
              <a:cxn ang="0">
                <a:pos x="5" y="307"/>
              </a:cxn>
              <a:cxn ang="0">
                <a:pos x="9" y="302"/>
              </a:cxn>
              <a:cxn ang="0">
                <a:pos x="9" y="292"/>
              </a:cxn>
              <a:cxn ang="0">
                <a:pos x="9" y="283"/>
              </a:cxn>
              <a:cxn ang="0">
                <a:pos x="9" y="273"/>
              </a:cxn>
              <a:cxn ang="0">
                <a:pos x="9" y="264"/>
              </a:cxn>
              <a:cxn ang="0">
                <a:pos x="9" y="254"/>
              </a:cxn>
              <a:cxn ang="0">
                <a:pos x="9" y="244"/>
              </a:cxn>
              <a:cxn ang="0">
                <a:pos x="9" y="235"/>
              </a:cxn>
              <a:cxn ang="0">
                <a:pos x="9" y="225"/>
              </a:cxn>
              <a:cxn ang="0">
                <a:pos x="9" y="216"/>
              </a:cxn>
              <a:cxn ang="0">
                <a:pos x="9" y="206"/>
              </a:cxn>
              <a:cxn ang="0">
                <a:pos x="9" y="196"/>
              </a:cxn>
              <a:cxn ang="0">
                <a:pos x="9" y="187"/>
              </a:cxn>
              <a:cxn ang="0">
                <a:pos x="9" y="177"/>
              </a:cxn>
              <a:cxn ang="0">
                <a:pos x="9" y="168"/>
              </a:cxn>
              <a:cxn ang="0">
                <a:pos x="9" y="158"/>
              </a:cxn>
              <a:cxn ang="0">
                <a:pos x="9" y="148"/>
              </a:cxn>
              <a:cxn ang="0">
                <a:pos x="9" y="139"/>
              </a:cxn>
              <a:cxn ang="0">
                <a:pos x="9" y="129"/>
              </a:cxn>
              <a:cxn ang="0">
                <a:pos x="9" y="120"/>
              </a:cxn>
              <a:cxn ang="0">
                <a:pos x="9" y="110"/>
              </a:cxn>
              <a:cxn ang="0">
                <a:pos x="9" y="100"/>
              </a:cxn>
              <a:cxn ang="0">
                <a:pos x="9" y="91"/>
              </a:cxn>
              <a:cxn ang="0">
                <a:pos x="9" y="81"/>
              </a:cxn>
              <a:cxn ang="0">
                <a:pos x="9" y="72"/>
              </a:cxn>
              <a:cxn ang="0">
                <a:pos x="9" y="62"/>
              </a:cxn>
              <a:cxn ang="0">
                <a:pos x="9" y="52"/>
              </a:cxn>
              <a:cxn ang="0">
                <a:pos x="9" y="43"/>
              </a:cxn>
              <a:cxn ang="0">
                <a:pos x="9" y="33"/>
              </a:cxn>
              <a:cxn ang="0">
                <a:pos x="5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9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0" y="312"/>
                </a:lnTo>
                <a:lnTo>
                  <a:pt x="5" y="312"/>
                </a:lnTo>
                <a:lnTo>
                  <a:pt x="5" y="307"/>
                </a:lnTo>
                <a:lnTo>
                  <a:pt x="5" y="302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9" y="220"/>
                </a:lnTo>
                <a:lnTo>
                  <a:pt x="9" y="216"/>
                </a:lnTo>
                <a:lnTo>
                  <a:pt x="9" y="211"/>
                </a:lnTo>
                <a:lnTo>
                  <a:pt x="9" y="206"/>
                </a:lnTo>
                <a:lnTo>
                  <a:pt x="9" y="201"/>
                </a:lnTo>
                <a:lnTo>
                  <a:pt x="9" y="196"/>
                </a:lnTo>
                <a:lnTo>
                  <a:pt x="9" y="192"/>
                </a:lnTo>
                <a:lnTo>
                  <a:pt x="9" y="187"/>
                </a:lnTo>
                <a:lnTo>
                  <a:pt x="9" y="182"/>
                </a:lnTo>
                <a:lnTo>
                  <a:pt x="9" y="177"/>
                </a:lnTo>
                <a:lnTo>
                  <a:pt x="9" y="172"/>
                </a:lnTo>
                <a:lnTo>
                  <a:pt x="9" y="168"/>
                </a:lnTo>
                <a:lnTo>
                  <a:pt x="9" y="163"/>
                </a:lnTo>
                <a:lnTo>
                  <a:pt x="9" y="158"/>
                </a:lnTo>
                <a:lnTo>
                  <a:pt x="9" y="153"/>
                </a:lnTo>
                <a:lnTo>
                  <a:pt x="9" y="148"/>
                </a:lnTo>
                <a:lnTo>
                  <a:pt x="9" y="144"/>
                </a:lnTo>
                <a:lnTo>
                  <a:pt x="9" y="139"/>
                </a:lnTo>
                <a:lnTo>
                  <a:pt x="9" y="134"/>
                </a:lnTo>
                <a:lnTo>
                  <a:pt x="9" y="129"/>
                </a:lnTo>
                <a:lnTo>
                  <a:pt x="9" y="124"/>
                </a:lnTo>
                <a:lnTo>
                  <a:pt x="9" y="120"/>
                </a:lnTo>
                <a:lnTo>
                  <a:pt x="9" y="115"/>
                </a:lnTo>
                <a:lnTo>
                  <a:pt x="9" y="110"/>
                </a:lnTo>
                <a:lnTo>
                  <a:pt x="9" y="105"/>
                </a:lnTo>
                <a:lnTo>
                  <a:pt x="9" y="100"/>
                </a:lnTo>
                <a:lnTo>
                  <a:pt x="9" y="96"/>
                </a:lnTo>
                <a:lnTo>
                  <a:pt x="9" y="91"/>
                </a:lnTo>
                <a:lnTo>
                  <a:pt x="9" y="86"/>
                </a:lnTo>
                <a:lnTo>
                  <a:pt x="9" y="81"/>
                </a:lnTo>
                <a:lnTo>
                  <a:pt x="9" y="76"/>
                </a:lnTo>
                <a:lnTo>
                  <a:pt x="9" y="72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2"/>
                </a:lnTo>
                <a:lnTo>
                  <a:pt x="9" y="48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8"/>
                </a:lnTo>
                <a:lnTo>
                  <a:pt x="5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7" name="Freeform 35"/>
          <p:cNvSpPr>
            <a:spLocks/>
          </p:cNvSpPr>
          <p:nvPr/>
        </p:nvSpPr>
        <p:spPr bwMode="auto">
          <a:xfrm>
            <a:off x="4357688" y="2962275"/>
            <a:ext cx="31750" cy="7143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" y="10"/>
              </a:cxn>
              <a:cxn ang="0">
                <a:pos x="14" y="19"/>
              </a:cxn>
              <a:cxn ang="0">
                <a:pos x="9" y="29"/>
              </a:cxn>
              <a:cxn ang="0">
                <a:pos x="9" y="39"/>
              </a:cxn>
              <a:cxn ang="0">
                <a:pos x="9" y="48"/>
              </a:cxn>
              <a:cxn ang="0">
                <a:pos x="14" y="58"/>
              </a:cxn>
              <a:cxn ang="0">
                <a:pos x="19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19" y="317"/>
              </a:cxn>
              <a:cxn ang="0">
                <a:pos x="19" y="327"/>
              </a:cxn>
              <a:cxn ang="0">
                <a:pos x="19" y="336"/>
              </a:cxn>
              <a:cxn ang="0">
                <a:pos x="19" y="346"/>
              </a:cxn>
              <a:cxn ang="0">
                <a:pos x="19" y="355"/>
              </a:cxn>
              <a:cxn ang="0">
                <a:pos x="19" y="365"/>
              </a:cxn>
              <a:cxn ang="0">
                <a:pos x="19" y="375"/>
              </a:cxn>
              <a:cxn ang="0">
                <a:pos x="19" y="384"/>
              </a:cxn>
              <a:cxn ang="0">
                <a:pos x="14" y="394"/>
              </a:cxn>
            </a:cxnLst>
            <a:rect l="0" t="0" r="r" b="b"/>
            <a:pathLst>
              <a:path w="19" h="39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10"/>
                </a:lnTo>
                <a:lnTo>
                  <a:pt x="14" y="15"/>
                </a:lnTo>
                <a:lnTo>
                  <a:pt x="14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3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7"/>
                </a:lnTo>
                <a:lnTo>
                  <a:pt x="19" y="331"/>
                </a:lnTo>
                <a:lnTo>
                  <a:pt x="19" y="336"/>
                </a:lnTo>
                <a:lnTo>
                  <a:pt x="19" y="341"/>
                </a:lnTo>
                <a:lnTo>
                  <a:pt x="19" y="346"/>
                </a:lnTo>
                <a:lnTo>
                  <a:pt x="19" y="351"/>
                </a:lnTo>
                <a:lnTo>
                  <a:pt x="19" y="355"/>
                </a:lnTo>
                <a:lnTo>
                  <a:pt x="19" y="360"/>
                </a:lnTo>
                <a:lnTo>
                  <a:pt x="19" y="365"/>
                </a:lnTo>
                <a:lnTo>
                  <a:pt x="19" y="370"/>
                </a:lnTo>
                <a:lnTo>
                  <a:pt x="19" y="375"/>
                </a:lnTo>
                <a:lnTo>
                  <a:pt x="19" y="379"/>
                </a:lnTo>
                <a:lnTo>
                  <a:pt x="19" y="384"/>
                </a:lnTo>
                <a:lnTo>
                  <a:pt x="14" y="389"/>
                </a:lnTo>
                <a:lnTo>
                  <a:pt x="14" y="394"/>
                </a:lnTo>
                <a:lnTo>
                  <a:pt x="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8" name="Freeform 36"/>
          <p:cNvSpPr>
            <a:spLocks/>
          </p:cNvSpPr>
          <p:nvPr/>
        </p:nvSpPr>
        <p:spPr bwMode="auto">
          <a:xfrm>
            <a:off x="4502150" y="2614613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15" y="34"/>
              </a:cxn>
              <a:cxn ang="0">
                <a:pos x="20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10"/>
              </a:cxn>
              <a:cxn ang="0">
                <a:pos x="72" y="10"/>
              </a:cxn>
              <a:cxn ang="0">
                <a:pos x="82" y="0"/>
              </a:cxn>
              <a:cxn ang="0">
                <a:pos x="92" y="0"/>
              </a:cxn>
              <a:cxn ang="0">
                <a:pos x="101" y="0"/>
              </a:cxn>
              <a:cxn ang="0">
                <a:pos x="116" y="10"/>
              </a:cxn>
              <a:cxn ang="0">
                <a:pos x="125" y="15"/>
              </a:cxn>
              <a:cxn ang="0">
                <a:pos x="135" y="15"/>
              </a:cxn>
              <a:cxn ang="0">
                <a:pos x="149" y="19"/>
              </a:cxn>
              <a:cxn ang="0">
                <a:pos x="164" y="29"/>
              </a:cxn>
              <a:cxn ang="0">
                <a:pos x="173" y="39"/>
              </a:cxn>
              <a:cxn ang="0">
                <a:pos x="178" y="43"/>
              </a:cxn>
              <a:cxn ang="0">
                <a:pos x="183" y="53"/>
              </a:cxn>
              <a:cxn ang="0">
                <a:pos x="183" y="67"/>
              </a:cxn>
              <a:cxn ang="0">
                <a:pos x="188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8" y="135"/>
              </a:cxn>
              <a:cxn ang="0">
                <a:pos x="183" y="149"/>
              </a:cxn>
              <a:cxn ang="0">
                <a:pos x="173" y="159"/>
              </a:cxn>
              <a:cxn ang="0">
                <a:pos x="164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5" y="183"/>
              </a:cxn>
              <a:cxn ang="0">
                <a:pos x="120" y="192"/>
              </a:cxn>
              <a:cxn ang="0">
                <a:pos x="111" y="192"/>
              </a:cxn>
              <a:cxn ang="0">
                <a:pos x="106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3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39"/>
                </a:lnTo>
                <a:lnTo>
                  <a:pt x="10" y="39"/>
                </a:lnTo>
                <a:lnTo>
                  <a:pt x="10" y="34"/>
                </a:lnTo>
                <a:lnTo>
                  <a:pt x="15" y="34"/>
                </a:lnTo>
                <a:lnTo>
                  <a:pt x="15" y="34"/>
                </a:lnTo>
                <a:lnTo>
                  <a:pt x="15" y="29"/>
                </a:lnTo>
                <a:lnTo>
                  <a:pt x="20" y="29"/>
                </a:lnTo>
                <a:lnTo>
                  <a:pt x="20" y="29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5"/>
                </a:lnTo>
                <a:lnTo>
                  <a:pt x="44" y="15"/>
                </a:lnTo>
                <a:lnTo>
                  <a:pt x="48" y="15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40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8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9"/>
                </a:lnTo>
                <a:lnTo>
                  <a:pt x="173" y="159"/>
                </a:lnTo>
                <a:lnTo>
                  <a:pt x="168" y="159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83"/>
                </a:lnTo>
                <a:lnTo>
                  <a:pt x="140" y="183"/>
                </a:lnTo>
                <a:lnTo>
                  <a:pt x="135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9" name="Freeform 37"/>
          <p:cNvSpPr>
            <a:spLocks/>
          </p:cNvSpPr>
          <p:nvPr/>
        </p:nvSpPr>
        <p:spPr bwMode="auto">
          <a:xfrm>
            <a:off x="4546600" y="3708400"/>
            <a:ext cx="349250" cy="34925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15" y="34"/>
              </a:cxn>
              <a:cxn ang="0">
                <a:pos x="24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5"/>
              </a:cxn>
              <a:cxn ang="0">
                <a:pos x="68" y="0"/>
              </a:cxn>
              <a:cxn ang="0">
                <a:pos x="82" y="0"/>
              </a:cxn>
              <a:cxn ang="0">
                <a:pos x="92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3"/>
              </a:cxn>
              <a:cxn ang="0">
                <a:pos x="178" y="53"/>
              </a:cxn>
              <a:cxn ang="0">
                <a:pos x="178" y="58"/>
              </a:cxn>
              <a:cxn ang="0">
                <a:pos x="183" y="72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78" y="120"/>
              </a:cxn>
              <a:cxn ang="0">
                <a:pos x="178" y="130"/>
              </a:cxn>
              <a:cxn ang="0">
                <a:pos x="178" y="139"/>
              </a:cxn>
              <a:cxn ang="0">
                <a:pos x="168" y="154"/>
              </a:cxn>
              <a:cxn ang="0">
                <a:pos x="159" y="163"/>
              </a:cxn>
              <a:cxn ang="0">
                <a:pos x="154" y="168"/>
              </a:cxn>
              <a:cxn ang="0">
                <a:pos x="144" y="178"/>
              </a:cxn>
              <a:cxn ang="0">
                <a:pos x="135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87"/>
              </a:cxn>
              <a:cxn ang="0">
                <a:pos x="77" y="187"/>
              </a:cxn>
              <a:cxn ang="0">
                <a:pos x="68" y="178"/>
              </a:cxn>
              <a:cxn ang="0">
                <a:pos x="53" y="178"/>
              </a:cxn>
              <a:cxn ang="0">
                <a:pos x="39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3"/>
                </a:move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62"/>
                </a:lnTo>
                <a:lnTo>
                  <a:pt x="183" y="62"/>
                </a:lnTo>
                <a:lnTo>
                  <a:pt x="183" y="67"/>
                </a:lnTo>
                <a:lnTo>
                  <a:pt x="183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0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39"/>
                </a:lnTo>
                <a:lnTo>
                  <a:pt x="173" y="144"/>
                </a:lnTo>
                <a:lnTo>
                  <a:pt x="173" y="149"/>
                </a:lnTo>
                <a:lnTo>
                  <a:pt x="168" y="149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87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8"/>
                </a:lnTo>
                <a:lnTo>
                  <a:pt x="68" y="178"/>
                </a:lnTo>
                <a:lnTo>
                  <a:pt x="63" y="178"/>
                </a:lnTo>
                <a:lnTo>
                  <a:pt x="58" y="178"/>
                </a:lnTo>
                <a:lnTo>
                  <a:pt x="58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3"/>
                </a:lnTo>
                <a:lnTo>
                  <a:pt x="39" y="173"/>
                </a:lnTo>
                <a:lnTo>
                  <a:pt x="34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0" name="Freeform 38"/>
          <p:cNvSpPr>
            <a:spLocks/>
          </p:cNvSpPr>
          <p:nvPr/>
        </p:nvSpPr>
        <p:spPr bwMode="auto">
          <a:xfrm>
            <a:off x="4705350" y="3035300"/>
            <a:ext cx="22225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5" y="312"/>
              </a:cxn>
              <a:cxn ang="0">
                <a:pos x="9" y="307"/>
              </a:cxn>
              <a:cxn ang="0">
                <a:pos x="9" y="297"/>
              </a:cxn>
              <a:cxn ang="0">
                <a:pos x="9" y="288"/>
              </a:cxn>
              <a:cxn ang="0">
                <a:pos x="9" y="278"/>
              </a:cxn>
              <a:cxn ang="0">
                <a:pos x="9" y="268"/>
              </a:cxn>
              <a:cxn ang="0">
                <a:pos x="9" y="259"/>
              </a:cxn>
              <a:cxn ang="0">
                <a:pos x="9" y="249"/>
              </a:cxn>
              <a:cxn ang="0">
                <a:pos x="9" y="240"/>
              </a:cxn>
              <a:cxn ang="0">
                <a:pos x="9" y="230"/>
              </a:cxn>
              <a:cxn ang="0">
                <a:pos x="14" y="220"/>
              </a:cxn>
              <a:cxn ang="0">
                <a:pos x="14" y="211"/>
              </a:cxn>
              <a:cxn ang="0">
                <a:pos x="14" y="201"/>
              </a:cxn>
              <a:cxn ang="0">
                <a:pos x="14" y="192"/>
              </a:cxn>
              <a:cxn ang="0">
                <a:pos x="14" y="182"/>
              </a:cxn>
              <a:cxn ang="0">
                <a:pos x="14" y="172"/>
              </a:cxn>
              <a:cxn ang="0">
                <a:pos x="14" y="163"/>
              </a:cxn>
              <a:cxn ang="0">
                <a:pos x="14" y="153"/>
              </a:cxn>
              <a:cxn ang="0">
                <a:pos x="14" y="144"/>
              </a:cxn>
              <a:cxn ang="0">
                <a:pos x="14" y="134"/>
              </a:cxn>
              <a:cxn ang="0">
                <a:pos x="14" y="124"/>
              </a:cxn>
              <a:cxn ang="0">
                <a:pos x="14" y="115"/>
              </a:cxn>
              <a:cxn ang="0">
                <a:pos x="14" y="105"/>
              </a:cxn>
              <a:cxn ang="0">
                <a:pos x="14" y="96"/>
              </a:cxn>
              <a:cxn ang="0">
                <a:pos x="14" y="86"/>
              </a:cxn>
              <a:cxn ang="0">
                <a:pos x="14" y="76"/>
              </a:cxn>
              <a:cxn ang="0">
                <a:pos x="14" y="67"/>
              </a:cxn>
              <a:cxn ang="0">
                <a:pos x="14" y="57"/>
              </a:cxn>
              <a:cxn ang="0">
                <a:pos x="14" y="48"/>
              </a:cxn>
              <a:cxn ang="0">
                <a:pos x="14" y="38"/>
              </a:cxn>
              <a:cxn ang="0">
                <a:pos x="14" y="28"/>
              </a:cxn>
              <a:cxn ang="0">
                <a:pos x="9" y="19"/>
              </a:cxn>
              <a:cxn ang="0">
                <a:pos x="9" y="9"/>
              </a:cxn>
              <a:cxn ang="0">
                <a:pos x="9" y="0"/>
              </a:cxn>
            </a:cxnLst>
            <a:rect l="0" t="0" r="r" b="b"/>
            <a:pathLst>
              <a:path w="14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5" y="312"/>
                </a:lnTo>
                <a:lnTo>
                  <a:pt x="5" y="307"/>
                </a:lnTo>
                <a:lnTo>
                  <a:pt x="9" y="307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4" y="201"/>
                </a:lnTo>
                <a:lnTo>
                  <a:pt x="14" y="196"/>
                </a:lnTo>
                <a:lnTo>
                  <a:pt x="14" y="192"/>
                </a:lnTo>
                <a:lnTo>
                  <a:pt x="14" y="187"/>
                </a:lnTo>
                <a:lnTo>
                  <a:pt x="14" y="182"/>
                </a:lnTo>
                <a:lnTo>
                  <a:pt x="14" y="177"/>
                </a:lnTo>
                <a:lnTo>
                  <a:pt x="14" y="172"/>
                </a:lnTo>
                <a:lnTo>
                  <a:pt x="14" y="168"/>
                </a:lnTo>
                <a:lnTo>
                  <a:pt x="14" y="163"/>
                </a:lnTo>
                <a:lnTo>
                  <a:pt x="14" y="158"/>
                </a:lnTo>
                <a:lnTo>
                  <a:pt x="14" y="153"/>
                </a:lnTo>
                <a:lnTo>
                  <a:pt x="14" y="148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14" y="129"/>
                </a:lnTo>
                <a:lnTo>
                  <a:pt x="14" y="124"/>
                </a:lnTo>
                <a:lnTo>
                  <a:pt x="14" y="120"/>
                </a:lnTo>
                <a:lnTo>
                  <a:pt x="14" y="115"/>
                </a:lnTo>
                <a:lnTo>
                  <a:pt x="14" y="110"/>
                </a:lnTo>
                <a:lnTo>
                  <a:pt x="14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9" y="24"/>
                </a:lnTo>
                <a:lnTo>
                  <a:pt x="9" y="19"/>
                </a:lnTo>
                <a:lnTo>
                  <a:pt x="9" y="14"/>
                </a:lnTo>
                <a:lnTo>
                  <a:pt x="9" y="9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1" name="Freeform 39"/>
          <p:cNvSpPr>
            <a:spLocks/>
          </p:cNvSpPr>
          <p:nvPr/>
        </p:nvSpPr>
        <p:spPr bwMode="auto">
          <a:xfrm>
            <a:off x="4718050" y="2962275"/>
            <a:ext cx="36513" cy="714375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0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5" y="53"/>
              </a:cxn>
              <a:cxn ang="0">
                <a:pos x="15" y="63"/>
              </a:cxn>
              <a:cxn ang="0">
                <a:pos x="20" y="72"/>
              </a:cxn>
              <a:cxn ang="0">
                <a:pos x="20" y="82"/>
              </a:cxn>
              <a:cxn ang="0">
                <a:pos x="20" y="91"/>
              </a:cxn>
              <a:cxn ang="0">
                <a:pos x="20" y="101"/>
              </a:cxn>
              <a:cxn ang="0">
                <a:pos x="20" y="111"/>
              </a:cxn>
              <a:cxn ang="0">
                <a:pos x="20" y="120"/>
              </a:cxn>
              <a:cxn ang="0">
                <a:pos x="20" y="130"/>
              </a:cxn>
              <a:cxn ang="0">
                <a:pos x="20" y="139"/>
              </a:cxn>
              <a:cxn ang="0">
                <a:pos x="20" y="149"/>
              </a:cxn>
              <a:cxn ang="0">
                <a:pos x="20" y="159"/>
              </a:cxn>
              <a:cxn ang="0">
                <a:pos x="20" y="168"/>
              </a:cxn>
              <a:cxn ang="0">
                <a:pos x="20" y="178"/>
              </a:cxn>
              <a:cxn ang="0">
                <a:pos x="15" y="183"/>
              </a:cxn>
              <a:cxn ang="0">
                <a:pos x="15" y="192"/>
              </a:cxn>
              <a:cxn ang="0">
                <a:pos x="15" y="202"/>
              </a:cxn>
              <a:cxn ang="0">
                <a:pos x="15" y="211"/>
              </a:cxn>
              <a:cxn ang="0">
                <a:pos x="15" y="221"/>
              </a:cxn>
              <a:cxn ang="0">
                <a:pos x="15" y="231"/>
              </a:cxn>
              <a:cxn ang="0">
                <a:pos x="15" y="240"/>
              </a:cxn>
              <a:cxn ang="0">
                <a:pos x="15" y="250"/>
              </a:cxn>
              <a:cxn ang="0">
                <a:pos x="15" y="259"/>
              </a:cxn>
              <a:cxn ang="0">
                <a:pos x="15" y="269"/>
              </a:cxn>
              <a:cxn ang="0">
                <a:pos x="15" y="279"/>
              </a:cxn>
              <a:cxn ang="0">
                <a:pos x="15" y="288"/>
              </a:cxn>
              <a:cxn ang="0">
                <a:pos x="15" y="298"/>
              </a:cxn>
              <a:cxn ang="0">
                <a:pos x="15" y="307"/>
              </a:cxn>
              <a:cxn ang="0">
                <a:pos x="15" y="317"/>
              </a:cxn>
              <a:cxn ang="0">
                <a:pos x="15" y="327"/>
              </a:cxn>
              <a:cxn ang="0">
                <a:pos x="15" y="336"/>
              </a:cxn>
              <a:cxn ang="0">
                <a:pos x="15" y="346"/>
              </a:cxn>
              <a:cxn ang="0">
                <a:pos x="15" y="355"/>
              </a:cxn>
              <a:cxn ang="0">
                <a:pos x="15" y="365"/>
              </a:cxn>
              <a:cxn ang="0">
                <a:pos x="15" y="375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</a:cxnLst>
            <a:rect l="0" t="0" r="r" b="b"/>
            <a:pathLst>
              <a:path w="20" h="394">
                <a:moveTo>
                  <a:pt x="0" y="0"/>
                </a:moveTo>
                <a:lnTo>
                  <a:pt x="5" y="5"/>
                </a:lnTo>
                <a:lnTo>
                  <a:pt x="5" y="10"/>
                </a:lnTo>
                <a:lnTo>
                  <a:pt x="10" y="10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5" y="53"/>
                </a:lnTo>
                <a:lnTo>
                  <a:pt x="15" y="58"/>
                </a:lnTo>
                <a:lnTo>
                  <a:pt x="15" y="63"/>
                </a:lnTo>
                <a:lnTo>
                  <a:pt x="20" y="67"/>
                </a:lnTo>
                <a:lnTo>
                  <a:pt x="20" y="72"/>
                </a:lnTo>
                <a:lnTo>
                  <a:pt x="20" y="77"/>
                </a:lnTo>
                <a:lnTo>
                  <a:pt x="20" y="82"/>
                </a:lnTo>
                <a:lnTo>
                  <a:pt x="20" y="87"/>
                </a:lnTo>
                <a:lnTo>
                  <a:pt x="20" y="91"/>
                </a:lnTo>
                <a:lnTo>
                  <a:pt x="20" y="96"/>
                </a:lnTo>
                <a:lnTo>
                  <a:pt x="20" y="101"/>
                </a:lnTo>
                <a:lnTo>
                  <a:pt x="20" y="106"/>
                </a:lnTo>
                <a:lnTo>
                  <a:pt x="20" y="111"/>
                </a:lnTo>
                <a:lnTo>
                  <a:pt x="20" y="115"/>
                </a:lnTo>
                <a:lnTo>
                  <a:pt x="20" y="120"/>
                </a:lnTo>
                <a:lnTo>
                  <a:pt x="20" y="125"/>
                </a:lnTo>
                <a:lnTo>
                  <a:pt x="20" y="130"/>
                </a:lnTo>
                <a:lnTo>
                  <a:pt x="20" y="135"/>
                </a:lnTo>
                <a:lnTo>
                  <a:pt x="20" y="139"/>
                </a:lnTo>
                <a:lnTo>
                  <a:pt x="20" y="144"/>
                </a:lnTo>
                <a:lnTo>
                  <a:pt x="20" y="149"/>
                </a:lnTo>
                <a:lnTo>
                  <a:pt x="20" y="154"/>
                </a:lnTo>
                <a:lnTo>
                  <a:pt x="20" y="159"/>
                </a:lnTo>
                <a:lnTo>
                  <a:pt x="20" y="163"/>
                </a:lnTo>
                <a:lnTo>
                  <a:pt x="20" y="168"/>
                </a:lnTo>
                <a:lnTo>
                  <a:pt x="20" y="173"/>
                </a:lnTo>
                <a:lnTo>
                  <a:pt x="20" y="178"/>
                </a:lnTo>
                <a:lnTo>
                  <a:pt x="15" y="178"/>
                </a:lnTo>
                <a:lnTo>
                  <a:pt x="15" y="183"/>
                </a:lnTo>
                <a:lnTo>
                  <a:pt x="15" y="187"/>
                </a:lnTo>
                <a:lnTo>
                  <a:pt x="15" y="192"/>
                </a:lnTo>
                <a:lnTo>
                  <a:pt x="15" y="197"/>
                </a:lnTo>
                <a:lnTo>
                  <a:pt x="15" y="202"/>
                </a:lnTo>
                <a:lnTo>
                  <a:pt x="15" y="207"/>
                </a:lnTo>
                <a:lnTo>
                  <a:pt x="15" y="211"/>
                </a:lnTo>
                <a:lnTo>
                  <a:pt x="15" y="216"/>
                </a:lnTo>
                <a:lnTo>
                  <a:pt x="15" y="221"/>
                </a:lnTo>
                <a:lnTo>
                  <a:pt x="15" y="226"/>
                </a:lnTo>
                <a:lnTo>
                  <a:pt x="15" y="231"/>
                </a:lnTo>
                <a:lnTo>
                  <a:pt x="15" y="235"/>
                </a:lnTo>
                <a:lnTo>
                  <a:pt x="15" y="240"/>
                </a:lnTo>
                <a:lnTo>
                  <a:pt x="15" y="245"/>
                </a:lnTo>
                <a:lnTo>
                  <a:pt x="15" y="250"/>
                </a:lnTo>
                <a:lnTo>
                  <a:pt x="15" y="255"/>
                </a:lnTo>
                <a:lnTo>
                  <a:pt x="15" y="259"/>
                </a:lnTo>
                <a:lnTo>
                  <a:pt x="15" y="264"/>
                </a:lnTo>
                <a:lnTo>
                  <a:pt x="15" y="269"/>
                </a:lnTo>
                <a:lnTo>
                  <a:pt x="15" y="274"/>
                </a:lnTo>
                <a:lnTo>
                  <a:pt x="15" y="279"/>
                </a:lnTo>
                <a:lnTo>
                  <a:pt x="15" y="283"/>
                </a:lnTo>
                <a:lnTo>
                  <a:pt x="15" y="288"/>
                </a:lnTo>
                <a:lnTo>
                  <a:pt x="15" y="293"/>
                </a:lnTo>
                <a:lnTo>
                  <a:pt x="15" y="298"/>
                </a:lnTo>
                <a:lnTo>
                  <a:pt x="15" y="303"/>
                </a:lnTo>
                <a:lnTo>
                  <a:pt x="15" y="307"/>
                </a:lnTo>
                <a:lnTo>
                  <a:pt x="15" y="312"/>
                </a:lnTo>
                <a:lnTo>
                  <a:pt x="15" y="317"/>
                </a:lnTo>
                <a:lnTo>
                  <a:pt x="15" y="322"/>
                </a:lnTo>
                <a:lnTo>
                  <a:pt x="15" y="327"/>
                </a:lnTo>
                <a:lnTo>
                  <a:pt x="15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1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2" name="Freeform 40"/>
          <p:cNvSpPr>
            <a:spLocks/>
          </p:cNvSpPr>
          <p:nvPr/>
        </p:nvSpPr>
        <p:spPr bwMode="auto">
          <a:xfrm>
            <a:off x="4868863" y="2614613"/>
            <a:ext cx="347662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3" name="Freeform 41"/>
          <p:cNvSpPr>
            <a:spLocks/>
          </p:cNvSpPr>
          <p:nvPr/>
        </p:nvSpPr>
        <p:spPr bwMode="auto">
          <a:xfrm>
            <a:off x="4886325" y="3708400"/>
            <a:ext cx="352425" cy="349250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4" name="Freeform 42"/>
          <p:cNvSpPr>
            <a:spLocks/>
          </p:cNvSpPr>
          <p:nvPr/>
        </p:nvSpPr>
        <p:spPr bwMode="auto">
          <a:xfrm>
            <a:off x="5048250" y="3035300"/>
            <a:ext cx="46038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5" name="Freeform 43"/>
          <p:cNvSpPr>
            <a:spLocks/>
          </p:cNvSpPr>
          <p:nvPr/>
        </p:nvSpPr>
        <p:spPr bwMode="auto">
          <a:xfrm>
            <a:off x="5076825" y="2971800"/>
            <a:ext cx="44450" cy="7143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10"/>
              </a:cxn>
              <a:cxn ang="0">
                <a:pos x="14" y="19"/>
              </a:cxn>
              <a:cxn ang="0">
                <a:pos x="14" y="29"/>
              </a:cxn>
              <a:cxn ang="0">
                <a:pos x="14" y="38"/>
              </a:cxn>
              <a:cxn ang="0">
                <a:pos x="14" y="48"/>
              </a:cxn>
              <a:cxn ang="0">
                <a:pos x="19" y="58"/>
              </a:cxn>
              <a:cxn ang="0">
                <a:pos x="19" y="67"/>
              </a:cxn>
              <a:cxn ang="0">
                <a:pos x="24" y="77"/>
              </a:cxn>
              <a:cxn ang="0">
                <a:pos x="19" y="82"/>
              </a:cxn>
              <a:cxn ang="0">
                <a:pos x="19" y="91"/>
              </a:cxn>
              <a:cxn ang="0">
                <a:pos x="19" y="101"/>
              </a:cxn>
              <a:cxn ang="0">
                <a:pos x="19" y="110"/>
              </a:cxn>
              <a:cxn ang="0">
                <a:pos x="19" y="120"/>
              </a:cxn>
              <a:cxn ang="0">
                <a:pos x="19" y="130"/>
              </a:cxn>
              <a:cxn ang="0">
                <a:pos x="19" y="139"/>
              </a:cxn>
              <a:cxn ang="0">
                <a:pos x="19" y="149"/>
              </a:cxn>
              <a:cxn ang="0">
                <a:pos x="19" y="158"/>
              </a:cxn>
              <a:cxn ang="0">
                <a:pos x="19" y="168"/>
              </a:cxn>
              <a:cxn ang="0">
                <a:pos x="19" y="178"/>
              </a:cxn>
              <a:cxn ang="0">
                <a:pos x="19" y="187"/>
              </a:cxn>
              <a:cxn ang="0">
                <a:pos x="14" y="192"/>
              </a:cxn>
              <a:cxn ang="0">
                <a:pos x="14" y="202"/>
              </a:cxn>
              <a:cxn ang="0">
                <a:pos x="14" y="211"/>
              </a:cxn>
              <a:cxn ang="0">
                <a:pos x="14" y="221"/>
              </a:cxn>
              <a:cxn ang="0">
                <a:pos x="14" y="230"/>
              </a:cxn>
              <a:cxn ang="0">
                <a:pos x="14" y="240"/>
              </a:cxn>
              <a:cxn ang="0">
                <a:pos x="14" y="250"/>
              </a:cxn>
              <a:cxn ang="0">
                <a:pos x="14" y="259"/>
              </a:cxn>
              <a:cxn ang="0">
                <a:pos x="14" y="269"/>
              </a:cxn>
              <a:cxn ang="0">
                <a:pos x="14" y="278"/>
              </a:cxn>
              <a:cxn ang="0">
                <a:pos x="14" y="288"/>
              </a:cxn>
              <a:cxn ang="0">
                <a:pos x="14" y="298"/>
              </a:cxn>
              <a:cxn ang="0">
                <a:pos x="14" y="307"/>
              </a:cxn>
              <a:cxn ang="0">
                <a:pos x="10" y="312"/>
              </a:cxn>
              <a:cxn ang="0">
                <a:pos x="10" y="322"/>
              </a:cxn>
              <a:cxn ang="0">
                <a:pos x="10" y="331"/>
              </a:cxn>
              <a:cxn ang="0">
                <a:pos x="10" y="341"/>
              </a:cxn>
              <a:cxn ang="0">
                <a:pos x="10" y="350"/>
              </a:cxn>
              <a:cxn ang="0">
                <a:pos x="10" y="360"/>
              </a:cxn>
              <a:cxn ang="0">
                <a:pos x="10" y="370"/>
              </a:cxn>
              <a:cxn ang="0">
                <a:pos x="10" y="379"/>
              </a:cxn>
              <a:cxn ang="0">
                <a:pos x="5" y="384"/>
              </a:cxn>
              <a:cxn ang="0">
                <a:pos x="0" y="389"/>
              </a:cxn>
            </a:cxnLst>
            <a:rect l="0" t="0" r="r" b="b"/>
            <a:pathLst>
              <a:path w="24" h="394">
                <a:moveTo>
                  <a:pt x="5" y="0"/>
                </a:moveTo>
                <a:lnTo>
                  <a:pt x="10" y="0"/>
                </a:lnTo>
                <a:lnTo>
                  <a:pt x="10" y="5"/>
                </a:lnTo>
                <a:lnTo>
                  <a:pt x="14" y="10"/>
                </a:lnTo>
                <a:lnTo>
                  <a:pt x="14" y="14"/>
                </a:lnTo>
                <a:lnTo>
                  <a:pt x="14" y="19"/>
                </a:lnTo>
                <a:lnTo>
                  <a:pt x="14" y="24"/>
                </a:lnTo>
                <a:lnTo>
                  <a:pt x="14" y="29"/>
                </a:lnTo>
                <a:lnTo>
                  <a:pt x="14" y="34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2"/>
                </a:lnTo>
                <a:lnTo>
                  <a:pt x="19" y="67"/>
                </a:lnTo>
                <a:lnTo>
                  <a:pt x="24" y="72"/>
                </a:lnTo>
                <a:lnTo>
                  <a:pt x="24" y="77"/>
                </a:lnTo>
                <a:lnTo>
                  <a:pt x="19" y="77"/>
                </a:lnTo>
                <a:lnTo>
                  <a:pt x="19" y="82"/>
                </a:lnTo>
                <a:lnTo>
                  <a:pt x="19" y="86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0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4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8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2"/>
                </a:lnTo>
                <a:lnTo>
                  <a:pt x="19" y="187"/>
                </a:lnTo>
                <a:lnTo>
                  <a:pt x="19" y="192"/>
                </a:lnTo>
                <a:lnTo>
                  <a:pt x="14" y="192"/>
                </a:lnTo>
                <a:lnTo>
                  <a:pt x="14" y="197"/>
                </a:lnTo>
                <a:lnTo>
                  <a:pt x="14" y="202"/>
                </a:lnTo>
                <a:lnTo>
                  <a:pt x="14" y="206"/>
                </a:lnTo>
                <a:lnTo>
                  <a:pt x="14" y="211"/>
                </a:lnTo>
                <a:lnTo>
                  <a:pt x="14" y="216"/>
                </a:lnTo>
                <a:lnTo>
                  <a:pt x="14" y="221"/>
                </a:lnTo>
                <a:lnTo>
                  <a:pt x="14" y="226"/>
                </a:lnTo>
                <a:lnTo>
                  <a:pt x="14" y="230"/>
                </a:lnTo>
                <a:lnTo>
                  <a:pt x="14" y="235"/>
                </a:lnTo>
                <a:lnTo>
                  <a:pt x="14" y="240"/>
                </a:lnTo>
                <a:lnTo>
                  <a:pt x="14" y="245"/>
                </a:lnTo>
                <a:lnTo>
                  <a:pt x="14" y="250"/>
                </a:lnTo>
                <a:lnTo>
                  <a:pt x="14" y="254"/>
                </a:lnTo>
                <a:lnTo>
                  <a:pt x="14" y="259"/>
                </a:lnTo>
                <a:lnTo>
                  <a:pt x="14" y="264"/>
                </a:lnTo>
                <a:lnTo>
                  <a:pt x="14" y="269"/>
                </a:lnTo>
                <a:lnTo>
                  <a:pt x="14" y="274"/>
                </a:lnTo>
                <a:lnTo>
                  <a:pt x="14" y="278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0" y="307"/>
                </a:lnTo>
                <a:lnTo>
                  <a:pt x="10" y="312"/>
                </a:lnTo>
                <a:lnTo>
                  <a:pt x="10" y="317"/>
                </a:lnTo>
                <a:lnTo>
                  <a:pt x="10" y="322"/>
                </a:lnTo>
                <a:lnTo>
                  <a:pt x="10" y="326"/>
                </a:lnTo>
                <a:lnTo>
                  <a:pt x="10" y="331"/>
                </a:lnTo>
                <a:lnTo>
                  <a:pt x="10" y="336"/>
                </a:lnTo>
                <a:lnTo>
                  <a:pt x="10" y="341"/>
                </a:lnTo>
                <a:lnTo>
                  <a:pt x="10" y="346"/>
                </a:lnTo>
                <a:lnTo>
                  <a:pt x="10" y="350"/>
                </a:lnTo>
                <a:lnTo>
                  <a:pt x="10" y="355"/>
                </a:lnTo>
                <a:lnTo>
                  <a:pt x="10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6" name="Freeform 44"/>
          <p:cNvSpPr>
            <a:spLocks/>
          </p:cNvSpPr>
          <p:nvPr/>
        </p:nvSpPr>
        <p:spPr bwMode="auto">
          <a:xfrm>
            <a:off x="5229225" y="2624138"/>
            <a:ext cx="357188" cy="347662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7" name="Freeform 45"/>
          <p:cNvSpPr>
            <a:spLocks/>
          </p:cNvSpPr>
          <p:nvPr/>
        </p:nvSpPr>
        <p:spPr bwMode="auto">
          <a:xfrm>
            <a:off x="5407025" y="3040063"/>
            <a:ext cx="49213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8" name="Freeform 46"/>
          <p:cNvSpPr>
            <a:spLocks/>
          </p:cNvSpPr>
          <p:nvPr/>
        </p:nvSpPr>
        <p:spPr bwMode="auto">
          <a:xfrm>
            <a:off x="5424488" y="2971800"/>
            <a:ext cx="49212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59" name="Freeform 47"/>
          <p:cNvSpPr>
            <a:spLocks/>
          </p:cNvSpPr>
          <p:nvPr/>
        </p:nvSpPr>
        <p:spPr bwMode="auto">
          <a:xfrm>
            <a:off x="5595938" y="2632075"/>
            <a:ext cx="357187" cy="357188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0" name="Freeform 48"/>
          <p:cNvSpPr>
            <a:spLocks/>
          </p:cNvSpPr>
          <p:nvPr/>
        </p:nvSpPr>
        <p:spPr bwMode="auto">
          <a:xfrm>
            <a:off x="5170488" y="3713163"/>
            <a:ext cx="357187" cy="347662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1" name="Freeform 49"/>
          <p:cNvSpPr>
            <a:spLocks/>
          </p:cNvSpPr>
          <p:nvPr/>
        </p:nvSpPr>
        <p:spPr bwMode="auto">
          <a:xfrm>
            <a:off x="5754688" y="3048000"/>
            <a:ext cx="58737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2" name="Freeform 50"/>
          <p:cNvSpPr>
            <a:spLocks/>
          </p:cNvSpPr>
          <p:nvPr/>
        </p:nvSpPr>
        <p:spPr bwMode="auto">
          <a:xfrm>
            <a:off x="5772150" y="2989263"/>
            <a:ext cx="68263" cy="7112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3" name="Freeform 51"/>
          <p:cNvSpPr>
            <a:spLocks/>
          </p:cNvSpPr>
          <p:nvPr/>
        </p:nvSpPr>
        <p:spPr bwMode="auto">
          <a:xfrm>
            <a:off x="5962650" y="2641600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4" name="Freeform 52"/>
          <p:cNvSpPr>
            <a:spLocks/>
          </p:cNvSpPr>
          <p:nvPr/>
        </p:nvSpPr>
        <p:spPr bwMode="auto">
          <a:xfrm>
            <a:off x="5518150" y="3721100"/>
            <a:ext cx="357188" cy="357188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5" name="Freeform 53"/>
          <p:cNvSpPr>
            <a:spLocks/>
          </p:cNvSpPr>
          <p:nvPr/>
        </p:nvSpPr>
        <p:spPr bwMode="auto">
          <a:xfrm>
            <a:off x="6097588" y="3067050"/>
            <a:ext cx="82550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6" name="Freeform 54"/>
          <p:cNvSpPr>
            <a:spLocks/>
          </p:cNvSpPr>
          <p:nvPr/>
        </p:nvSpPr>
        <p:spPr bwMode="auto">
          <a:xfrm>
            <a:off x="6124575" y="2998788"/>
            <a:ext cx="73025" cy="7096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7" name="Freeform 55"/>
          <p:cNvSpPr>
            <a:spLocks/>
          </p:cNvSpPr>
          <p:nvPr/>
        </p:nvSpPr>
        <p:spPr bwMode="auto">
          <a:xfrm>
            <a:off x="6324600" y="2659063"/>
            <a:ext cx="357188" cy="357187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8" name="Freeform 56"/>
          <p:cNvSpPr>
            <a:spLocks/>
          </p:cNvSpPr>
          <p:nvPr/>
        </p:nvSpPr>
        <p:spPr bwMode="auto">
          <a:xfrm>
            <a:off x="6454775" y="3084513"/>
            <a:ext cx="77788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69" name="Freeform 57"/>
          <p:cNvSpPr>
            <a:spLocks/>
          </p:cNvSpPr>
          <p:nvPr/>
        </p:nvSpPr>
        <p:spPr bwMode="auto">
          <a:xfrm>
            <a:off x="6473825" y="3016250"/>
            <a:ext cx="85725" cy="711200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0" name="Freeform 58"/>
          <p:cNvSpPr>
            <a:spLocks/>
          </p:cNvSpPr>
          <p:nvPr/>
        </p:nvSpPr>
        <p:spPr bwMode="auto">
          <a:xfrm>
            <a:off x="6691313" y="2678113"/>
            <a:ext cx="357187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1" name="Freeform 59"/>
          <p:cNvSpPr>
            <a:spLocks/>
          </p:cNvSpPr>
          <p:nvPr/>
        </p:nvSpPr>
        <p:spPr bwMode="auto">
          <a:xfrm>
            <a:off x="6632575" y="3757613"/>
            <a:ext cx="352425" cy="352425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2" name="Freeform 60"/>
          <p:cNvSpPr>
            <a:spLocks/>
          </p:cNvSpPr>
          <p:nvPr/>
        </p:nvSpPr>
        <p:spPr bwMode="auto">
          <a:xfrm>
            <a:off x="6804025" y="3103563"/>
            <a:ext cx="95250" cy="67310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3" name="Freeform 61"/>
          <p:cNvSpPr>
            <a:spLocks/>
          </p:cNvSpPr>
          <p:nvPr/>
        </p:nvSpPr>
        <p:spPr bwMode="auto">
          <a:xfrm>
            <a:off x="6821488" y="3035300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4" name="Freeform 62"/>
          <p:cNvSpPr>
            <a:spLocks/>
          </p:cNvSpPr>
          <p:nvPr/>
        </p:nvSpPr>
        <p:spPr bwMode="auto">
          <a:xfrm>
            <a:off x="7056438" y="2700338"/>
            <a:ext cx="354012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5" name="Freeform 63"/>
          <p:cNvSpPr>
            <a:spLocks/>
          </p:cNvSpPr>
          <p:nvPr/>
        </p:nvSpPr>
        <p:spPr bwMode="auto">
          <a:xfrm>
            <a:off x="6958013" y="3803650"/>
            <a:ext cx="357187" cy="357188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6" name="Freeform 64"/>
          <p:cNvSpPr>
            <a:spLocks/>
          </p:cNvSpPr>
          <p:nvPr/>
        </p:nvSpPr>
        <p:spPr bwMode="auto">
          <a:xfrm>
            <a:off x="7151688" y="3125788"/>
            <a:ext cx="104775" cy="668337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7" name="Freeform 65"/>
          <p:cNvSpPr>
            <a:spLocks/>
          </p:cNvSpPr>
          <p:nvPr/>
        </p:nvSpPr>
        <p:spPr bwMode="auto">
          <a:xfrm>
            <a:off x="7173913" y="3057525"/>
            <a:ext cx="109537" cy="714375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8" name="Freeform 66"/>
          <p:cNvSpPr>
            <a:spLocks/>
          </p:cNvSpPr>
          <p:nvPr/>
        </p:nvSpPr>
        <p:spPr bwMode="auto">
          <a:xfrm>
            <a:off x="7418388" y="2727325"/>
            <a:ext cx="357187" cy="357188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79" name="Freeform 67"/>
          <p:cNvSpPr>
            <a:spLocks/>
          </p:cNvSpPr>
          <p:nvPr/>
        </p:nvSpPr>
        <p:spPr bwMode="auto">
          <a:xfrm>
            <a:off x="7305675" y="3813175"/>
            <a:ext cx="357188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0" name="Freeform 68"/>
          <p:cNvSpPr>
            <a:spLocks/>
          </p:cNvSpPr>
          <p:nvPr/>
        </p:nvSpPr>
        <p:spPr bwMode="auto">
          <a:xfrm>
            <a:off x="7499350" y="3143250"/>
            <a:ext cx="109538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1" name="Freeform 69"/>
          <p:cNvSpPr>
            <a:spLocks/>
          </p:cNvSpPr>
          <p:nvPr/>
        </p:nvSpPr>
        <p:spPr bwMode="auto">
          <a:xfrm>
            <a:off x="7523163" y="3084513"/>
            <a:ext cx="112712" cy="709612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2" name="Freeform 70"/>
          <p:cNvSpPr>
            <a:spLocks/>
          </p:cNvSpPr>
          <p:nvPr/>
        </p:nvSpPr>
        <p:spPr bwMode="auto">
          <a:xfrm>
            <a:off x="7785100" y="2754313"/>
            <a:ext cx="357188" cy="357187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3" name="Freeform 71"/>
          <p:cNvSpPr>
            <a:spLocks/>
          </p:cNvSpPr>
          <p:nvPr/>
        </p:nvSpPr>
        <p:spPr bwMode="auto">
          <a:xfrm>
            <a:off x="7653338" y="3849688"/>
            <a:ext cx="357187" cy="347662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4" name="Freeform 72"/>
          <p:cNvSpPr>
            <a:spLocks/>
          </p:cNvSpPr>
          <p:nvPr/>
        </p:nvSpPr>
        <p:spPr bwMode="auto">
          <a:xfrm>
            <a:off x="7843838" y="3179763"/>
            <a:ext cx="131762" cy="677862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5" name="Freeform 73"/>
          <p:cNvSpPr>
            <a:spLocks/>
          </p:cNvSpPr>
          <p:nvPr/>
        </p:nvSpPr>
        <p:spPr bwMode="auto">
          <a:xfrm>
            <a:off x="7870825" y="3111500"/>
            <a:ext cx="131763" cy="70961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6" name="Freeform 74"/>
          <p:cNvSpPr>
            <a:spLocks/>
          </p:cNvSpPr>
          <p:nvPr/>
        </p:nvSpPr>
        <p:spPr bwMode="auto">
          <a:xfrm>
            <a:off x="2154238" y="1938338"/>
            <a:ext cx="2436812" cy="2811462"/>
          </a:xfrm>
          <a:custGeom>
            <a:avLst/>
            <a:gdLst/>
            <a:ahLst/>
            <a:cxnLst>
              <a:cxn ang="0">
                <a:pos x="648" y="187"/>
              </a:cxn>
              <a:cxn ang="0">
                <a:pos x="638" y="187"/>
              </a:cxn>
              <a:cxn ang="0">
                <a:pos x="629" y="177"/>
              </a:cxn>
              <a:cxn ang="0">
                <a:pos x="609" y="153"/>
              </a:cxn>
              <a:cxn ang="0">
                <a:pos x="585" y="115"/>
              </a:cxn>
              <a:cxn ang="0">
                <a:pos x="561" y="72"/>
              </a:cxn>
              <a:cxn ang="0">
                <a:pos x="547" y="43"/>
              </a:cxn>
              <a:cxn ang="0">
                <a:pos x="528" y="24"/>
              </a:cxn>
              <a:cxn ang="0">
                <a:pos x="499" y="9"/>
              </a:cxn>
              <a:cxn ang="0">
                <a:pos x="456" y="5"/>
              </a:cxn>
              <a:cxn ang="0">
                <a:pos x="393" y="5"/>
              </a:cxn>
              <a:cxn ang="0">
                <a:pos x="321" y="9"/>
              </a:cxn>
              <a:cxn ang="0">
                <a:pos x="250" y="24"/>
              </a:cxn>
              <a:cxn ang="0">
                <a:pos x="187" y="53"/>
              </a:cxn>
              <a:cxn ang="0">
                <a:pos x="130" y="91"/>
              </a:cxn>
              <a:cxn ang="0">
                <a:pos x="82" y="139"/>
              </a:cxn>
              <a:cxn ang="0">
                <a:pos x="43" y="192"/>
              </a:cxn>
              <a:cxn ang="0">
                <a:pos x="14" y="254"/>
              </a:cxn>
              <a:cxn ang="0">
                <a:pos x="0" y="326"/>
              </a:cxn>
              <a:cxn ang="0">
                <a:pos x="0" y="1190"/>
              </a:cxn>
              <a:cxn ang="0">
                <a:pos x="5" y="1262"/>
              </a:cxn>
              <a:cxn ang="0">
                <a:pos x="29" y="1329"/>
              </a:cxn>
              <a:cxn ang="0">
                <a:pos x="62" y="1387"/>
              </a:cxn>
              <a:cxn ang="0">
                <a:pos x="106" y="1440"/>
              </a:cxn>
              <a:cxn ang="0">
                <a:pos x="158" y="1483"/>
              </a:cxn>
              <a:cxn ang="0">
                <a:pos x="216" y="1517"/>
              </a:cxn>
              <a:cxn ang="0">
                <a:pos x="283" y="1536"/>
              </a:cxn>
              <a:cxn ang="0">
                <a:pos x="355" y="1545"/>
              </a:cxn>
              <a:cxn ang="0">
                <a:pos x="696" y="1555"/>
              </a:cxn>
              <a:cxn ang="0">
                <a:pos x="950" y="1541"/>
              </a:cxn>
              <a:cxn ang="0">
                <a:pos x="1051" y="1526"/>
              </a:cxn>
              <a:cxn ang="0">
                <a:pos x="1132" y="1497"/>
              </a:cxn>
              <a:cxn ang="0">
                <a:pos x="1200" y="1454"/>
              </a:cxn>
              <a:cxn ang="0">
                <a:pos x="1252" y="1401"/>
              </a:cxn>
              <a:cxn ang="0">
                <a:pos x="1296" y="1339"/>
              </a:cxn>
              <a:cxn ang="0">
                <a:pos x="1324" y="1257"/>
              </a:cxn>
              <a:cxn ang="0">
                <a:pos x="1339" y="1157"/>
              </a:cxn>
              <a:cxn ang="0">
                <a:pos x="1348" y="1041"/>
              </a:cxn>
              <a:cxn ang="0">
                <a:pos x="1339" y="744"/>
              </a:cxn>
              <a:cxn ang="0">
                <a:pos x="1305" y="360"/>
              </a:cxn>
              <a:cxn ang="0">
                <a:pos x="1300" y="288"/>
              </a:cxn>
              <a:cxn ang="0">
                <a:pos x="1276" y="225"/>
              </a:cxn>
              <a:cxn ang="0">
                <a:pos x="1243" y="163"/>
              </a:cxn>
              <a:cxn ang="0">
                <a:pos x="1200" y="115"/>
              </a:cxn>
              <a:cxn ang="0">
                <a:pos x="1147" y="72"/>
              </a:cxn>
              <a:cxn ang="0">
                <a:pos x="1089" y="38"/>
              </a:cxn>
              <a:cxn ang="0">
                <a:pos x="1022" y="14"/>
              </a:cxn>
              <a:cxn ang="0">
                <a:pos x="950" y="5"/>
              </a:cxn>
              <a:cxn ang="0">
                <a:pos x="878" y="0"/>
              </a:cxn>
              <a:cxn ang="0">
                <a:pos x="825" y="5"/>
              </a:cxn>
              <a:cxn ang="0">
                <a:pos x="787" y="14"/>
              </a:cxn>
              <a:cxn ang="0">
                <a:pos x="768" y="33"/>
              </a:cxn>
              <a:cxn ang="0">
                <a:pos x="749" y="57"/>
              </a:cxn>
              <a:cxn ang="0">
                <a:pos x="734" y="91"/>
              </a:cxn>
              <a:cxn ang="0">
                <a:pos x="710" y="134"/>
              </a:cxn>
              <a:cxn ang="0">
                <a:pos x="681" y="173"/>
              </a:cxn>
              <a:cxn ang="0">
                <a:pos x="677" y="182"/>
              </a:cxn>
              <a:cxn ang="0">
                <a:pos x="667" y="187"/>
              </a:cxn>
              <a:cxn ang="0">
                <a:pos x="657" y="187"/>
              </a:cxn>
            </a:cxnLst>
            <a:rect l="0" t="0" r="r" b="b"/>
            <a:pathLst>
              <a:path w="1348" h="1555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8" y="187"/>
                </a:lnTo>
                <a:lnTo>
                  <a:pt x="633" y="182"/>
                </a:lnTo>
                <a:lnTo>
                  <a:pt x="629" y="177"/>
                </a:lnTo>
                <a:lnTo>
                  <a:pt x="624" y="173"/>
                </a:lnTo>
                <a:lnTo>
                  <a:pt x="609" y="153"/>
                </a:lnTo>
                <a:lnTo>
                  <a:pt x="595" y="134"/>
                </a:lnTo>
                <a:lnTo>
                  <a:pt x="585" y="115"/>
                </a:lnTo>
                <a:lnTo>
                  <a:pt x="571" y="91"/>
                </a:lnTo>
                <a:lnTo>
                  <a:pt x="561" y="72"/>
                </a:lnTo>
                <a:lnTo>
                  <a:pt x="557" y="57"/>
                </a:lnTo>
                <a:lnTo>
                  <a:pt x="547" y="43"/>
                </a:lnTo>
                <a:lnTo>
                  <a:pt x="537" y="33"/>
                </a:lnTo>
                <a:lnTo>
                  <a:pt x="528" y="24"/>
                </a:lnTo>
                <a:lnTo>
                  <a:pt x="518" y="14"/>
                </a:lnTo>
                <a:lnTo>
                  <a:pt x="499" y="9"/>
                </a:lnTo>
                <a:lnTo>
                  <a:pt x="480" y="5"/>
                </a:lnTo>
                <a:lnTo>
                  <a:pt x="456" y="5"/>
                </a:lnTo>
                <a:lnTo>
                  <a:pt x="427" y="0"/>
                </a:lnTo>
                <a:lnTo>
                  <a:pt x="393" y="5"/>
                </a:lnTo>
                <a:lnTo>
                  <a:pt x="355" y="5"/>
                </a:lnTo>
                <a:lnTo>
                  <a:pt x="321" y="9"/>
                </a:lnTo>
                <a:lnTo>
                  <a:pt x="283" y="14"/>
                </a:lnTo>
                <a:lnTo>
                  <a:pt x="250" y="24"/>
                </a:lnTo>
                <a:lnTo>
                  <a:pt x="216" y="38"/>
                </a:lnTo>
                <a:lnTo>
                  <a:pt x="187" y="53"/>
                </a:lnTo>
                <a:lnTo>
                  <a:pt x="158" y="72"/>
                </a:lnTo>
                <a:lnTo>
                  <a:pt x="130" y="91"/>
                </a:lnTo>
                <a:lnTo>
                  <a:pt x="106" y="115"/>
                </a:lnTo>
                <a:lnTo>
                  <a:pt x="82" y="139"/>
                </a:lnTo>
                <a:lnTo>
                  <a:pt x="62" y="163"/>
                </a:lnTo>
                <a:lnTo>
                  <a:pt x="43" y="192"/>
                </a:lnTo>
                <a:lnTo>
                  <a:pt x="29" y="225"/>
                </a:lnTo>
                <a:lnTo>
                  <a:pt x="14" y="254"/>
                </a:lnTo>
                <a:lnTo>
                  <a:pt x="5" y="288"/>
                </a:lnTo>
                <a:lnTo>
                  <a:pt x="0" y="326"/>
                </a:lnTo>
                <a:lnTo>
                  <a:pt x="0" y="360"/>
                </a:lnTo>
                <a:lnTo>
                  <a:pt x="0" y="1190"/>
                </a:lnTo>
                <a:lnTo>
                  <a:pt x="0" y="1224"/>
                </a:lnTo>
                <a:lnTo>
                  <a:pt x="5" y="1262"/>
                </a:lnTo>
                <a:lnTo>
                  <a:pt x="14" y="1296"/>
                </a:lnTo>
                <a:lnTo>
                  <a:pt x="29" y="1329"/>
                </a:lnTo>
                <a:lnTo>
                  <a:pt x="43" y="1358"/>
                </a:lnTo>
                <a:lnTo>
                  <a:pt x="62" y="1387"/>
                </a:lnTo>
                <a:lnTo>
                  <a:pt x="82" y="1416"/>
                </a:lnTo>
                <a:lnTo>
                  <a:pt x="106" y="1440"/>
                </a:lnTo>
                <a:lnTo>
                  <a:pt x="130" y="1464"/>
                </a:lnTo>
                <a:lnTo>
                  <a:pt x="158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31"/>
                </a:lnTo>
                <a:lnTo>
                  <a:pt x="283" y="1536"/>
                </a:lnTo>
                <a:lnTo>
                  <a:pt x="321" y="1545"/>
                </a:lnTo>
                <a:lnTo>
                  <a:pt x="355" y="1545"/>
                </a:lnTo>
                <a:lnTo>
                  <a:pt x="537" y="1550"/>
                </a:lnTo>
                <a:lnTo>
                  <a:pt x="696" y="1555"/>
                </a:lnTo>
                <a:lnTo>
                  <a:pt x="830" y="1550"/>
                </a:lnTo>
                <a:lnTo>
                  <a:pt x="950" y="1541"/>
                </a:lnTo>
                <a:lnTo>
                  <a:pt x="1003" y="1536"/>
                </a:lnTo>
                <a:lnTo>
                  <a:pt x="1051" y="1526"/>
                </a:lnTo>
                <a:lnTo>
                  <a:pt x="1094" y="1512"/>
                </a:lnTo>
                <a:lnTo>
                  <a:pt x="1132" y="1497"/>
                </a:lnTo>
                <a:lnTo>
                  <a:pt x="1171" y="1478"/>
                </a:lnTo>
                <a:lnTo>
                  <a:pt x="1200" y="1454"/>
                </a:lnTo>
                <a:lnTo>
                  <a:pt x="1228" y="1430"/>
                </a:lnTo>
                <a:lnTo>
                  <a:pt x="1252" y="1401"/>
                </a:lnTo>
                <a:lnTo>
                  <a:pt x="1276" y="1373"/>
                </a:lnTo>
                <a:lnTo>
                  <a:pt x="1296" y="1339"/>
                </a:lnTo>
                <a:lnTo>
                  <a:pt x="1310" y="1301"/>
                </a:lnTo>
                <a:lnTo>
                  <a:pt x="1324" y="1257"/>
                </a:lnTo>
                <a:lnTo>
                  <a:pt x="1334" y="1209"/>
                </a:lnTo>
                <a:lnTo>
                  <a:pt x="1339" y="1157"/>
                </a:lnTo>
                <a:lnTo>
                  <a:pt x="1344" y="1099"/>
                </a:lnTo>
                <a:lnTo>
                  <a:pt x="1348" y="1041"/>
                </a:lnTo>
                <a:lnTo>
                  <a:pt x="1348" y="902"/>
                </a:lnTo>
                <a:lnTo>
                  <a:pt x="1339" y="744"/>
                </a:lnTo>
                <a:lnTo>
                  <a:pt x="1324" y="566"/>
                </a:lnTo>
                <a:lnTo>
                  <a:pt x="1305" y="360"/>
                </a:lnTo>
                <a:lnTo>
                  <a:pt x="1305" y="326"/>
                </a:lnTo>
                <a:lnTo>
                  <a:pt x="1300" y="288"/>
                </a:lnTo>
                <a:lnTo>
                  <a:pt x="1291" y="254"/>
                </a:lnTo>
                <a:lnTo>
                  <a:pt x="1276" y="225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9"/>
                </a:lnTo>
                <a:lnTo>
                  <a:pt x="1200" y="115"/>
                </a:lnTo>
                <a:lnTo>
                  <a:pt x="1176" y="91"/>
                </a:lnTo>
                <a:lnTo>
                  <a:pt x="1147" y="72"/>
                </a:lnTo>
                <a:lnTo>
                  <a:pt x="1118" y="53"/>
                </a:lnTo>
                <a:lnTo>
                  <a:pt x="1089" y="38"/>
                </a:lnTo>
                <a:lnTo>
                  <a:pt x="1056" y="24"/>
                </a:lnTo>
                <a:lnTo>
                  <a:pt x="1022" y="14"/>
                </a:lnTo>
                <a:lnTo>
                  <a:pt x="989" y="9"/>
                </a:lnTo>
                <a:lnTo>
                  <a:pt x="950" y="5"/>
                </a:lnTo>
                <a:lnTo>
                  <a:pt x="912" y="5"/>
                </a:lnTo>
                <a:lnTo>
                  <a:pt x="878" y="0"/>
                </a:lnTo>
                <a:lnTo>
                  <a:pt x="849" y="5"/>
                </a:lnTo>
                <a:lnTo>
                  <a:pt x="825" y="5"/>
                </a:lnTo>
                <a:lnTo>
                  <a:pt x="806" y="9"/>
                </a:lnTo>
                <a:lnTo>
                  <a:pt x="787" y="14"/>
                </a:lnTo>
                <a:lnTo>
                  <a:pt x="777" y="24"/>
                </a:lnTo>
                <a:lnTo>
                  <a:pt x="768" y="33"/>
                </a:lnTo>
                <a:lnTo>
                  <a:pt x="758" y="43"/>
                </a:lnTo>
                <a:lnTo>
                  <a:pt x="749" y="57"/>
                </a:lnTo>
                <a:lnTo>
                  <a:pt x="744" y="72"/>
                </a:lnTo>
                <a:lnTo>
                  <a:pt x="734" y="91"/>
                </a:lnTo>
                <a:lnTo>
                  <a:pt x="720" y="115"/>
                </a:lnTo>
                <a:lnTo>
                  <a:pt x="710" y="134"/>
                </a:lnTo>
                <a:lnTo>
                  <a:pt x="696" y="153"/>
                </a:lnTo>
                <a:lnTo>
                  <a:pt x="681" y="173"/>
                </a:lnTo>
                <a:lnTo>
                  <a:pt x="677" y="177"/>
                </a:lnTo>
                <a:lnTo>
                  <a:pt x="677" y="182"/>
                </a:lnTo>
                <a:lnTo>
                  <a:pt x="672" y="182"/>
                </a:lnTo>
                <a:lnTo>
                  <a:pt x="667" y="187"/>
                </a:lnTo>
                <a:lnTo>
                  <a:pt x="662" y="187"/>
                </a:lnTo>
                <a:lnTo>
                  <a:pt x="657" y="187"/>
                </a:lnTo>
                <a:lnTo>
                  <a:pt x="653" y="187"/>
                </a:lnTo>
              </a:path>
            </a:pathLst>
          </a:custGeom>
          <a:solidFill>
            <a:srgbClr val="66FFFF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7" name="Freeform 75"/>
          <p:cNvSpPr>
            <a:spLocks/>
          </p:cNvSpPr>
          <p:nvPr/>
        </p:nvSpPr>
        <p:spPr bwMode="auto">
          <a:xfrm>
            <a:off x="4876800" y="3625850"/>
            <a:ext cx="1350963" cy="1195388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8" name="Freeform 76"/>
          <p:cNvSpPr>
            <a:spLocks/>
          </p:cNvSpPr>
          <p:nvPr/>
        </p:nvSpPr>
        <p:spPr bwMode="auto">
          <a:xfrm>
            <a:off x="5980113" y="4278313"/>
            <a:ext cx="690562" cy="650875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89" name="Text Box 77"/>
          <p:cNvSpPr txBox="1">
            <a:spLocks noChangeArrowheads="1"/>
          </p:cNvSpPr>
          <p:nvPr/>
        </p:nvSpPr>
        <p:spPr bwMode="auto">
          <a:xfrm>
            <a:off x="6245225" y="4251325"/>
            <a:ext cx="433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800">
                <a:latin typeface="Symbol" pitchFamily="18" charset="2"/>
              </a:rPr>
              <a:t>g</a:t>
            </a:r>
          </a:p>
        </p:txBody>
      </p:sp>
      <p:sp>
        <p:nvSpPr>
          <p:cNvPr id="13390" name="Rectangle 78"/>
          <p:cNvSpPr>
            <a:spLocks noChangeArrowheads="1"/>
          </p:cNvSpPr>
          <p:nvPr/>
        </p:nvSpPr>
        <p:spPr bwMode="auto">
          <a:xfrm>
            <a:off x="5307013" y="3840163"/>
            <a:ext cx="504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000">
                <a:latin typeface="Symbol" pitchFamily="18" charset="2"/>
              </a:rPr>
              <a:t>a</a:t>
            </a:r>
          </a:p>
        </p:txBody>
      </p:sp>
      <p:sp>
        <p:nvSpPr>
          <p:cNvPr id="13391" name="AutoShape 79"/>
          <p:cNvSpPr>
            <a:spLocks noChangeArrowheads="1"/>
          </p:cNvSpPr>
          <p:nvPr/>
        </p:nvSpPr>
        <p:spPr bwMode="auto">
          <a:xfrm>
            <a:off x="2438400" y="609600"/>
            <a:ext cx="650875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92" name="Text Box 80"/>
          <p:cNvSpPr txBox="1">
            <a:spLocks noChangeArrowheads="1"/>
          </p:cNvSpPr>
          <p:nvPr/>
        </p:nvSpPr>
        <p:spPr bwMode="auto">
          <a:xfrm>
            <a:off x="4953000" y="5135563"/>
            <a:ext cx="1954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GDP</a:t>
            </a:r>
          </a:p>
        </p:txBody>
      </p:sp>
      <p:sp>
        <p:nvSpPr>
          <p:cNvPr id="13393" name="Text Box 81"/>
          <p:cNvSpPr txBox="1">
            <a:spLocks noChangeArrowheads="1"/>
          </p:cNvSpPr>
          <p:nvPr/>
        </p:nvSpPr>
        <p:spPr bwMode="auto">
          <a:xfrm>
            <a:off x="1593850" y="5376863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94" name="Text Box 82"/>
          <p:cNvSpPr txBox="1">
            <a:spLocks noChangeArrowheads="1"/>
          </p:cNvSpPr>
          <p:nvPr/>
        </p:nvSpPr>
        <p:spPr bwMode="auto">
          <a:xfrm>
            <a:off x="2895600" y="5376863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95" name="Text Box 83"/>
          <p:cNvSpPr txBox="1">
            <a:spLocks noChangeArrowheads="1"/>
          </p:cNvSpPr>
          <p:nvPr/>
        </p:nvSpPr>
        <p:spPr bwMode="auto">
          <a:xfrm>
            <a:off x="3763963" y="5811838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96" name="Text Box 84"/>
          <p:cNvSpPr txBox="1">
            <a:spLocks noChangeArrowheads="1"/>
          </p:cNvSpPr>
          <p:nvPr/>
        </p:nvSpPr>
        <p:spPr bwMode="auto">
          <a:xfrm>
            <a:off x="4632325" y="6245225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3397" name="Text Box 85"/>
          <p:cNvSpPr txBox="1">
            <a:spLocks noChangeArrowheads="1"/>
          </p:cNvSpPr>
          <p:nvPr/>
        </p:nvSpPr>
        <p:spPr bwMode="auto">
          <a:xfrm>
            <a:off x="6153150" y="6245225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5310188" y="4816475"/>
            <a:ext cx="288925" cy="438150"/>
            <a:chOff x="690" y="372"/>
            <a:chExt cx="64" cy="192"/>
          </a:xfrm>
        </p:grpSpPr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690" y="372"/>
              <a:ext cx="48" cy="1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3" y="5"/>
                </a:cxn>
                <a:cxn ang="0">
                  <a:pos x="58" y="14"/>
                </a:cxn>
                <a:cxn ang="0">
                  <a:pos x="49" y="19"/>
                </a:cxn>
                <a:cxn ang="0">
                  <a:pos x="44" y="29"/>
                </a:cxn>
                <a:cxn ang="0">
                  <a:pos x="39" y="38"/>
                </a:cxn>
                <a:cxn ang="0">
                  <a:pos x="34" y="58"/>
                </a:cxn>
                <a:cxn ang="0">
                  <a:pos x="29" y="72"/>
                </a:cxn>
                <a:cxn ang="0">
                  <a:pos x="44" y="86"/>
                </a:cxn>
                <a:cxn ang="0">
                  <a:pos x="82" y="91"/>
                </a:cxn>
                <a:cxn ang="0">
                  <a:pos x="92" y="101"/>
                </a:cxn>
                <a:cxn ang="0">
                  <a:pos x="107" y="106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2" y="154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9" y="173"/>
                </a:cxn>
                <a:cxn ang="0">
                  <a:pos x="34" y="178"/>
                </a:cxn>
                <a:cxn ang="0">
                  <a:pos x="15" y="192"/>
                </a:cxn>
                <a:cxn ang="0">
                  <a:pos x="0" y="202"/>
                </a:cxn>
                <a:cxn ang="0">
                  <a:pos x="0" y="216"/>
                </a:cxn>
                <a:cxn ang="0">
                  <a:pos x="5" y="226"/>
                </a:cxn>
                <a:cxn ang="0">
                  <a:pos x="20" y="235"/>
                </a:cxn>
                <a:cxn ang="0">
                  <a:pos x="34" y="240"/>
                </a:cxn>
                <a:cxn ang="0">
                  <a:pos x="44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8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3" y="336"/>
                </a:cxn>
                <a:cxn ang="0">
                  <a:pos x="58" y="341"/>
                </a:cxn>
                <a:cxn ang="0">
                  <a:pos x="49" y="341"/>
                </a:cxn>
                <a:cxn ang="0">
                  <a:pos x="44" y="346"/>
                </a:cxn>
                <a:cxn ang="0">
                  <a:pos x="39" y="355"/>
                </a:cxn>
                <a:cxn ang="0">
                  <a:pos x="24" y="365"/>
                </a:cxn>
                <a:cxn ang="0">
                  <a:pos x="15" y="370"/>
                </a:cxn>
                <a:cxn ang="0">
                  <a:pos x="10" y="379"/>
                </a:cxn>
                <a:cxn ang="0">
                  <a:pos x="5" y="394"/>
                </a:cxn>
                <a:cxn ang="0">
                  <a:pos x="5" y="403"/>
                </a:cxn>
                <a:cxn ang="0">
                  <a:pos x="0" y="418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9" y="446"/>
                </a:cxn>
                <a:cxn ang="0">
                  <a:pos x="63" y="461"/>
                </a:cxn>
                <a:cxn ang="0">
                  <a:pos x="68" y="470"/>
                </a:cxn>
              </a:cxnLst>
              <a:rect l="0" t="0" r="r" b="b"/>
              <a:pathLst>
                <a:path w="121" h="480">
                  <a:moveTo>
                    <a:pt x="87" y="0"/>
                  </a:move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9"/>
                  </a:lnTo>
                  <a:lnTo>
                    <a:pt x="44" y="24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4" y="82"/>
                  </a:lnTo>
                  <a:lnTo>
                    <a:pt x="44" y="86"/>
                  </a:lnTo>
                  <a:lnTo>
                    <a:pt x="78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101"/>
                  </a:lnTo>
                  <a:lnTo>
                    <a:pt x="102" y="101"/>
                  </a:lnTo>
                  <a:lnTo>
                    <a:pt x="107" y="106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7" y="149"/>
                  </a:lnTo>
                  <a:lnTo>
                    <a:pt x="102" y="154"/>
                  </a:lnTo>
                  <a:lnTo>
                    <a:pt x="97" y="158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9" y="173"/>
                  </a:lnTo>
                  <a:lnTo>
                    <a:pt x="44" y="173"/>
                  </a:lnTo>
                  <a:lnTo>
                    <a:pt x="34" y="178"/>
                  </a:lnTo>
                  <a:lnTo>
                    <a:pt x="24" y="182"/>
                  </a:lnTo>
                  <a:lnTo>
                    <a:pt x="15" y="192"/>
                  </a:lnTo>
                  <a:lnTo>
                    <a:pt x="5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6"/>
                  </a:lnTo>
                  <a:lnTo>
                    <a:pt x="10" y="230"/>
                  </a:lnTo>
                  <a:lnTo>
                    <a:pt x="20" y="235"/>
                  </a:lnTo>
                  <a:lnTo>
                    <a:pt x="24" y="240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4" y="245"/>
                  </a:lnTo>
                  <a:lnTo>
                    <a:pt x="44" y="254"/>
                  </a:lnTo>
                  <a:lnTo>
                    <a:pt x="63" y="264"/>
                  </a:lnTo>
                  <a:lnTo>
                    <a:pt x="73" y="274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8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8" y="336"/>
                  </a:lnTo>
                  <a:lnTo>
                    <a:pt x="73" y="336"/>
                  </a:lnTo>
                  <a:lnTo>
                    <a:pt x="68" y="341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9" y="341"/>
                  </a:lnTo>
                  <a:lnTo>
                    <a:pt x="44" y="341"/>
                  </a:lnTo>
                  <a:lnTo>
                    <a:pt x="44" y="346"/>
                  </a:lnTo>
                  <a:lnTo>
                    <a:pt x="39" y="350"/>
                  </a:lnTo>
                  <a:lnTo>
                    <a:pt x="39" y="355"/>
                  </a:lnTo>
                  <a:lnTo>
                    <a:pt x="34" y="360"/>
                  </a:lnTo>
                  <a:lnTo>
                    <a:pt x="24" y="365"/>
                  </a:lnTo>
                  <a:lnTo>
                    <a:pt x="20" y="370"/>
                  </a:lnTo>
                  <a:lnTo>
                    <a:pt x="15" y="370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9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20" y="432"/>
                  </a:lnTo>
                  <a:lnTo>
                    <a:pt x="29" y="437"/>
                  </a:lnTo>
                  <a:lnTo>
                    <a:pt x="39" y="442"/>
                  </a:lnTo>
                  <a:lnTo>
                    <a:pt x="49" y="446"/>
                  </a:lnTo>
                  <a:lnTo>
                    <a:pt x="53" y="456"/>
                  </a:lnTo>
                  <a:lnTo>
                    <a:pt x="63" y="461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3400" name="Freeform 88"/>
            <p:cNvSpPr>
              <a:spLocks/>
            </p:cNvSpPr>
            <p:nvPr/>
          </p:nvSpPr>
          <p:spPr bwMode="auto">
            <a:xfrm>
              <a:off x="706" y="374"/>
              <a:ext cx="48" cy="1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2" y="5"/>
                </a:cxn>
                <a:cxn ang="0">
                  <a:pos x="58" y="9"/>
                </a:cxn>
                <a:cxn ang="0">
                  <a:pos x="48" y="19"/>
                </a:cxn>
                <a:cxn ang="0">
                  <a:pos x="43" y="29"/>
                </a:cxn>
                <a:cxn ang="0">
                  <a:pos x="39" y="38"/>
                </a:cxn>
                <a:cxn ang="0">
                  <a:pos x="29" y="57"/>
                </a:cxn>
                <a:cxn ang="0">
                  <a:pos x="29" y="72"/>
                </a:cxn>
                <a:cxn ang="0">
                  <a:pos x="43" y="86"/>
                </a:cxn>
                <a:cxn ang="0">
                  <a:pos x="82" y="91"/>
                </a:cxn>
                <a:cxn ang="0">
                  <a:pos x="92" y="96"/>
                </a:cxn>
                <a:cxn ang="0">
                  <a:pos x="106" y="105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1" y="153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8" y="168"/>
                </a:cxn>
                <a:cxn ang="0">
                  <a:pos x="34" y="177"/>
                </a:cxn>
                <a:cxn ang="0">
                  <a:pos x="14" y="187"/>
                </a:cxn>
                <a:cxn ang="0">
                  <a:pos x="0" y="201"/>
                </a:cxn>
                <a:cxn ang="0">
                  <a:pos x="0" y="216"/>
                </a:cxn>
                <a:cxn ang="0">
                  <a:pos x="5" y="225"/>
                </a:cxn>
                <a:cxn ang="0">
                  <a:pos x="19" y="235"/>
                </a:cxn>
                <a:cxn ang="0">
                  <a:pos x="34" y="240"/>
                </a:cxn>
                <a:cxn ang="0">
                  <a:pos x="43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7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2" y="336"/>
                </a:cxn>
                <a:cxn ang="0">
                  <a:pos x="58" y="341"/>
                </a:cxn>
                <a:cxn ang="0">
                  <a:pos x="48" y="341"/>
                </a:cxn>
                <a:cxn ang="0">
                  <a:pos x="43" y="345"/>
                </a:cxn>
                <a:cxn ang="0">
                  <a:pos x="34" y="355"/>
                </a:cxn>
                <a:cxn ang="0">
                  <a:pos x="24" y="360"/>
                </a:cxn>
                <a:cxn ang="0">
                  <a:pos x="14" y="369"/>
                </a:cxn>
                <a:cxn ang="0">
                  <a:pos x="10" y="379"/>
                </a:cxn>
                <a:cxn ang="0">
                  <a:pos x="5" y="393"/>
                </a:cxn>
                <a:cxn ang="0">
                  <a:pos x="5" y="403"/>
                </a:cxn>
                <a:cxn ang="0">
                  <a:pos x="0" y="417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3" y="446"/>
                </a:cxn>
                <a:cxn ang="0">
                  <a:pos x="63" y="456"/>
                </a:cxn>
                <a:cxn ang="0">
                  <a:pos x="68" y="470"/>
                </a:cxn>
              </a:cxnLst>
              <a:rect l="0" t="0" r="r" b="b"/>
              <a:pathLst>
                <a:path w="121" h="475">
                  <a:moveTo>
                    <a:pt x="87" y="0"/>
                  </a:moveTo>
                  <a:lnTo>
                    <a:pt x="82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9" y="33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72"/>
                  </a:lnTo>
                  <a:lnTo>
                    <a:pt x="34" y="77"/>
                  </a:lnTo>
                  <a:lnTo>
                    <a:pt x="43" y="86"/>
                  </a:lnTo>
                  <a:lnTo>
                    <a:pt x="77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101" y="101"/>
                  </a:lnTo>
                  <a:lnTo>
                    <a:pt x="106" y="105"/>
                  </a:lnTo>
                  <a:lnTo>
                    <a:pt x="111" y="105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6" y="149"/>
                  </a:lnTo>
                  <a:lnTo>
                    <a:pt x="101" y="153"/>
                  </a:lnTo>
                  <a:lnTo>
                    <a:pt x="97" y="153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8" y="168"/>
                  </a:lnTo>
                  <a:lnTo>
                    <a:pt x="43" y="173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14" y="187"/>
                  </a:lnTo>
                  <a:lnTo>
                    <a:pt x="5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5"/>
                  </a:lnTo>
                  <a:lnTo>
                    <a:pt x="10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3" y="245"/>
                  </a:lnTo>
                  <a:lnTo>
                    <a:pt x="43" y="254"/>
                  </a:lnTo>
                  <a:lnTo>
                    <a:pt x="63" y="264"/>
                  </a:lnTo>
                  <a:lnTo>
                    <a:pt x="72" y="273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7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7" y="336"/>
                  </a:lnTo>
                  <a:lnTo>
                    <a:pt x="72" y="336"/>
                  </a:lnTo>
                  <a:lnTo>
                    <a:pt x="68" y="336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8" y="341"/>
                  </a:lnTo>
                  <a:lnTo>
                    <a:pt x="43" y="341"/>
                  </a:lnTo>
                  <a:lnTo>
                    <a:pt x="43" y="345"/>
                  </a:lnTo>
                  <a:lnTo>
                    <a:pt x="39" y="350"/>
                  </a:lnTo>
                  <a:lnTo>
                    <a:pt x="34" y="355"/>
                  </a:lnTo>
                  <a:lnTo>
                    <a:pt x="29" y="360"/>
                  </a:lnTo>
                  <a:lnTo>
                    <a:pt x="24" y="360"/>
                  </a:lnTo>
                  <a:lnTo>
                    <a:pt x="19" y="365"/>
                  </a:lnTo>
                  <a:lnTo>
                    <a:pt x="14" y="369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4"/>
                  </a:lnTo>
                  <a:lnTo>
                    <a:pt x="5" y="393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19" y="432"/>
                  </a:lnTo>
                  <a:lnTo>
                    <a:pt x="29" y="437"/>
                  </a:lnTo>
                  <a:lnTo>
                    <a:pt x="39" y="441"/>
                  </a:lnTo>
                  <a:lnTo>
                    <a:pt x="43" y="446"/>
                  </a:lnTo>
                  <a:lnTo>
                    <a:pt x="53" y="451"/>
                  </a:lnTo>
                  <a:lnTo>
                    <a:pt x="63" y="456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3401" name="Freeform 89"/>
          <p:cNvSpPr>
            <a:spLocks/>
          </p:cNvSpPr>
          <p:nvPr/>
        </p:nvSpPr>
        <p:spPr bwMode="auto">
          <a:xfrm>
            <a:off x="5934075" y="3657600"/>
            <a:ext cx="868363" cy="660400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402" name="Rectangle 90"/>
          <p:cNvSpPr>
            <a:spLocks noChangeArrowheads="1"/>
          </p:cNvSpPr>
          <p:nvPr/>
        </p:nvSpPr>
        <p:spPr bwMode="auto">
          <a:xfrm>
            <a:off x="6221413" y="3687763"/>
            <a:ext cx="37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800">
                <a:latin typeface="Symbol" pitchFamily="18" charset="2"/>
              </a:rPr>
              <a:t>b</a:t>
            </a:r>
          </a:p>
        </p:txBody>
      </p:sp>
      <p:sp>
        <p:nvSpPr>
          <p:cNvPr id="13403" name="Text Box 91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 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3404" name="Text Box 92"/>
          <p:cNvSpPr txBox="1">
            <a:spLocks noChangeArrowheads="1"/>
          </p:cNvSpPr>
          <p:nvPr/>
        </p:nvSpPr>
        <p:spPr bwMode="auto">
          <a:xfrm>
            <a:off x="3200400" y="685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3405" name="Text Box 93"/>
          <p:cNvSpPr txBox="1">
            <a:spLocks noChangeArrowheads="1"/>
          </p:cNvSpPr>
          <p:nvPr/>
        </p:nvSpPr>
        <p:spPr bwMode="auto">
          <a:xfrm>
            <a:off x="6858000" y="4572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3890963" y="3282950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3890963" y="3286125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>
            <a:off x="1277938" y="2752725"/>
            <a:ext cx="357187" cy="35718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>
            <a:off x="1427163" y="3811588"/>
            <a:ext cx="366712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1495425" y="3146425"/>
            <a:ext cx="80963" cy="673100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Freeform 7"/>
          <p:cNvSpPr>
            <a:spLocks/>
          </p:cNvSpPr>
          <p:nvPr/>
        </p:nvSpPr>
        <p:spPr bwMode="auto">
          <a:xfrm>
            <a:off x="1485900" y="3073400"/>
            <a:ext cx="122238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4" name="Freeform 8"/>
          <p:cNvSpPr>
            <a:spLocks/>
          </p:cNvSpPr>
          <p:nvPr/>
        </p:nvSpPr>
        <p:spPr bwMode="auto">
          <a:xfrm>
            <a:off x="1598613" y="2713038"/>
            <a:ext cx="366712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Freeform 9"/>
          <p:cNvSpPr>
            <a:spLocks/>
          </p:cNvSpPr>
          <p:nvPr/>
        </p:nvSpPr>
        <p:spPr bwMode="auto">
          <a:xfrm>
            <a:off x="1774825" y="3797300"/>
            <a:ext cx="361950" cy="357188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Freeform 10"/>
          <p:cNvSpPr>
            <a:spLocks/>
          </p:cNvSpPr>
          <p:nvPr/>
        </p:nvSpPr>
        <p:spPr bwMode="auto">
          <a:xfrm>
            <a:off x="1860550" y="3119438"/>
            <a:ext cx="58738" cy="687387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Freeform 11"/>
          <p:cNvSpPr>
            <a:spLocks/>
          </p:cNvSpPr>
          <p:nvPr/>
        </p:nvSpPr>
        <p:spPr bwMode="auto">
          <a:xfrm>
            <a:off x="1852613" y="3060700"/>
            <a:ext cx="103187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Freeform 12"/>
          <p:cNvSpPr>
            <a:spLocks/>
          </p:cNvSpPr>
          <p:nvPr/>
        </p:nvSpPr>
        <p:spPr bwMode="auto">
          <a:xfrm>
            <a:off x="1965325" y="2693988"/>
            <a:ext cx="361950" cy="357187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Freeform 13"/>
          <p:cNvSpPr>
            <a:spLocks/>
          </p:cNvSpPr>
          <p:nvPr/>
        </p:nvSpPr>
        <p:spPr bwMode="auto">
          <a:xfrm>
            <a:off x="2119313" y="3779838"/>
            <a:ext cx="357187" cy="357187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Freeform 14"/>
          <p:cNvSpPr>
            <a:spLocks/>
          </p:cNvSpPr>
          <p:nvPr/>
        </p:nvSpPr>
        <p:spPr bwMode="auto">
          <a:xfrm>
            <a:off x="2217738" y="3109913"/>
            <a:ext cx="58737" cy="677862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Freeform 15"/>
          <p:cNvSpPr>
            <a:spLocks/>
          </p:cNvSpPr>
          <p:nvPr/>
        </p:nvSpPr>
        <p:spPr bwMode="auto">
          <a:xfrm>
            <a:off x="2217738" y="3041650"/>
            <a:ext cx="87312" cy="7112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Freeform 16"/>
          <p:cNvSpPr>
            <a:spLocks/>
          </p:cNvSpPr>
          <p:nvPr/>
        </p:nvSpPr>
        <p:spPr bwMode="auto">
          <a:xfrm>
            <a:off x="2335213" y="2676525"/>
            <a:ext cx="357187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Freeform 17"/>
          <p:cNvSpPr>
            <a:spLocks/>
          </p:cNvSpPr>
          <p:nvPr/>
        </p:nvSpPr>
        <p:spPr bwMode="auto">
          <a:xfrm>
            <a:off x="2466975" y="3770313"/>
            <a:ext cx="357188" cy="347662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Freeform 18"/>
          <p:cNvSpPr>
            <a:spLocks/>
          </p:cNvSpPr>
          <p:nvPr/>
        </p:nvSpPr>
        <p:spPr bwMode="auto">
          <a:xfrm>
            <a:off x="4533900" y="2649538"/>
            <a:ext cx="347663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Freeform 19"/>
          <p:cNvSpPr>
            <a:spLocks/>
          </p:cNvSpPr>
          <p:nvPr/>
        </p:nvSpPr>
        <p:spPr bwMode="auto">
          <a:xfrm>
            <a:off x="4551363" y="3743325"/>
            <a:ext cx="352425" cy="347663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Freeform 20"/>
          <p:cNvSpPr>
            <a:spLocks/>
          </p:cNvSpPr>
          <p:nvPr/>
        </p:nvSpPr>
        <p:spPr bwMode="auto">
          <a:xfrm>
            <a:off x="4714875" y="3070225"/>
            <a:ext cx="44450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Freeform 21"/>
          <p:cNvSpPr>
            <a:spLocks/>
          </p:cNvSpPr>
          <p:nvPr/>
        </p:nvSpPr>
        <p:spPr bwMode="auto">
          <a:xfrm>
            <a:off x="4895850" y="2657475"/>
            <a:ext cx="357188" cy="349250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Freeform 22"/>
          <p:cNvSpPr>
            <a:spLocks/>
          </p:cNvSpPr>
          <p:nvPr/>
        </p:nvSpPr>
        <p:spPr bwMode="auto">
          <a:xfrm>
            <a:off x="4895850" y="3752850"/>
            <a:ext cx="357188" cy="347663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33"/>
              </a:cxn>
              <a:cxn ang="0">
                <a:pos x="29" y="24"/>
              </a:cxn>
              <a:cxn ang="0">
                <a:pos x="39" y="19"/>
              </a:cxn>
              <a:cxn ang="0">
                <a:pos x="53" y="9"/>
              </a:cxn>
              <a:cxn ang="0">
                <a:pos x="63" y="5"/>
              </a:cxn>
              <a:cxn ang="0">
                <a:pos x="72" y="0"/>
              </a:cxn>
              <a:cxn ang="0">
                <a:pos x="92" y="0"/>
              </a:cxn>
              <a:cxn ang="0">
                <a:pos x="96" y="0"/>
              </a:cxn>
              <a:cxn ang="0">
                <a:pos x="106" y="0"/>
              </a:cxn>
              <a:cxn ang="0">
                <a:pos x="125" y="0"/>
              </a:cxn>
              <a:cxn ang="0">
                <a:pos x="135" y="9"/>
              </a:cxn>
              <a:cxn ang="0">
                <a:pos x="140" y="14"/>
              </a:cxn>
              <a:cxn ang="0">
                <a:pos x="154" y="24"/>
              </a:cxn>
              <a:cxn ang="0">
                <a:pos x="164" y="33"/>
              </a:cxn>
              <a:cxn ang="0">
                <a:pos x="173" y="43"/>
              </a:cxn>
              <a:cxn ang="0">
                <a:pos x="178" y="48"/>
              </a:cxn>
              <a:cxn ang="0">
                <a:pos x="188" y="53"/>
              </a:cxn>
              <a:cxn ang="0">
                <a:pos x="188" y="62"/>
              </a:cxn>
              <a:cxn ang="0">
                <a:pos x="188" y="77"/>
              </a:cxn>
              <a:cxn ang="0">
                <a:pos x="197" y="91"/>
              </a:cxn>
              <a:cxn ang="0">
                <a:pos x="197" y="101"/>
              </a:cxn>
              <a:cxn ang="0">
                <a:pos x="192" y="110"/>
              </a:cxn>
              <a:cxn ang="0">
                <a:pos x="183" y="125"/>
              </a:cxn>
              <a:cxn ang="0">
                <a:pos x="183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9" y="177"/>
              </a:cxn>
              <a:cxn ang="0">
                <a:pos x="140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44" y="173"/>
              </a:cxn>
              <a:cxn ang="0">
                <a:pos x="34" y="168"/>
              </a:cxn>
              <a:cxn ang="0">
                <a:pos x="29" y="158"/>
              </a:cxn>
              <a:cxn ang="0">
                <a:pos x="24" y="153"/>
              </a:cxn>
              <a:cxn ang="0">
                <a:pos x="15" y="144"/>
              </a:cxn>
              <a:cxn ang="0">
                <a:pos x="10" y="134"/>
              </a:cxn>
              <a:cxn ang="0">
                <a:pos x="0" y="115"/>
              </a:cxn>
              <a:cxn ang="0">
                <a:pos x="0" y="110"/>
              </a:cxn>
              <a:cxn ang="0">
                <a:pos x="5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5"/>
                </a:lnTo>
                <a:lnTo>
                  <a:pt x="63" y="5"/>
                </a:lnTo>
                <a:lnTo>
                  <a:pt x="63" y="5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5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4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3" y="38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3" y="120"/>
                </a:lnTo>
                <a:lnTo>
                  <a:pt x="183" y="125"/>
                </a:lnTo>
                <a:lnTo>
                  <a:pt x="183" y="125"/>
                </a:lnTo>
                <a:lnTo>
                  <a:pt x="183" y="129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83" y="134"/>
                </a:lnTo>
                <a:lnTo>
                  <a:pt x="183" y="139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68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7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9"/>
                </a:lnTo>
                <a:lnTo>
                  <a:pt x="20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Freeform 23"/>
          <p:cNvSpPr>
            <a:spLocks/>
          </p:cNvSpPr>
          <p:nvPr/>
        </p:nvSpPr>
        <p:spPr bwMode="auto">
          <a:xfrm>
            <a:off x="5072063" y="3073400"/>
            <a:ext cx="49212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Freeform 24"/>
          <p:cNvSpPr>
            <a:spLocks/>
          </p:cNvSpPr>
          <p:nvPr/>
        </p:nvSpPr>
        <p:spPr bwMode="auto">
          <a:xfrm>
            <a:off x="5089525" y="3006725"/>
            <a:ext cx="49213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Freeform 25"/>
          <p:cNvSpPr>
            <a:spLocks/>
          </p:cNvSpPr>
          <p:nvPr/>
        </p:nvSpPr>
        <p:spPr bwMode="auto">
          <a:xfrm>
            <a:off x="5260975" y="2667000"/>
            <a:ext cx="357188" cy="357188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Freeform 26"/>
          <p:cNvSpPr>
            <a:spLocks/>
          </p:cNvSpPr>
          <p:nvPr/>
        </p:nvSpPr>
        <p:spPr bwMode="auto">
          <a:xfrm>
            <a:off x="5243513" y="3760788"/>
            <a:ext cx="357187" cy="349250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Freeform 27"/>
          <p:cNvSpPr>
            <a:spLocks/>
          </p:cNvSpPr>
          <p:nvPr/>
        </p:nvSpPr>
        <p:spPr bwMode="auto">
          <a:xfrm>
            <a:off x="5419725" y="3082925"/>
            <a:ext cx="58738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Freeform 28"/>
          <p:cNvSpPr>
            <a:spLocks/>
          </p:cNvSpPr>
          <p:nvPr/>
        </p:nvSpPr>
        <p:spPr bwMode="auto">
          <a:xfrm>
            <a:off x="5437188" y="3024188"/>
            <a:ext cx="68262" cy="709612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Freeform 29"/>
          <p:cNvSpPr>
            <a:spLocks/>
          </p:cNvSpPr>
          <p:nvPr/>
        </p:nvSpPr>
        <p:spPr bwMode="auto">
          <a:xfrm>
            <a:off x="5627688" y="2676525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6" name="Freeform 30"/>
          <p:cNvSpPr>
            <a:spLocks/>
          </p:cNvSpPr>
          <p:nvPr/>
        </p:nvSpPr>
        <p:spPr bwMode="auto">
          <a:xfrm>
            <a:off x="5591175" y="3770313"/>
            <a:ext cx="357188" cy="357187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7" name="Freeform 31"/>
          <p:cNvSpPr>
            <a:spLocks/>
          </p:cNvSpPr>
          <p:nvPr/>
        </p:nvSpPr>
        <p:spPr bwMode="auto">
          <a:xfrm>
            <a:off x="5762625" y="3101975"/>
            <a:ext cx="82550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8" name="Freeform 32"/>
          <p:cNvSpPr>
            <a:spLocks/>
          </p:cNvSpPr>
          <p:nvPr/>
        </p:nvSpPr>
        <p:spPr bwMode="auto">
          <a:xfrm>
            <a:off x="5791200" y="3033713"/>
            <a:ext cx="71438" cy="7096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9" name="Freeform 33"/>
          <p:cNvSpPr>
            <a:spLocks/>
          </p:cNvSpPr>
          <p:nvPr/>
        </p:nvSpPr>
        <p:spPr bwMode="auto">
          <a:xfrm>
            <a:off x="5989638" y="2693988"/>
            <a:ext cx="357187" cy="357187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0" name="Freeform 34"/>
          <p:cNvSpPr>
            <a:spLocks/>
          </p:cNvSpPr>
          <p:nvPr/>
        </p:nvSpPr>
        <p:spPr bwMode="auto">
          <a:xfrm>
            <a:off x="5940425" y="3787775"/>
            <a:ext cx="357188" cy="349250"/>
          </a:xfrm>
          <a:custGeom>
            <a:avLst/>
            <a:gdLst/>
            <a:ahLst/>
            <a:cxnLst>
              <a:cxn ang="0">
                <a:pos x="15" y="34"/>
              </a:cxn>
              <a:cxn ang="0">
                <a:pos x="24" y="29"/>
              </a:cxn>
              <a:cxn ang="0">
                <a:pos x="29" y="24"/>
              </a:cxn>
              <a:cxn ang="0">
                <a:pos x="43" y="14"/>
              </a:cxn>
              <a:cxn ang="0">
                <a:pos x="58" y="10"/>
              </a:cxn>
              <a:cxn ang="0">
                <a:pos x="67" y="5"/>
              </a:cxn>
              <a:cxn ang="0">
                <a:pos x="77" y="0"/>
              </a:cxn>
              <a:cxn ang="0">
                <a:pos x="91" y="0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9" y="10"/>
              </a:cxn>
              <a:cxn ang="0">
                <a:pos x="144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8"/>
              </a:cxn>
              <a:cxn ang="0">
                <a:pos x="183" y="53"/>
              </a:cxn>
              <a:cxn ang="0">
                <a:pos x="187" y="62"/>
              </a:cxn>
              <a:cxn ang="0">
                <a:pos x="187" y="67"/>
              </a:cxn>
              <a:cxn ang="0">
                <a:pos x="187" y="82"/>
              </a:cxn>
              <a:cxn ang="0">
                <a:pos x="197" y="96"/>
              </a:cxn>
              <a:cxn ang="0">
                <a:pos x="192" y="106"/>
              </a:cxn>
              <a:cxn ang="0">
                <a:pos x="187" y="120"/>
              </a:cxn>
              <a:cxn ang="0">
                <a:pos x="183" y="130"/>
              </a:cxn>
              <a:cxn ang="0">
                <a:pos x="178" y="139"/>
              </a:cxn>
              <a:cxn ang="0">
                <a:pos x="17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2"/>
              </a:cxn>
              <a:cxn ang="0">
                <a:pos x="130" y="187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82" y="192"/>
              </a:cxn>
              <a:cxn ang="0">
                <a:pos x="72" y="187"/>
              </a:cxn>
              <a:cxn ang="0">
                <a:pos x="63" y="182"/>
              </a:cxn>
              <a:cxn ang="0">
                <a:pos x="48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5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5" y="5"/>
                </a:lnTo>
                <a:lnTo>
                  <a:pt x="135" y="10"/>
                </a:lnTo>
                <a:lnTo>
                  <a:pt x="135" y="10"/>
                </a:lnTo>
                <a:lnTo>
                  <a:pt x="139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3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3" y="149"/>
                </a:lnTo>
                <a:lnTo>
                  <a:pt x="173" y="154"/>
                </a:lnTo>
                <a:lnTo>
                  <a:pt x="173" y="154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87"/>
                </a:lnTo>
                <a:lnTo>
                  <a:pt x="120" y="187"/>
                </a:lnTo>
                <a:lnTo>
                  <a:pt x="120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2"/>
                </a:lnTo>
                <a:lnTo>
                  <a:pt x="67" y="182"/>
                </a:lnTo>
                <a:lnTo>
                  <a:pt x="63" y="182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1" name="Freeform 35"/>
          <p:cNvSpPr>
            <a:spLocks/>
          </p:cNvSpPr>
          <p:nvPr/>
        </p:nvSpPr>
        <p:spPr bwMode="auto">
          <a:xfrm>
            <a:off x="6119813" y="3119438"/>
            <a:ext cx="77787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2" name="Freeform 36"/>
          <p:cNvSpPr>
            <a:spLocks/>
          </p:cNvSpPr>
          <p:nvPr/>
        </p:nvSpPr>
        <p:spPr bwMode="auto">
          <a:xfrm>
            <a:off x="6138863" y="3051175"/>
            <a:ext cx="85725" cy="709613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3" name="Freeform 37"/>
          <p:cNvSpPr>
            <a:spLocks/>
          </p:cNvSpPr>
          <p:nvPr/>
        </p:nvSpPr>
        <p:spPr bwMode="auto">
          <a:xfrm>
            <a:off x="6356350" y="2713038"/>
            <a:ext cx="357188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4" name="Freeform 38"/>
          <p:cNvSpPr>
            <a:spLocks/>
          </p:cNvSpPr>
          <p:nvPr/>
        </p:nvSpPr>
        <p:spPr bwMode="auto">
          <a:xfrm>
            <a:off x="6288088" y="3806825"/>
            <a:ext cx="352425" cy="352425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5" name="Freeform 39"/>
          <p:cNvSpPr>
            <a:spLocks/>
          </p:cNvSpPr>
          <p:nvPr/>
        </p:nvSpPr>
        <p:spPr bwMode="auto">
          <a:xfrm>
            <a:off x="6469063" y="3136900"/>
            <a:ext cx="95250" cy="674688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6" name="Freeform 40"/>
          <p:cNvSpPr>
            <a:spLocks/>
          </p:cNvSpPr>
          <p:nvPr/>
        </p:nvSpPr>
        <p:spPr bwMode="auto">
          <a:xfrm>
            <a:off x="6486525" y="3070225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7" name="Freeform 41"/>
          <p:cNvSpPr>
            <a:spLocks/>
          </p:cNvSpPr>
          <p:nvPr/>
        </p:nvSpPr>
        <p:spPr bwMode="auto">
          <a:xfrm>
            <a:off x="6721475" y="2735263"/>
            <a:ext cx="352425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8" name="Freeform 42"/>
          <p:cNvSpPr>
            <a:spLocks/>
          </p:cNvSpPr>
          <p:nvPr/>
        </p:nvSpPr>
        <p:spPr bwMode="auto">
          <a:xfrm>
            <a:off x="6623050" y="3819525"/>
            <a:ext cx="357188" cy="357188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79" name="Freeform 43"/>
          <p:cNvSpPr>
            <a:spLocks/>
          </p:cNvSpPr>
          <p:nvPr/>
        </p:nvSpPr>
        <p:spPr bwMode="auto">
          <a:xfrm>
            <a:off x="6816725" y="3160713"/>
            <a:ext cx="104775" cy="668337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0" name="Freeform 44"/>
          <p:cNvSpPr>
            <a:spLocks/>
          </p:cNvSpPr>
          <p:nvPr/>
        </p:nvSpPr>
        <p:spPr bwMode="auto">
          <a:xfrm>
            <a:off x="6838950" y="3092450"/>
            <a:ext cx="109538" cy="714375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1" name="Freeform 45"/>
          <p:cNvSpPr>
            <a:spLocks/>
          </p:cNvSpPr>
          <p:nvPr/>
        </p:nvSpPr>
        <p:spPr bwMode="auto">
          <a:xfrm>
            <a:off x="7083425" y="2762250"/>
            <a:ext cx="357188" cy="357188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2" name="Freeform 46"/>
          <p:cNvSpPr>
            <a:spLocks/>
          </p:cNvSpPr>
          <p:nvPr/>
        </p:nvSpPr>
        <p:spPr bwMode="auto">
          <a:xfrm>
            <a:off x="6970713" y="3848100"/>
            <a:ext cx="357187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3" name="Freeform 47"/>
          <p:cNvSpPr>
            <a:spLocks/>
          </p:cNvSpPr>
          <p:nvPr/>
        </p:nvSpPr>
        <p:spPr bwMode="auto">
          <a:xfrm>
            <a:off x="7164388" y="3178175"/>
            <a:ext cx="109537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4" name="Freeform 48"/>
          <p:cNvSpPr>
            <a:spLocks/>
          </p:cNvSpPr>
          <p:nvPr/>
        </p:nvSpPr>
        <p:spPr bwMode="auto">
          <a:xfrm>
            <a:off x="7188200" y="3119438"/>
            <a:ext cx="112713" cy="709612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5" name="Freeform 49"/>
          <p:cNvSpPr>
            <a:spLocks/>
          </p:cNvSpPr>
          <p:nvPr/>
        </p:nvSpPr>
        <p:spPr bwMode="auto">
          <a:xfrm>
            <a:off x="7450138" y="2789238"/>
            <a:ext cx="357187" cy="357187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6" name="Freeform 50"/>
          <p:cNvSpPr>
            <a:spLocks/>
          </p:cNvSpPr>
          <p:nvPr/>
        </p:nvSpPr>
        <p:spPr bwMode="auto">
          <a:xfrm>
            <a:off x="7318375" y="3883025"/>
            <a:ext cx="357188" cy="349250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7" name="Freeform 51"/>
          <p:cNvSpPr>
            <a:spLocks/>
          </p:cNvSpPr>
          <p:nvPr/>
        </p:nvSpPr>
        <p:spPr bwMode="auto">
          <a:xfrm>
            <a:off x="7508875" y="3214688"/>
            <a:ext cx="130175" cy="677862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8" name="Freeform 52"/>
          <p:cNvSpPr>
            <a:spLocks/>
          </p:cNvSpPr>
          <p:nvPr/>
        </p:nvSpPr>
        <p:spPr bwMode="auto">
          <a:xfrm>
            <a:off x="7535863" y="3146425"/>
            <a:ext cx="131762" cy="70961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89" name="Freeform 53"/>
          <p:cNvSpPr>
            <a:spLocks/>
          </p:cNvSpPr>
          <p:nvPr/>
        </p:nvSpPr>
        <p:spPr bwMode="auto">
          <a:xfrm>
            <a:off x="3581400" y="3951288"/>
            <a:ext cx="1352550" cy="1193800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0" name="Freeform 54"/>
          <p:cNvSpPr>
            <a:spLocks/>
          </p:cNvSpPr>
          <p:nvPr/>
        </p:nvSpPr>
        <p:spPr bwMode="auto">
          <a:xfrm>
            <a:off x="4667250" y="3951288"/>
            <a:ext cx="868363" cy="660400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1" name="Freeform 55"/>
          <p:cNvSpPr>
            <a:spLocks/>
          </p:cNvSpPr>
          <p:nvPr/>
        </p:nvSpPr>
        <p:spPr bwMode="auto">
          <a:xfrm>
            <a:off x="4684713" y="4602163"/>
            <a:ext cx="692150" cy="650875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2" name="Freeform 56"/>
          <p:cNvSpPr>
            <a:spLocks/>
          </p:cNvSpPr>
          <p:nvPr/>
        </p:nvSpPr>
        <p:spPr bwMode="auto">
          <a:xfrm>
            <a:off x="2154238" y="1938338"/>
            <a:ext cx="2365375" cy="2790825"/>
          </a:xfrm>
          <a:custGeom>
            <a:avLst/>
            <a:gdLst/>
            <a:ahLst/>
            <a:cxnLst>
              <a:cxn ang="0">
                <a:pos x="643" y="187"/>
              </a:cxn>
              <a:cxn ang="0">
                <a:pos x="629" y="178"/>
              </a:cxn>
              <a:cxn ang="0">
                <a:pos x="610" y="154"/>
              </a:cxn>
              <a:cxn ang="0">
                <a:pos x="571" y="91"/>
              </a:cxn>
              <a:cxn ang="0">
                <a:pos x="547" y="38"/>
              </a:cxn>
              <a:cxn ang="0">
                <a:pos x="519" y="14"/>
              </a:cxn>
              <a:cxn ang="0">
                <a:pos x="456" y="0"/>
              </a:cxn>
              <a:cxn ang="0">
                <a:pos x="355" y="0"/>
              </a:cxn>
              <a:cxn ang="0">
                <a:pos x="250" y="24"/>
              </a:cxn>
              <a:cxn ang="0">
                <a:pos x="159" y="67"/>
              </a:cxn>
              <a:cxn ang="0">
                <a:pos x="82" y="134"/>
              </a:cxn>
              <a:cxn ang="0">
                <a:pos x="29" y="221"/>
              </a:cxn>
              <a:cxn ang="0">
                <a:pos x="0" y="322"/>
              </a:cxn>
              <a:cxn ang="0">
                <a:pos x="0" y="1224"/>
              </a:cxn>
              <a:cxn ang="0">
                <a:pos x="29" y="1325"/>
              </a:cxn>
              <a:cxn ang="0">
                <a:pos x="82" y="1411"/>
              </a:cxn>
              <a:cxn ang="0">
                <a:pos x="159" y="1483"/>
              </a:cxn>
              <a:cxn ang="0">
                <a:pos x="250" y="1526"/>
              </a:cxn>
              <a:cxn ang="0">
                <a:pos x="355" y="1541"/>
              </a:cxn>
              <a:cxn ang="0">
                <a:pos x="816" y="1531"/>
              </a:cxn>
              <a:cxn ang="0">
                <a:pos x="811" y="1502"/>
              </a:cxn>
              <a:cxn ang="0">
                <a:pos x="807" y="1474"/>
              </a:cxn>
              <a:cxn ang="0">
                <a:pos x="816" y="1397"/>
              </a:cxn>
              <a:cxn ang="0">
                <a:pos x="854" y="1306"/>
              </a:cxn>
              <a:cxn ang="0">
                <a:pos x="917" y="1229"/>
              </a:cxn>
              <a:cxn ang="0">
                <a:pos x="1003" y="1171"/>
              </a:cxn>
              <a:cxn ang="0">
                <a:pos x="1109" y="1138"/>
              </a:cxn>
              <a:cxn ang="0">
                <a:pos x="1200" y="1133"/>
              </a:cxn>
              <a:cxn ang="0">
                <a:pos x="1248" y="1133"/>
              </a:cxn>
              <a:cxn ang="0">
                <a:pos x="1291" y="1142"/>
              </a:cxn>
              <a:cxn ang="0">
                <a:pos x="1306" y="322"/>
              </a:cxn>
              <a:cxn ang="0">
                <a:pos x="1277" y="221"/>
              </a:cxn>
              <a:cxn ang="0">
                <a:pos x="1224" y="134"/>
              </a:cxn>
              <a:cxn ang="0">
                <a:pos x="1147" y="67"/>
              </a:cxn>
              <a:cxn ang="0">
                <a:pos x="1056" y="24"/>
              </a:cxn>
              <a:cxn ang="0">
                <a:pos x="950" y="0"/>
              </a:cxn>
              <a:cxn ang="0">
                <a:pos x="850" y="0"/>
              </a:cxn>
              <a:cxn ang="0">
                <a:pos x="787" y="14"/>
              </a:cxn>
              <a:cxn ang="0">
                <a:pos x="759" y="38"/>
              </a:cxn>
              <a:cxn ang="0">
                <a:pos x="735" y="91"/>
              </a:cxn>
              <a:cxn ang="0">
                <a:pos x="696" y="154"/>
              </a:cxn>
              <a:cxn ang="0">
                <a:pos x="672" y="178"/>
              </a:cxn>
              <a:cxn ang="0">
                <a:pos x="663" y="187"/>
              </a:cxn>
            </a:cxnLst>
            <a:rect l="0" t="0" r="r" b="b"/>
            <a:pathLst>
              <a:path w="1306" h="1541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9" y="182"/>
                </a:lnTo>
                <a:lnTo>
                  <a:pt x="634" y="182"/>
                </a:lnTo>
                <a:lnTo>
                  <a:pt x="629" y="178"/>
                </a:lnTo>
                <a:lnTo>
                  <a:pt x="629" y="173"/>
                </a:lnTo>
                <a:lnTo>
                  <a:pt x="624" y="168"/>
                </a:lnTo>
                <a:lnTo>
                  <a:pt x="610" y="154"/>
                </a:lnTo>
                <a:lnTo>
                  <a:pt x="595" y="130"/>
                </a:lnTo>
                <a:lnTo>
                  <a:pt x="586" y="110"/>
                </a:lnTo>
                <a:lnTo>
                  <a:pt x="571" y="91"/>
                </a:lnTo>
                <a:lnTo>
                  <a:pt x="562" y="72"/>
                </a:lnTo>
                <a:lnTo>
                  <a:pt x="557" y="53"/>
                </a:lnTo>
                <a:lnTo>
                  <a:pt x="547" y="38"/>
                </a:lnTo>
                <a:lnTo>
                  <a:pt x="538" y="29"/>
                </a:lnTo>
                <a:lnTo>
                  <a:pt x="528" y="19"/>
                </a:lnTo>
                <a:lnTo>
                  <a:pt x="519" y="14"/>
                </a:lnTo>
                <a:lnTo>
                  <a:pt x="499" y="10"/>
                </a:lnTo>
                <a:lnTo>
                  <a:pt x="480" y="5"/>
                </a:lnTo>
                <a:lnTo>
                  <a:pt x="456" y="0"/>
                </a:lnTo>
                <a:lnTo>
                  <a:pt x="427" y="0"/>
                </a:lnTo>
                <a:lnTo>
                  <a:pt x="394" y="0"/>
                </a:lnTo>
                <a:lnTo>
                  <a:pt x="355" y="0"/>
                </a:lnTo>
                <a:lnTo>
                  <a:pt x="317" y="5"/>
                </a:lnTo>
                <a:lnTo>
                  <a:pt x="283" y="14"/>
                </a:lnTo>
                <a:lnTo>
                  <a:pt x="250" y="24"/>
                </a:lnTo>
                <a:lnTo>
                  <a:pt x="216" y="34"/>
                </a:lnTo>
                <a:lnTo>
                  <a:pt x="187" y="53"/>
                </a:lnTo>
                <a:lnTo>
                  <a:pt x="159" y="67"/>
                </a:lnTo>
                <a:lnTo>
                  <a:pt x="130" y="91"/>
                </a:lnTo>
                <a:lnTo>
                  <a:pt x="106" y="110"/>
                </a:lnTo>
                <a:lnTo>
                  <a:pt x="82" y="134"/>
                </a:lnTo>
                <a:lnTo>
                  <a:pt x="63" y="163"/>
                </a:lnTo>
                <a:lnTo>
                  <a:pt x="44" y="192"/>
                </a:lnTo>
                <a:lnTo>
                  <a:pt x="29" y="221"/>
                </a:lnTo>
                <a:lnTo>
                  <a:pt x="15" y="254"/>
                </a:lnTo>
                <a:lnTo>
                  <a:pt x="5" y="288"/>
                </a:lnTo>
                <a:lnTo>
                  <a:pt x="0" y="322"/>
                </a:lnTo>
                <a:lnTo>
                  <a:pt x="0" y="360"/>
                </a:lnTo>
                <a:lnTo>
                  <a:pt x="0" y="1186"/>
                </a:lnTo>
                <a:lnTo>
                  <a:pt x="0" y="1224"/>
                </a:lnTo>
                <a:lnTo>
                  <a:pt x="5" y="1258"/>
                </a:lnTo>
                <a:lnTo>
                  <a:pt x="15" y="1291"/>
                </a:lnTo>
                <a:lnTo>
                  <a:pt x="29" y="1325"/>
                </a:lnTo>
                <a:lnTo>
                  <a:pt x="44" y="1358"/>
                </a:lnTo>
                <a:lnTo>
                  <a:pt x="63" y="1387"/>
                </a:lnTo>
                <a:lnTo>
                  <a:pt x="82" y="1411"/>
                </a:lnTo>
                <a:lnTo>
                  <a:pt x="106" y="1440"/>
                </a:lnTo>
                <a:lnTo>
                  <a:pt x="130" y="1464"/>
                </a:lnTo>
                <a:lnTo>
                  <a:pt x="159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26"/>
                </a:lnTo>
                <a:lnTo>
                  <a:pt x="283" y="1536"/>
                </a:lnTo>
                <a:lnTo>
                  <a:pt x="317" y="1541"/>
                </a:lnTo>
                <a:lnTo>
                  <a:pt x="355" y="1541"/>
                </a:lnTo>
                <a:lnTo>
                  <a:pt x="653" y="1541"/>
                </a:lnTo>
                <a:lnTo>
                  <a:pt x="821" y="1541"/>
                </a:lnTo>
                <a:lnTo>
                  <a:pt x="816" y="1531"/>
                </a:lnTo>
                <a:lnTo>
                  <a:pt x="816" y="1522"/>
                </a:lnTo>
                <a:lnTo>
                  <a:pt x="811" y="1512"/>
                </a:lnTo>
                <a:lnTo>
                  <a:pt x="811" y="1502"/>
                </a:lnTo>
                <a:lnTo>
                  <a:pt x="811" y="1493"/>
                </a:lnTo>
                <a:lnTo>
                  <a:pt x="807" y="1483"/>
                </a:lnTo>
                <a:lnTo>
                  <a:pt x="807" y="1474"/>
                </a:lnTo>
                <a:lnTo>
                  <a:pt x="807" y="1459"/>
                </a:lnTo>
                <a:lnTo>
                  <a:pt x="811" y="1426"/>
                </a:lnTo>
                <a:lnTo>
                  <a:pt x="816" y="1397"/>
                </a:lnTo>
                <a:lnTo>
                  <a:pt x="826" y="1363"/>
                </a:lnTo>
                <a:lnTo>
                  <a:pt x="835" y="1334"/>
                </a:lnTo>
                <a:lnTo>
                  <a:pt x="854" y="1306"/>
                </a:lnTo>
                <a:lnTo>
                  <a:pt x="874" y="1277"/>
                </a:lnTo>
                <a:lnTo>
                  <a:pt x="893" y="1253"/>
                </a:lnTo>
                <a:lnTo>
                  <a:pt x="917" y="1229"/>
                </a:lnTo>
                <a:lnTo>
                  <a:pt x="946" y="1205"/>
                </a:lnTo>
                <a:lnTo>
                  <a:pt x="974" y="1186"/>
                </a:lnTo>
                <a:lnTo>
                  <a:pt x="1003" y="1171"/>
                </a:lnTo>
                <a:lnTo>
                  <a:pt x="1037" y="1157"/>
                </a:lnTo>
                <a:lnTo>
                  <a:pt x="1070" y="1147"/>
                </a:lnTo>
                <a:lnTo>
                  <a:pt x="1109" y="1138"/>
                </a:lnTo>
                <a:lnTo>
                  <a:pt x="1142" y="1133"/>
                </a:lnTo>
                <a:lnTo>
                  <a:pt x="1181" y="1128"/>
                </a:lnTo>
                <a:lnTo>
                  <a:pt x="1200" y="1133"/>
                </a:lnTo>
                <a:lnTo>
                  <a:pt x="1214" y="1133"/>
                </a:lnTo>
                <a:lnTo>
                  <a:pt x="1229" y="1133"/>
                </a:lnTo>
                <a:lnTo>
                  <a:pt x="1248" y="1133"/>
                </a:lnTo>
                <a:lnTo>
                  <a:pt x="1262" y="1138"/>
                </a:lnTo>
                <a:lnTo>
                  <a:pt x="1277" y="1142"/>
                </a:lnTo>
                <a:lnTo>
                  <a:pt x="1291" y="1142"/>
                </a:lnTo>
                <a:lnTo>
                  <a:pt x="1306" y="1147"/>
                </a:lnTo>
                <a:lnTo>
                  <a:pt x="1306" y="360"/>
                </a:lnTo>
                <a:lnTo>
                  <a:pt x="1306" y="322"/>
                </a:lnTo>
                <a:lnTo>
                  <a:pt x="1301" y="288"/>
                </a:lnTo>
                <a:lnTo>
                  <a:pt x="1291" y="254"/>
                </a:lnTo>
                <a:lnTo>
                  <a:pt x="1277" y="221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4"/>
                </a:lnTo>
                <a:lnTo>
                  <a:pt x="1200" y="110"/>
                </a:lnTo>
                <a:lnTo>
                  <a:pt x="1176" y="91"/>
                </a:lnTo>
                <a:lnTo>
                  <a:pt x="1147" y="67"/>
                </a:lnTo>
                <a:lnTo>
                  <a:pt x="1118" y="53"/>
                </a:lnTo>
                <a:lnTo>
                  <a:pt x="1090" y="34"/>
                </a:lnTo>
                <a:lnTo>
                  <a:pt x="1056" y="24"/>
                </a:lnTo>
                <a:lnTo>
                  <a:pt x="1022" y="14"/>
                </a:lnTo>
                <a:lnTo>
                  <a:pt x="984" y="5"/>
                </a:lnTo>
                <a:lnTo>
                  <a:pt x="950" y="0"/>
                </a:lnTo>
                <a:lnTo>
                  <a:pt x="912" y="0"/>
                </a:lnTo>
                <a:lnTo>
                  <a:pt x="878" y="0"/>
                </a:lnTo>
                <a:lnTo>
                  <a:pt x="850" y="0"/>
                </a:lnTo>
                <a:lnTo>
                  <a:pt x="826" y="5"/>
                </a:lnTo>
                <a:lnTo>
                  <a:pt x="807" y="10"/>
                </a:lnTo>
                <a:lnTo>
                  <a:pt x="787" y="14"/>
                </a:lnTo>
                <a:lnTo>
                  <a:pt x="778" y="19"/>
                </a:lnTo>
                <a:lnTo>
                  <a:pt x="768" y="29"/>
                </a:lnTo>
                <a:lnTo>
                  <a:pt x="759" y="38"/>
                </a:lnTo>
                <a:lnTo>
                  <a:pt x="749" y="53"/>
                </a:lnTo>
                <a:lnTo>
                  <a:pt x="744" y="72"/>
                </a:lnTo>
                <a:lnTo>
                  <a:pt x="735" y="91"/>
                </a:lnTo>
                <a:lnTo>
                  <a:pt x="720" y="110"/>
                </a:lnTo>
                <a:lnTo>
                  <a:pt x="711" y="130"/>
                </a:lnTo>
                <a:lnTo>
                  <a:pt x="696" y="154"/>
                </a:lnTo>
                <a:lnTo>
                  <a:pt x="682" y="168"/>
                </a:lnTo>
                <a:lnTo>
                  <a:pt x="677" y="173"/>
                </a:lnTo>
                <a:lnTo>
                  <a:pt x="672" y="178"/>
                </a:lnTo>
                <a:lnTo>
                  <a:pt x="672" y="182"/>
                </a:lnTo>
                <a:lnTo>
                  <a:pt x="667" y="182"/>
                </a:lnTo>
                <a:lnTo>
                  <a:pt x="663" y="187"/>
                </a:lnTo>
                <a:lnTo>
                  <a:pt x="658" y="187"/>
                </a:lnTo>
                <a:lnTo>
                  <a:pt x="653" y="187"/>
                </a:lnTo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93" name="AutoShape 57"/>
          <p:cNvSpPr>
            <a:spLocks noChangeArrowheads="1"/>
          </p:cNvSpPr>
          <p:nvPr/>
        </p:nvSpPr>
        <p:spPr bwMode="auto">
          <a:xfrm>
            <a:off x="3022600" y="1498600"/>
            <a:ext cx="650875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94" name="Text Box 58"/>
          <p:cNvSpPr txBox="1">
            <a:spLocks noChangeArrowheads="1"/>
          </p:cNvSpPr>
          <p:nvPr/>
        </p:nvSpPr>
        <p:spPr bwMode="auto">
          <a:xfrm>
            <a:off x="3962400" y="5257800"/>
            <a:ext cx="195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GTP</a:t>
            </a:r>
          </a:p>
        </p:txBody>
      </p:sp>
      <p:sp>
        <p:nvSpPr>
          <p:cNvPr id="14395" name="Text Box 59"/>
          <p:cNvSpPr txBox="1">
            <a:spLocks noChangeArrowheads="1"/>
          </p:cNvSpPr>
          <p:nvPr/>
        </p:nvSpPr>
        <p:spPr bwMode="auto">
          <a:xfrm>
            <a:off x="1730375" y="5064125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96" name="Text Box 60"/>
          <p:cNvSpPr txBox="1">
            <a:spLocks noChangeArrowheads="1"/>
          </p:cNvSpPr>
          <p:nvPr/>
        </p:nvSpPr>
        <p:spPr bwMode="auto">
          <a:xfrm>
            <a:off x="1947863" y="6062663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97" name="Text Box 61"/>
          <p:cNvSpPr txBox="1">
            <a:spLocks noChangeArrowheads="1"/>
          </p:cNvSpPr>
          <p:nvPr/>
        </p:nvSpPr>
        <p:spPr bwMode="auto">
          <a:xfrm>
            <a:off x="4986338" y="5846763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98" name="Text Box 62"/>
          <p:cNvSpPr txBox="1">
            <a:spLocks noChangeArrowheads="1"/>
          </p:cNvSpPr>
          <p:nvPr/>
        </p:nvSpPr>
        <p:spPr bwMode="auto">
          <a:xfrm>
            <a:off x="6505575" y="5846763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4399" name="Text Box 63"/>
          <p:cNvSpPr txBox="1">
            <a:spLocks noChangeArrowheads="1"/>
          </p:cNvSpPr>
          <p:nvPr/>
        </p:nvSpPr>
        <p:spPr bwMode="auto">
          <a:xfrm>
            <a:off x="6070600" y="5018088"/>
            <a:ext cx="1244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GDP</a:t>
            </a: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4262438" y="5010150"/>
            <a:ext cx="288925" cy="438150"/>
            <a:chOff x="690" y="372"/>
            <a:chExt cx="64" cy="192"/>
          </a:xfrm>
        </p:grpSpPr>
        <p:sp>
          <p:nvSpPr>
            <p:cNvPr id="14401" name="Freeform 65"/>
            <p:cNvSpPr>
              <a:spLocks/>
            </p:cNvSpPr>
            <p:nvPr/>
          </p:nvSpPr>
          <p:spPr bwMode="auto">
            <a:xfrm>
              <a:off x="690" y="372"/>
              <a:ext cx="48" cy="1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3" y="5"/>
                </a:cxn>
                <a:cxn ang="0">
                  <a:pos x="58" y="14"/>
                </a:cxn>
                <a:cxn ang="0">
                  <a:pos x="49" y="19"/>
                </a:cxn>
                <a:cxn ang="0">
                  <a:pos x="44" y="29"/>
                </a:cxn>
                <a:cxn ang="0">
                  <a:pos x="39" y="38"/>
                </a:cxn>
                <a:cxn ang="0">
                  <a:pos x="34" y="58"/>
                </a:cxn>
                <a:cxn ang="0">
                  <a:pos x="29" y="72"/>
                </a:cxn>
                <a:cxn ang="0">
                  <a:pos x="44" y="86"/>
                </a:cxn>
                <a:cxn ang="0">
                  <a:pos x="82" y="91"/>
                </a:cxn>
                <a:cxn ang="0">
                  <a:pos x="92" y="101"/>
                </a:cxn>
                <a:cxn ang="0">
                  <a:pos x="107" y="106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2" y="154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9" y="173"/>
                </a:cxn>
                <a:cxn ang="0">
                  <a:pos x="34" y="178"/>
                </a:cxn>
                <a:cxn ang="0">
                  <a:pos x="15" y="192"/>
                </a:cxn>
                <a:cxn ang="0">
                  <a:pos x="0" y="202"/>
                </a:cxn>
                <a:cxn ang="0">
                  <a:pos x="0" y="216"/>
                </a:cxn>
                <a:cxn ang="0">
                  <a:pos x="5" y="226"/>
                </a:cxn>
                <a:cxn ang="0">
                  <a:pos x="20" y="235"/>
                </a:cxn>
                <a:cxn ang="0">
                  <a:pos x="34" y="240"/>
                </a:cxn>
                <a:cxn ang="0">
                  <a:pos x="44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8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3" y="336"/>
                </a:cxn>
                <a:cxn ang="0">
                  <a:pos x="58" y="341"/>
                </a:cxn>
                <a:cxn ang="0">
                  <a:pos x="49" y="341"/>
                </a:cxn>
                <a:cxn ang="0">
                  <a:pos x="44" y="346"/>
                </a:cxn>
                <a:cxn ang="0">
                  <a:pos x="39" y="355"/>
                </a:cxn>
                <a:cxn ang="0">
                  <a:pos x="24" y="365"/>
                </a:cxn>
                <a:cxn ang="0">
                  <a:pos x="15" y="370"/>
                </a:cxn>
                <a:cxn ang="0">
                  <a:pos x="10" y="379"/>
                </a:cxn>
                <a:cxn ang="0">
                  <a:pos x="5" y="394"/>
                </a:cxn>
                <a:cxn ang="0">
                  <a:pos x="5" y="403"/>
                </a:cxn>
                <a:cxn ang="0">
                  <a:pos x="0" y="418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9" y="446"/>
                </a:cxn>
                <a:cxn ang="0">
                  <a:pos x="63" y="461"/>
                </a:cxn>
                <a:cxn ang="0">
                  <a:pos x="68" y="470"/>
                </a:cxn>
              </a:cxnLst>
              <a:rect l="0" t="0" r="r" b="b"/>
              <a:pathLst>
                <a:path w="121" h="480">
                  <a:moveTo>
                    <a:pt x="87" y="0"/>
                  </a:move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9"/>
                  </a:lnTo>
                  <a:lnTo>
                    <a:pt x="44" y="24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4" y="82"/>
                  </a:lnTo>
                  <a:lnTo>
                    <a:pt x="44" y="86"/>
                  </a:lnTo>
                  <a:lnTo>
                    <a:pt x="78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101"/>
                  </a:lnTo>
                  <a:lnTo>
                    <a:pt x="102" y="101"/>
                  </a:lnTo>
                  <a:lnTo>
                    <a:pt x="107" y="106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7" y="149"/>
                  </a:lnTo>
                  <a:lnTo>
                    <a:pt x="102" y="154"/>
                  </a:lnTo>
                  <a:lnTo>
                    <a:pt x="97" y="158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9" y="173"/>
                  </a:lnTo>
                  <a:lnTo>
                    <a:pt x="44" y="173"/>
                  </a:lnTo>
                  <a:lnTo>
                    <a:pt x="34" y="178"/>
                  </a:lnTo>
                  <a:lnTo>
                    <a:pt x="24" y="182"/>
                  </a:lnTo>
                  <a:lnTo>
                    <a:pt x="15" y="192"/>
                  </a:lnTo>
                  <a:lnTo>
                    <a:pt x="5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6"/>
                  </a:lnTo>
                  <a:lnTo>
                    <a:pt x="10" y="230"/>
                  </a:lnTo>
                  <a:lnTo>
                    <a:pt x="20" y="235"/>
                  </a:lnTo>
                  <a:lnTo>
                    <a:pt x="24" y="240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4" y="245"/>
                  </a:lnTo>
                  <a:lnTo>
                    <a:pt x="44" y="254"/>
                  </a:lnTo>
                  <a:lnTo>
                    <a:pt x="63" y="264"/>
                  </a:lnTo>
                  <a:lnTo>
                    <a:pt x="73" y="274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8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8" y="336"/>
                  </a:lnTo>
                  <a:lnTo>
                    <a:pt x="73" y="336"/>
                  </a:lnTo>
                  <a:lnTo>
                    <a:pt x="68" y="341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9" y="341"/>
                  </a:lnTo>
                  <a:lnTo>
                    <a:pt x="44" y="341"/>
                  </a:lnTo>
                  <a:lnTo>
                    <a:pt x="44" y="346"/>
                  </a:lnTo>
                  <a:lnTo>
                    <a:pt x="39" y="350"/>
                  </a:lnTo>
                  <a:lnTo>
                    <a:pt x="39" y="355"/>
                  </a:lnTo>
                  <a:lnTo>
                    <a:pt x="34" y="360"/>
                  </a:lnTo>
                  <a:lnTo>
                    <a:pt x="24" y="365"/>
                  </a:lnTo>
                  <a:lnTo>
                    <a:pt x="20" y="370"/>
                  </a:lnTo>
                  <a:lnTo>
                    <a:pt x="15" y="370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9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20" y="432"/>
                  </a:lnTo>
                  <a:lnTo>
                    <a:pt x="29" y="437"/>
                  </a:lnTo>
                  <a:lnTo>
                    <a:pt x="39" y="442"/>
                  </a:lnTo>
                  <a:lnTo>
                    <a:pt x="49" y="446"/>
                  </a:lnTo>
                  <a:lnTo>
                    <a:pt x="53" y="456"/>
                  </a:lnTo>
                  <a:lnTo>
                    <a:pt x="63" y="461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402" name="Freeform 66"/>
            <p:cNvSpPr>
              <a:spLocks/>
            </p:cNvSpPr>
            <p:nvPr/>
          </p:nvSpPr>
          <p:spPr bwMode="auto">
            <a:xfrm>
              <a:off x="706" y="374"/>
              <a:ext cx="48" cy="1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2" y="5"/>
                </a:cxn>
                <a:cxn ang="0">
                  <a:pos x="58" y="9"/>
                </a:cxn>
                <a:cxn ang="0">
                  <a:pos x="48" y="19"/>
                </a:cxn>
                <a:cxn ang="0">
                  <a:pos x="43" y="29"/>
                </a:cxn>
                <a:cxn ang="0">
                  <a:pos x="39" y="38"/>
                </a:cxn>
                <a:cxn ang="0">
                  <a:pos x="29" y="57"/>
                </a:cxn>
                <a:cxn ang="0">
                  <a:pos x="29" y="72"/>
                </a:cxn>
                <a:cxn ang="0">
                  <a:pos x="43" y="86"/>
                </a:cxn>
                <a:cxn ang="0">
                  <a:pos x="82" y="91"/>
                </a:cxn>
                <a:cxn ang="0">
                  <a:pos x="92" y="96"/>
                </a:cxn>
                <a:cxn ang="0">
                  <a:pos x="106" y="105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1" y="153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8" y="168"/>
                </a:cxn>
                <a:cxn ang="0">
                  <a:pos x="34" y="177"/>
                </a:cxn>
                <a:cxn ang="0">
                  <a:pos x="14" y="187"/>
                </a:cxn>
                <a:cxn ang="0">
                  <a:pos x="0" y="201"/>
                </a:cxn>
                <a:cxn ang="0">
                  <a:pos x="0" y="216"/>
                </a:cxn>
                <a:cxn ang="0">
                  <a:pos x="5" y="225"/>
                </a:cxn>
                <a:cxn ang="0">
                  <a:pos x="19" y="235"/>
                </a:cxn>
                <a:cxn ang="0">
                  <a:pos x="34" y="240"/>
                </a:cxn>
                <a:cxn ang="0">
                  <a:pos x="43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7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2" y="336"/>
                </a:cxn>
                <a:cxn ang="0">
                  <a:pos x="58" y="341"/>
                </a:cxn>
                <a:cxn ang="0">
                  <a:pos x="48" y="341"/>
                </a:cxn>
                <a:cxn ang="0">
                  <a:pos x="43" y="345"/>
                </a:cxn>
                <a:cxn ang="0">
                  <a:pos x="34" y="355"/>
                </a:cxn>
                <a:cxn ang="0">
                  <a:pos x="24" y="360"/>
                </a:cxn>
                <a:cxn ang="0">
                  <a:pos x="14" y="369"/>
                </a:cxn>
                <a:cxn ang="0">
                  <a:pos x="10" y="379"/>
                </a:cxn>
                <a:cxn ang="0">
                  <a:pos x="5" y="393"/>
                </a:cxn>
                <a:cxn ang="0">
                  <a:pos x="5" y="403"/>
                </a:cxn>
                <a:cxn ang="0">
                  <a:pos x="0" y="417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3" y="446"/>
                </a:cxn>
                <a:cxn ang="0">
                  <a:pos x="63" y="456"/>
                </a:cxn>
                <a:cxn ang="0">
                  <a:pos x="68" y="470"/>
                </a:cxn>
              </a:cxnLst>
              <a:rect l="0" t="0" r="r" b="b"/>
              <a:pathLst>
                <a:path w="121" h="475">
                  <a:moveTo>
                    <a:pt x="87" y="0"/>
                  </a:moveTo>
                  <a:lnTo>
                    <a:pt x="82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9" y="33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72"/>
                  </a:lnTo>
                  <a:lnTo>
                    <a:pt x="34" y="77"/>
                  </a:lnTo>
                  <a:lnTo>
                    <a:pt x="43" y="86"/>
                  </a:lnTo>
                  <a:lnTo>
                    <a:pt x="77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101" y="101"/>
                  </a:lnTo>
                  <a:lnTo>
                    <a:pt x="106" y="105"/>
                  </a:lnTo>
                  <a:lnTo>
                    <a:pt x="111" y="105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6" y="149"/>
                  </a:lnTo>
                  <a:lnTo>
                    <a:pt x="101" y="153"/>
                  </a:lnTo>
                  <a:lnTo>
                    <a:pt x="97" y="153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8" y="168"/>
                  </a:lnTo>
                  <a:lnTo>
                    <a:pt x="43" y="173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14" y="187"/>
                  </a:lnTo>
                  <a:lnTo>
                    <a:pt x="5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5"/>
                  </a:lnTo>
                  <a:lnTo>
                    <a:pt x="10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3" y="245"/>
                  </a:lnTo>
                  <a:lnTo>
                    <a:pt x="43" y="254"/>
                  </a:lnTo>
                  <a:lnTo>
                    <a:pt x="63" y="264"/>
                  </a:lnTo>
                  <a:lnTo>
                    <a:pt x="72" y="273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7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7" y="336"/>
                  </a:lnTo>
                  <a:lnTo>
                    <a:pt x="72" y="336"/>
                  </a:lnTo>
                  <a:lnTo>
                    <a:pt x="68" y="336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8" y="341"/>
                  </a:lnTo>
                  <a:lnTo>
                    <a:pt x="43" y="341"/>
                  </a:lnTo>
                  <a:lnTo>
                    <a:pt x="43" y="345"/>
                  </a:lnTo>
                  <a:lnTo>
                    <a:pt x="39" y="350"/>
                  </a:lnTo>
                  <a:lnTo>
                    <a:pt x="34" y="355"/>
                  </a:lnTo>
                  <a:lnTo>
                    <a:pt x="29" y="360"/>
                  </a:lnTo>
                  <a:lnTo>
                    <a:pt x="24" y="360"/>
                  </a:lnTo>
                  <a:lnTo>
                    <a:pt x="19" y="365"/>
                  </a:lnTo>
                  <a:lnTo>
                    <a:pt x="14" y="369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4"/>
                  </a:lnTo>
                  <a:lnTo>
                    <a:pt x="5" y="393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19" y="432"/>
                  </a:lnTo>
                  <a:lnTo>
                    <a:pt x="29" y="437"/>
                  </a:lnTo>
                  <a:lnTo>
                    <a:pt x="39" y="441"/>
                  </a:lnTo>
                  <a:lnTo>
                    <a:pt x="43" y="446"/>
                  </a:lnTo>
                  <a:lnTo>
                    <a:pt x="53" y="451"/>
                  </a:lnTo>
                  <a:lnTo>
                    <a:pt x="63" y="456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4403" name="Line 67"/>
          <p:cNvSpPr>
            <a:spLocks noChangeShapeType="1"/>
          </p:cNvSpPr>
          <p:nvPr/>
        </p:nvSpPr>
        <p:spPr bwMode="auto">
          <a:xfrm>
            <a:off x="4953000" y="5334000"/>
            <a:ext cx="868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04" name="Freeform 68"/>
          <p:cNvSpPr>
            <a:spLocks/>
          </p:cNvSpPr>
          <p:nvPr/>
        </p:nvSpPr>
        <p:spPr bwMode="auto">
          <a:xfrm>
            <a:off x="2439988" y="5410200"/>
            <a:ext cx="1446212" cy="411163"/>
          </a:xfrm>
          <a:custGeom>
            <a:avLst/>
            <a:gdLst/>
            <a:ahLst/>
            <a:cxnLst>
              <a:cxn ang="0">
                <a:pos x="0" y="91"/>
              </a:cxn>
              <a:cxn ang="0">
                <a:pos x="144" y="11"/>
              </a:cxn>
              <a:cxn ang="0">
                <a:pos x="320" y="27"/>
              </a:cxn>
            </a:cxnLst>
            <a:rect l="0" t="0" r="r" b="b"/>
            <a:pathLst>
              <a:path w="320" h="91">
                <a:moveTo>
                  <a:pt x="0" y="91"/>
                </a:moveTo>
                <a:cubicBezTo>
                  <a:pt x="24" y="78"/>
                  <a:pt x="91" y="22"/>
                  <a:pt x="144" y="11"/>
                </a:cubicBezTo>
                <a:cubicBezTo>
                  <a:pt x="197" y="0"/>
                  <a:pt x="283" y="24"/>
                  <a:pt x="320" y="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405" name="Rectangle 69"/>
          <p:cNvSpPr>
            <a:spLocks noChangeArrowheads="1"/>
          </p:cNvSpPr>
          <p:nvPr/>
        </p:nvSpPr>
        <p:spPr bwMode="auto">
          <a:xfrm>
            <a:off x="4003675" y="4064000"/>
            <a:ext cx="568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800">
                <a:latin typeface="Symbol" pitchFamily="18" charset="2"/>
              </a:rPr>
              <a:t>a</a:t>
            </a:r>
          </a:p>
        </p:txBody>
      </p:sp>
      <p:sp>
        <p:nvSpPr>
          <p:cNvPr id="14406" name="Text Box 70"/>
          <p:cNvSpPr txBox="1">
            <a:spLocks noChangeArrowheads="1"/>
          </p:cNvSpPr>
          <p:nvPr/>
        </p:nvSpPr>
        <p:spPr bwMode="auto">
          <a:xfrm>
            <a:off x="4953000" y="4546600"/>
            <a:ext cx="433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>
                <a:latin typeface="Symbol" pitchFamily="18" charset="2"/>
              </a:rPr>
              <a:t>g</a:t>
            </a:r>
          </a:p>
        </p:txBody>
      </p:sp>
      <p:sp>
        <p:nvSpPr>
          <p:cNvPr id="14407" name="Rectangle 71"/>
          <p:cNvSpPr>
            <a:spLocks noChangeArrowheads="1"/>
          </p:cNvSpPr>
          <p:nvPr/>
        </p:nvSpPr>
        <p:spPr bwMode="auto">
          <a:xfrm>
            <a:off x="4876800" y="389890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3600">
                <a:latin typeface="Symbol" pitchFamily="18" charset="2"/>
              </a:rPr>
              <a:t>b</a:t>
            </a:r>
          </a:p>
        </p:txBody>
      </p:sp>
      <p:sp>
        <p:nvSpPr>
          <p:cNvPr id="14408" name="Text Box 72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4409" name="Text Box 73"/>
          <p:cNvSpPr txBox="1">
            <a:spLocks noChangeArrowheads="1"/>
          </p:cNvSpPr>
          <p:nvPr/>
        </p:nvSpPr>
        <p:spPr bwMode="auto">
          <a:xfrm>
            <a:off x="3657600" y="14478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4410" name="Text Box 74"/>
          <p:cNvSpPr txBox="1">
            <a:spLocks noChangeArrowheads="1"/>
          </p:cNvSpPr>
          <p:nvPr/>
        </p:nvSpPr>
        <p:spPr bwMode="auto">
          <a:xfrm>
            <a:off x="5638800" y="4419600"/>
            <a:ext cx="2286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3890963" y="3282950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90963" y="3286125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>
            <a:off x="1603375" y="2754313"/>
            <a:ext cx="357188" cy="357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1752600" y="3811588"/>
            <a:ext cx="366713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1820863" y="3146425"/>
            <a:ext cx="80962" cy="674688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7" name="Freeform 7"/>
          <p:cNvSpPr>
            <a:spLocks/>
          </p:cNvSpPr>
          <p:nvPr/>
        </p:nvSpPr>
        <p:spPr bwMode="auto">
          <a:xfrm>
            <a:off x="1811338" y="3074988"/>
            <a:ext cx="122237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8" name="Freeform 8"/>
          <p:cNvSpPr>
            <a:spLocks/>
          </p:cNvSpPr>
          <p:nvPr/>
        </p:nvSpPr>
        <p:spPr bwMode="auto">
          <a:xfrm>
            <a:off x="1924050" y="2713038"/>
            <a:ext cx="366713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9" name="Freeform 9"/>
          <p:cNvSpPr>
            <a:spLocks/>
          </p:cNvSpPr>
          <p:nvPr/>
        </p:nvSpPr>
        <p:spPr bwMode="auto">
          <a:xfrm>
            <a:off x="2100263" y="3798888"/>
            <a:ext cx="361950" cy="357187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Freeform 10"/>
          <p:cNvSpPr>
            <a:spLocks/>
          </p:cNvSpPr>
          <p:nvPr/>
        </p:nvSpPr>
        <p:spPr bwMode="auto">
          <a:xfrm>
            <a:off x="2185988" y="3119438"/>
            <a:ext cx="58737" cy="687387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Freeform 11"/>
          <p:cNvSpPr>
            <a:spLocks/>
          </p:cNvSpPr>
          <p:nvPr/>
        </p:nvSpPr>
        <p:spPr bwMode="auto">
          <a:xfrm>
            <a:off x="2178050" y="3060700"/>
            <a:ext cx="103188" cy="711200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Freeform 12"/>
          <p:cNvSpPr>
            <a:spLocks/>
          </p:cNvSpPr>
          <p:nvPr/>
        </p:nvSpPr>
        <p:spPr bwMode="auto">
          <a:xfrm>
            <a:off x="2290763" y="2695575"/>
            <a:ext cx="361950" cy="357188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Freeform 13"/>
          <p:cNvSpPr>
            <a:spLocks/>
          </p:cNvSpPr>
          <p:nvPr/>
        </p:nvSpPr>
        <p:spPr bwMode="auto">
          <a:xfrm>
            <a:off x="2444750" y="3779838"/>
            <a:ext cx="357188" cy="357187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Freeform 14"/>
          <p:cNvSpPr>
            <a:spLocks/>
          </p:cNvSpPr>
          <p:nvPr/>
        </p:nvSpPr>
        <p:spPr bwMode="auto">
          <a:xfrm>
            <a:off x="2543175" y="3111500"/>
            <a:ext cx="58738" cy="677863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Freeform 15"/>
          <p:cNvSpPr>
            <a:spLocks/>
          </p:cNvSpPr>
          <p:nvPr/>
        </p:nvSpPr>
        <p:spPr bwMode="auto">
          <a:xfrm>
            <a:off x="2543175" y="3043238"/>
            <a:ext cx="87313" cy="7096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Freeform 16"/>
          <p:cNvSpPr>
            <a:spLocks/>
          </p:cNvSpPr>
          <p:nvPr/>
        </p:nvSpPr>
        <p:spPr bwMode="auto">
          <a:xfrm>
            <a:off x="2662238" y="2676525"/>
            <a:ext cx="357187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Freeform 17"/>
          <p:cNvSpPr>
            <a:spLocks/>
          </p:cNvSpPr>
          <p:nvPr/>
        </p:nvSpPr>
        <p:spPr bwMode="auto">
          <a:xfrm>
            <a:off x="2792413" y="3771900"/>
            <a:ext cx="357187" cy="347663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Freeform 18"/>
          <p:cNvSpPr>
            <a:spLocks/>
          </p:cNvSpPr>
          <p:nvPr/>
        </p:nvSpPr>
        <p:spPr bwMode="auto">
          <a:xfrm>
            <a:off x="2905125" y="3092450"/>
            <a:ext cx="46038" cy="679450"/>
          </a:xfrm>
          <a:custGeom>
            <a:avLst/>
            <a:gdLst/>
            <a:ahLst/>
            <a:cxnLst>
              <a:cxn ang="0">
                <a:pos x="24" y="370"/>
              </a:cxn>
              <a:cxn ang="0">
                <a:pos x="24" y="360"/>
              </a:cxn>
              <a:cxn ang="0">
                <a:pos x="19" y="350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8"/>
              </a:cxn>
              <a:cxn ang="0">
                <a:pos x="24" y="269"/>
              </a:cxn>
              <a:cxn ang="0">
                <a:pos x="24" y="259"/>
              </a:cxn>
              <a:cxn ang="0">
                <a:pos x="24" y="250"/>
              </a:cxn>
              <a:cxn ang="0">
                <a:pos x="24" y="240"/>
              </a:cxn>
              <a:cxn ang="0">
                <a:pos x="19" y="235"/>
              </a:cxn>
              <a:cxn ang="0">
                <a:pos x="19" y="226"/>
              </a:cxn>
              <a:cxn ang="0">
                <a:pos x="19" y="216"/>
              </a:cxn>
              <a:cxn ang="0">
                <a:pos x="19" y="206"/>
              </a:cxn>
              <a:cxn ang="0">
                <a:pos x="19" y="197"/>
              </a:cxn>
              <a:cxn ang="0">
                <a:pos x="19" y="187"/>
              </a:cxn>
              <a:cxn ang="0">
                <a:pos x="19" y="178"/>
              </a:cxn>
              <a:cxn ang="0">
                <a:pos x="19" y="168"/>
              </a:cxn>
              <a:cxn ang="0">
                <a:pos x="15" y="158"/>
              </a:cxn>
              <a:cxn ang="0">
                <a:pos x="15" y="149"/>
              </a:cxn>
              <a:cxn ang="0">
                <a:pos x="15" y="139"/>
              </a:cxn>
              <a:cxn ang="0">
                <a:pos x="15" y="130"/>
              </a:cxn>
              <a:cxn ang="0">
                <a:pos x="15" y="120"/>
              </a:cxn>
              <a:cxn ang="0">
                <a:pos x="15" y="110"/>
              </a:cxn>
              <a:cxn ang="0">
                <a:pos x="15" y="101"/>
              </a:cxn>
              <a:cxn ang="0">
                <a:pos x="15" y="91"/>
              </a:cxn>
              <a:cxn ang="0">
                <a:pos x="10" y="86"/>
              </a:cxn>
              <a:cxn ang="0">
                <a:pos x="10" y="77"/>
              </a:cxn>
              <a:cxn ang="0">
                <a:pos x="10" y="67"/>
              </a:cxn>
              <a:cxn ang="0">
                <a:pos x="10" y="58"/>
              </a:cxn>
              <a:cxn ang="0">
                <a:pos x="10" y="48"/>
              </a:cxn>
              <a:cxn ang="0">
                <a:pos x="10" y="38"/>
              </a:cxn>
              <a:cxn ang="0">
                <a:pos x="5" y="29"/>
              </a:cxn>
              <a:cxn ang="0">
                <a:pos x="0" y="24"/>
              </a:cxn>
              <a:cxn ang="0">
                <a:pos x="0" y="14"/>
              </a:cxn>
              <a:cxn ang="0">
                <a:pos x="0" y="5"/>
              </a:cxn>
            </a:cxnLst>
            <a:rect l="0" t="0" r="r" b="b"/>
            <a:pathLst>
              <a:path w="24" h="374">
                <a:moveTo>
                  <a:pt x="24" y="374"/>
                </a:moveTo>
                <a:lnTo>
                  <a:pt x="24" y="370"/>
                </a:lnTo>
                <a:lnTo>
                  <a:pt x="24" y="365"/>
                </a:lnTo>
                <a:lnTo>
                  <a:pt x="24" y="360"/>
                </a:lnTo>
                <a:lnTo>
                  <a:pt x="24" y="355"/>
                </a:lnTo>
                <a:lnTo>
                  <a:pt x="19" y="350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6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24" y="312"/>
                </a:lnTo>
                <a:lnTo>
                  <a:pt x="24" y="307"/>
                </a:lnTo>
                <a:lnTo>
                  <a:pt x="24" y="302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19" y="235"/>
                </a:lnTo>
                <a:lnTo>
                  <a:pt x="19" y="230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6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5" y="158"/>
                </a:lnTo>
                <a:lnTo>
                  <a:pt x="15" y="154"/>
                </a:lnTo>
                <a:lnTo>
                  <a:pt x="15" y="149"/>
                </a:lnTo>
                <a:lnTo>
                  <a:pt x="15" y="144"/>
                </a:lnTo>
                <a:lnTo>
                  <a:pt x="15" y="139"/>
                </a:lnTo>
                <a:lnTo>
                  <a:pt x="15" y="134"/>
                </a:lnTo>
                <a:lnTo>
                  <a:pt x="15" y="130"/>
                </a:lnTo>
                <a:lnTo>
                  <a:pt x="15" y="125"/>
                </a:lnTo>
                <a:lnTo>
                  <a:pt x="15" y="120"/>
                </a:lnTo>
                <a:lnTo>
                  <a:pt x="15" y="115"/>
                </a:lnTo>
                <a:lnTo>
                  <a:pt x="15" y="110"/>
                </a:lnTo>
                <a:lnTo>
                  <a:pt x="15" y="106"/>
                </a:lnTo>
                <a:lnTo>
                  <a:pt x="15" y="101"/>
                </a:lnTo>
                <a:lnTo>
                  <a:pt x="15" y="96"/>
                </a:lnTo>
                <a:lnTo>
                  <a:pt x="15" y="91"/>
                </a:lnTo>
                <a:lnTo>
                  <a:pt x="15" y="86"/>
                </a:lnTo>
                <a:lnTo>
                  <a:pt x="10" y="86"/>
                </a:lnTo>
                <a:lnTo>
                  <a:pt x="10" y="82"/>
                </a:lnTo>
                <a:lnTo>
                  <a:pt x="10" y="77"/>
                </a:lnTo>
                <a:lnTo>
                  <a:pt x="10" y="72"/>
                </a:lnTo>
                <a:lnTo>
                  <a:pt x="10" y="67"/>
                </a:lnTo>
                <a:lnTo>
                  <a:pt x="10" y="62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0" y="34"/>
                </a:lnTo>
                <a:lnTo>
                  <a:pt x="5" y="29"/>
                </a:lnTo>
                <a:lnTo>
                  <a:pt x="5" y="24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Freeform 19"/>
          <p:cNvSpPr>
            <a:spLocks/>
          </p:cNvSpPr>
          <p:nvPr/>
        </p:nvSpPr>
        <p:spPr bwMode="auto">
          <a:xfrm>
            <a:off x="2897188" y="3025775"/>
            <a:ext cx="85725" cy="7096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9"/>
              </a:cxn>
              <a:cxn ang="0">
                <a:pos x="15" y="19"/>
              </a:cxn>
              <a:cxn ang="0">
                <a:pos x="15" y="28"/>
              </a:cxn>
              <a:cxn ang="0">
                <a:pos x="15" y="38"/>
              </a:cxn>
              <a:cxn ang="0">
                <a:pos x="15" y="48"/>
              </a:cxn>
              <a:cxn ang="0">
                <a:pos x="20" y="57"/>
              </a:cxn>
              <a:cxn ang="0">
                <a:pos x="24" y="67"/>
              </a:cxn>
              <a:cxn ang="0">
                <a:pos x="24" y="76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29" y="124"/>
              </a:cxn>
              <a:cxn ang="0">
                <a:pos x="29" y="134"/>
              </a:cxn>
              <a:cxn ang="0">
                <a:pos x="29" y="144"/>
              </a:cxn>
              <a:cxn ang="0">
                <a:pos x="29" y="153"/>
              </a:cxn>
              <a:cxn ang="0">
                <a:pos x="34" y="158"/>
              </a:cxn>
              <a:cxn ang="0">
                <a:pos x="34" y="168"/>
              </a:cxn>
              <a:cxn ang="0">
                <a:pos x="34" y="177"/>
              </a:cxn>
              <a:cxn ang="0">
                <a:pos x="34" y="187"/>
              </a:cxn>
              <a:cxn ang="0">
                <a:pos x="34" y="196"/>
              </a:cxn>
              <a:cxn ang="0">
                <a:pos x="34" y="206"/>
              </a:cxn>
              <a:cxn ang="0">
                <a:pos x="34" y="216"/>
              </a:cxn>
              <a:cxn ang="0">
                <a:pos x="34" y="225"/>
              </a:cxn>
              <a:cxn ang="0">
                <a:pos x="39" y="230"/>
              </a:cxn>
              <a:cxn ang="0">
                <a:pos x="39" y="240"/>
              </a:cxn>
              <a:cxn ang="0">
                <a:pos x="39" y="249"/>
              </a:cxn>
              <a:cxn ang="0">
                <a:pos x="39" y="259"/>
              </a:cxn>
              <a:cxn ang="0">
                <a:pos x="39" y="268"/>
              </a:cxn>
              <a:cxn ang="0">
                <a:pos x="39" y="278"/>
              </a:cxn>
              <a:cxn ang="0">
                <a:pos x="39" y="288"/>
              </a:cxn>
              <a:cxn ang="0">
                <a:pos x="39" y="297"/>
              </a:cxn>
              <a:cxn ang="0">
                <a:pos x="44" y="307"/>
              </a:cxn>
              <a:cxn ang="0">
                <a:pos x="44" y="316"/>
              </a:cxn>
              <a:cxn ang="0">
                <a:pos x="44" y="326"/>
              </a:cxn>
              <a:cxn ang="0">
                <a:pos x="44" y="336"/>
              </a:cxn>
              <a:cxn ang="0">
                <a:pos x="44" y="345"/>
              </a:cxn>
              <a:cxn ang="0">
                <a:pos x="44" y="355"/>
              </a:cxn>
              <a:cxn ang="0">
                <a:pos x="44" y="364"/>
              </a:cxn>
              <a:cxn ang="0">
                <a:pos x="44" y="374"/>
              </a:cxn>
              <a:cxn ang="0">
                <a:pos x="48" y="379"/>
              </a:cxn>
              <a:cxn ang="0">
                <a:pos x="44" y="384"/>
              </a:cxn>
              <a:cxn ang="0">
                <a:pos x="39" y="388"/>
              </a:cxn>
            </a:cxnLst>
            <a:rect l="0" t="0" r="r" b="b"/>
            <a:pathLst>
              <a:path w="48" h="393">
                <a:moveTo>
                  <a:pt x="0" y="0"/>
                </a:moveTo>
                <a:lnTo>
                  <a:pt x="5" y="0"/>
                </a:lnTo>
                <a:lnTo>
                  <a:pt x="5" y="4"/>
                </a:lnTo>
                <a:lnTo>
                  <a:pt x="10" y="9"/>
                </a:lnTo>
                <a:lnTo>
                  <a:pt x="15" y="14"/>
                </a:lnTo>
                <a:lnTo>
                  <a:pt x="15" y="19"/>
                </a:lnTo>
                <a:lnTo>
                  <a:pt x="15" y="24"/>
                </a:lnTo>
                <a:lnTo>
                  <a:pt x="15" y="28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20" y="52"/>
                </a:lnTo>
                <a:lnTo>
                  <a:pt x="20" y="57"/>
                </a:lnTo>
                <a:lnTo>
                  <a:pt x="20" y="62"/>
                </a:lnTo>
                <a:lnTo>
                  <a:pt x="24" y="67"/>
                </a:lnTo>
                <a:lnTo>
                  <a:pt x="24" y="72"/>
                </a:lnTo>
                <a:lnTo>
                  <a:pt x="24" y="76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0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9" y="124"/>
                </a:lnTo>
                <a:lnTo>
                  <a:pt x="29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4" y="172"/>
                </a:lnTo>
                <a:lnTo>
                  <a:pt x="34" y="177"/>
                </a:lnTo>
                <a:lnTo>
                  <a:pt x="34" y="182"/>
                </a:lnTo>
                <a:lnTo>
                  <a:pt x="34" y="187"/>
                </a:lnTo>
                <a:lnTo>
                  <a:pt x="34" y="192"/>
                </a:lnTo>
                <a:lnTo>
                  <a:pt x="34" y="196"/>
                </a:lnTo>
                <a:lnTo>
                  <a:pt x="34" y="201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0"/>
                </a:lnTo>
                <a:lnTo>
                  <a:pt x="34" y="225"/>
                </a:lnTo>
                <a:lnTo>
                  <a:pt x="34" y="230"/>
                </a:lnTo>
                <a:lnTo>
                  <a:pt x="39" y="230"/>
                </a:lnTo>
                <a:lnTo>
                  <a:pt x="39" y="235"/>
                </a:lnTo>
                <a:lnTo>
                  <a:pt x="39" y="240"/>
                </a:lnTo>
                <a:lnTo>
                  <a:pt x="39" y="244"/>
                </a:lnTo>
                <a:lnTo>
                  <a:pt x="39" y="249"/>
                </a:lnTo>
                <a:lnTo>
                  <a:pt x="39" y="254"/>
                </a:lnTo>
                <a:lnTo>
                  <a:pt x="39" y="259"/>
                </a:lnTo>
                <a:lnTo>
                  <a:pt x="39" y="264"/>
                </a:lnTo>
                <a:lnTo>
                  <a:pt x="39" y="268"/>
                </a:lnTo>
                <a:lnTo>
                  <a:pt x="39" y="273"/>
                </a:lnTo>
                <a:lnTo>
                  <a:pt x="39" y="278"/>
                </a:lnTo>
                <a:lnTo>
                  <a:pt x="39" y="283"/>
                </a:lnTo>
                <a:lnTo>
                  <a:pt x="39" y="288"/>
                </a:lnTo>
                <a:lnTo>
                  <a:pt x="39" y="292"/>
                </a:lnTo>
                <a:lnTo>
                  <a:pt x="39" y="297"/>
                </a:lnTo>
                <a:lnTo>
                  <a:pt x="39" y="302"/>
                </a:lnTo>
                <a:lnTo>
                  <a:pt x="44" y="307"/>
                </a:lnTo>
                <a:lnTo>
                  <a:pt x="44" y="312"/>
                </a:lnTo>
                <a:lnTo>
                  <a:pt x="44" y="316"/>
                </a:lnTo>
                <a:lnTo>
                  <a:pt x="44" y="321"/>
                </a:lnTo>
                <a:lnTo>
                  <a:pt x="44" y="326"/>
                </a:lnTo>
                <a:lnTo>
                  <a:pt x="44" y="331"/>
                </a:lnTo>
                <a:lnTo>
                  <a:pt x="44" y="336"/>
                </a:lnTo>
                <a:lnTo>
                  <a:pt x="44" y="340"/>
                </a:lnTo>
                <a:lnTo>
                  <a:pt x="44" y="345"/>
                </a:lnTo>
                <a:lnTo>
                  <a:pt x="44" y="350"/>
                </a:lnTo>
                <a:lnTo>
                  <a:pt x="44" y="355"/>
                </a:lnTo>
                <a:lnTo>
                  <a:pt x="44" y="360"/>
                </a:lnTo>
                <a:lnTo>
                  <a:pt x="44" y="364"/>
                </a:lnTo>
                <a:lnTo>
                  <a:pt x="44" y="369"/>
                </a:lnTo>
                <a:lnTo>
                  <a:pt x="44" y="374"/>
                </a:lnTo>
                <a:lnTo>
                  <a:pt x="44" y="379"/>
                </a:lnTo>
                <a:lnTo>
                  <a:pt x="48" y="379"/>
                </a:lnTo>
                <a:lnTo>
                  <a:pt x="48" y="384"/>
                </a:lnTo>
                <a:lnTo>
                  <a:pt x="44" y="384"/>
                </a:lnTo>
                <a:lnTo>
                  <a:pt x="44" y="388"/>
                </a:lnTo>
                <a:lnTo>
                  <a:pt x="39" y="388"/>
                </a:lnTo>
                <a:lnTo>
                  <a:pt x="3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Freeform 20"/>
          <p:cNvSpPr>
            <a:spLocks/>
          </p:cNvSpPr>
          <p:nvPr/>
        </p:nvSpPr>
        <p:spPr bwMode="auto">
          <a:xfrm>
            <a:off x="3027363" y="2667000"/>
            <a:ext cx="357187" cy="349250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8"/>
              </a:cxn>
              <a:cxn ang="0">
                <a:pos x="20" y="33"/>
              </a:cxn>
              <a:cxn ang="0">
                <a:pos x="29" y="24"/>
              </a:cxn>
              <a:cxn ang="0">
                <a:pos x="44" y="14"/>
              </a:cxn>
              <a:cxn ang="0">
                <a:pos x="53" y="14"/>
              </a:cxn>
              <a:cxn ang="0">
                <a:pos x="68" y="9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6" y="9"/>
              </a:cxn>
              <a:cxn ang="0">
                <a:pos x="125" y="9"/>
              </a:cxn>
              <a:cxn ang="0">
                <a:pos x="130" y="9"/>
              </a:cxn>
              <a:cxn ang="0">
                <a:pos x="149" y="19"/>
              </a:cxn>
              <a:cxn ang="0">
                <a:pos x="159" y="24"/>
              </a:cxn>
              <a:cxn ang="0">
                <a:pos x="168" y="33"/>
              </a:cxn>
              <a:cxn ang="0">
                <a:pos x="178" y="38"/>
              </a:cxn>
              <a:cxn ang="0">
                <a:pos x="183" y="48"/>
              </a:cxn>
              <a:cxn ang="0">
                <a:pos x="183" y="62"/>
              </a:cxn>
              <a:cxn ang="0">
                <a:pos x="188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8" y="144"/>
              </a:cxn>
              <a:cxn ang="0">
                <a:pos x="178" y="153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1" y="192"/>
              </a:cxn>
              <a:cxn ang="0">
                <a:pos x="96" y="192"/>
              </a:cxn>
              <a:cxn ang="0">
                <a:pos x="87" y="192"/>
              </a:cxn>
              <a:cxn ang="0">
                <a:pos x="77" y="192"/>
              </a:cxn>
              <a:cxn ang="0">
                <a:pos x="63" y="187"/>
              </a:cxn>
              <a:cxn ang="0">
                <a:pos x="48" y="182"/>
              </a:cxn>
              <a:cxn ang="0">
                <a:pos x="44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3"/>
              </a:cxn>
              <a:cxn ang="0">
                <a:pos x="10" y="144"/>
              </a:cxn>
              <a:cxn ang="0">
                <a:pos x="5" y="139"/>
              </a:cxn>
              <a:cxn ang="0">
                <a:pos x="5" y="125"/>
              </a:cxn>
              <a:cxn ang="0">
                <a:pos x="5" y="110"/>
              </a:cxn>
              <a:cxn ang="0">
                <a:pos x="0" y="105"/>
              </a:cxn>
              <a:cxn ang="0">
                <a:pos x="0" y="91"/>
              </a:cxn>
              <a:cxn ang="0">
                <a:pos x="0" y="77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0" y="62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5"/>
                </a:lnTo>
                <a:lnTo>
                  <a:pt x="77" y="5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9"/>
                </a:lnTo>
                <a:lnTo>
                  <a:pt x="116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4"/>
                </a:lnTo>
                <a:lnTo>
                  <a:pt x="149" y="19"/>
                </a:lnTo>
                <a:lnTo>
                  <a:pt x="149" y="19"/>
                </a:lnTo>
                <a:lnTo>
                  <a:pt x="154" y="19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4"/>
                </a:lnTo>
                <a:lnTo>
                  <a:pt x="164" y="29"/>
                </a:lnTo>
                <a:lnTo>
                  <a:pt x="164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7"/>
                </a:lnTo>
                <a:lnTo>
                  <a:pt x="183" y="57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3"/>
                </a:lnTo>
                <a:lnTo>
                  <a:pt x="178" y="153"/>
                </a:lnTo>
                <a:lnTo>
                  <a:pt x="178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0" y="182"/>
                </a:lnTo>
                <a:lnTo>
                  <a:pt x="140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15" y="153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Freeform 21"/>
          <p:cNvSpPr>
            <a:spLocks/>
          </p:cNvSpPr>
          <p:nvPr/>
        </p:nvSpPr>
        <p:spPr bwMode="auto">
          <a:xfrm>
            <a:off x="3140075" y="3762375"/>
            <a:ext cx="357188" cy="347663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14" y="38"/>
              </a:cxn>
              <a:cxn ang="0">
                <a:pos x="24" y="28"/>
              </a:cxn>
              <a:cxn ang="0">
                <a:pos x="33" y="24"/>
              </a:cxn>
              <a:cxn ang="0">
                <a:pos x="48" y="14"/>
              </a:cxn>
              <a:cxn ang="0">
                <a:pos x="53" y="4"/>
              </a:cxn>
              <a:cxn ang="0">
                <a:pos x="67" y="0"/>
              </a:cxn>
              <a:cxn ang="0">
                <a:pos x="81" y="0"/>
              </a:cxn>
              <a:cxn ang="0">
                <a:pos x="91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0"/>
              </a:cxn>
              <a:cxn ang="0">
                <a:pos x="134" y="9"/>
              </a:cxn>
              <a:cxn ang="0">
                <a:pos x="149" y="19"/>
              </a:cxn>
              <a:cxn ang="0">
                <a:pos x="158" y="24"/>
              </a:cxn>
              <a:cxn ang="0">
                <a:pos x="168" y="33"/>
              </a:cxn>
              <a:cxn ang="0">
                <a:pos x="177" y="38"/>
              </a:cxn>
              <a:cxn ang="0">
                <a:pos x="182" y="43"/>
              </a:cxn>
              <a:cxn ang="0">
                <a:pos x="182" y="52"/>
              </a:cxn>
              <a:cxn ang="0">
                <a:pos x="187" y="62"/>
              </a:cxn>
              <a:cxn ang="0">
                <a:pos x="197" y="76"/>
              </a:cxn>
              <a:cxn ang="0">
                <a:pos x="197" y="86"/>
              </a:cxn>
              <a:cxn ang="0">
                <a:pos x="197" y="100"/>
              </a:cxn>
              <a:cxn ang="0">
                <a:pos x="187" y="115"/>
              </a:cxn>
              <a:cxn ang="0">
                <a:pos x="187" y="124"/>
              </a:cxn>
              <a:cxn ang="0">
                <a:pos x="187" y="129"/>
              </a:cxn>
              <a:cxn ang="0">
                <a:pos x="177" y="148"/>
              </a:cxn>
              <a:cxn ang="0">
                <a:pos x="173" y="158"/>
              </a:cxn>
              <a:cxn ang="0">
                <a:pos x="163" y="163"/>
              </a:cxn>
              <a:cxn ang="0">
                <a:pos x="158" y="172"/>
              </a:cxn>
              <a:cxn ang="0">
                <a:pos x="149" y="177"/>
              </a:cxn>
              <a:cxn ang="0">
                <a:pos x="134" y="177"/>
              </a:cxn>
              <a:cxn ang="0">
                <a:pos x="125" y="177"/>
              </a:cxn>
              <a:cxn ang="0">
                <a:pos x="115" y="182"/>
              </a:cxn>
              <a:cxn ang="0">
                <a:pos x="101" y="187"/>
              </a:cxn>
              <a:cxn ang="0">
                <a:pos x="86" y="187"/>
              </a:cxn>
              <a:cxn ang="0">
                <a:pos x="81" y="182"/>
              </a:cxn>
              <a:cxn ang="0">
                <a:pos x="67" y="182"/>
              </a:cxn>
              <a:cxn ang="0">
                <a:pos x="53" y="177"/>
              </a:cxn>
              <a:cxn ang="0">
                <a:pos x="43" y="172"/>
              </a:cxn>
              <a:cxn ang="0">
                <a:pos x="38" y="163"/>
              </a:cxn>
              <a:cxn ang="0">
                <a:pos x="29" y="158"/>
              </a:cxn>
              <a:cxn ang="0">
                <a:pos x="24" y="153"/>
              </a:cxn>
              <a:cxn ang="0">
                <a:pos x="14" y="139"/>
              </a:cxn>
              <a:cxn ang="0">
                <a:pos x="5" y="124"/>
              </a:cxn>
              <a:cxn ang="0">
                <a:pos x="5" y="115"/>
              </a:cxn>
              <a:cxn ang="0">
                <a:pos x="5" y="105"/>
              </a:cxn>
              <a:cxn ang="0">
                <a:pos x="5" y="91"/>
              </a:cxn>
              <a:cxn ang="0">
                <a:pos x="5" y="81"/>
              </a:cxn>
              <a:cxn ang="0">
                <a:pos x="5" y="72"/>
              </a:cxn>
              <a:cxn ang="0">
                <a:pos x="5" y="57"/>
              </a:cxn>
            </a:cxnLst>
            <a:rect l="0" t="0" r="r" b="b"/>
            <a:pathLst>
              <a:path w="197" h="192">
                <a:moveTo>
                  <a:pt x="0" y="52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33"/>
                </a:lnTo>
                <a:lnTo>
                  <a:pt x="24" y="3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57" y="4"/>
                </a:lnTo>
                <a:lnTo>
                  <a:pt x="57" y="4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9" y="4"/>
                </a:lnTo>
                <a:lnTo>
                  <a:pt x="129" y="4"/>
                </a:lnTo>
                <a:lnTo>
                  <a:pt x="129" y="4"/>
                </a:lnTo>
                <a:lnTo>
                  <a:pt x="134" y="9"/>
                </a:lnTo>
                <a:lnTo>
                  <a:pt x="134" y="9"/>
                </a:lnTo>
                <a:lnTo>
                  <a:pt x="139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9"/>
                </a:lnTo>
                <a:lnTo>
                  <a:pt x="153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3" y="28"/>
                </a:lnTo>
                <a:lnTo>
                  <a:pt x="168" y="28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2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6"/>
                </a:lnTo>
                <a:lnTo>
                  <a:pt x="197" y="76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87" y="110"/>
                </a:lnTo>
                <a:lnTo>
                  <a:pt x="187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9"/>
                </a:lnTo>
                <a:lnTo>
                  <a:pt x="187" y="129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8"/>
                </a:lnTo>
                <a:lnTo>
                  <a:pt x="177" y="148"/>
                </a:lnTo>
                <a:lnTo>
                  <a:pt x="177" y="153"/>
                </a:lnTo>
                <a:lnTo>
                  <a:pt x="173" y="153"/>
                </a:lnTo>
                <a:lnTo>
                  <a:pt x="173" y="158"/>
                </a:lnTo>
                <a:lnTo>
                  <a:pt x="173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4" y="177"/>
                </a:lnTo>
                <a:lnTo>
                  <a:pt x="144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9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3" y="182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2"/>
                </a:lnTo>
                <a:lnTo>
                  <a:pt x="48" y="172"/>
                </a:lnTo>
                <a:lnTo>
                  <a:pt x="43" y="172"/>
                </a:lnTo>
                <a:lnTo>
                  <a:pt x="43" y="168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3"/>
                </a:lnTo>
                <a:lnTo>
                  <a:pt x="38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9" y="134"/>
                </a:lnTo>
                <a:lnTo>
                  <a:pt x="9" y="129"/>
                </a:lnTo>
                <a:lnTo>
                  <a:pt x="9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0"/>
                </a:lnTo>
                <a:lnTo>
                  <a:pt x="5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Freeform 22"/>
          <p:cNvSpPr>
            <a:spLocks/>
          </p:cNvSpPr>
          <p:nvPr/>
        </p:nvSpPr>
        <p:spPr bwMode="auto">
          <a:xfrm>
            <a:off x="3262313" y="3084513"/>
            <a:ext cx="41275" cy="677862"/>
          </a:xfrm>
          <a:custGeom>
            <a:avLst/>
            <a:gdLst/>
            <a:ahLst/>
            <a:cxnLst>
              <a:cxn ang="0">
                <a:pos x="19" y="370"/>
              </a:cxn>
              <a:cxn ang="0">
                <a:pos x="19" y="360"/>
              </a:cxn>
              <a:cxn ang="0">
                <a:pos x="19" y="351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9"/>
              </a:cxn>
              <a:cxn ang="0">
                <a:pos x="24" y="269"/>
              </a:cxn>
              <a:cxn ang="0">
                <a:pos x="24" y="259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19" y="221"/>
              </a:cxn>
              <a:cxn ang="0">
                <a:pos x="19" y="211"/>
              </a:cxn>
              <a:cxn ang="0">
                <a:pos x="19" y="202"/>
              </a:cxn>
              <a:cxn ang="0">
                <a:pos x="19" y="192"/>
              </a:cxn>
              <a:cxn ang="0">
                <a:pos x="19" y="183"/>
              </a:cxn>
              <a:cxn ang="0">
                <a:pos x="19" y="173"/>
              </a:cxn>
              <a:cxn ang="0">
                <a:pos x="19" y="163"/>
              </a:cxn>
              <a:cxn ang="0">
                <a:pos x="19" y="154"/>
              </a:cxn>
              <a:cxn ang="0">
                <a:pos x="14" y="149"/>
              </a:cxn>
              <a:cxn ang="0">
                <a:pos x="14" y="139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4" y="101"/>
              </a:cxn>
              <a:cxn ang="0">
                <a:pos x="14" y="91"/>
              </a:cxn>
              <a:cxn ang="0">
                <a:pos x="14" y="82"/>
              </a:cxn>
              <a:cxn ang="0">
                <a:pos x="14" y="72"/>
              </a:cxn>
              <a:cxn ang="0">
                <a:pos x="14" y="63"/>
              </a:cxn>
              <a:cxn ang="0">
                <a:pos x="14" y="53"/>
              </a:cxn>
              <a:cxn ang="0">
                <a:pos x="10" y="43"/>
              </a:cxn>
              <a:cxn ang="0">
                <a:pos x="10" y="34"/>
              </a:cxn>
              <a:cxn ang="0">
                <a:pos x="5" y="29"/>
              </a:cxn>
              <a:cxn ang="0">
                <a:pos x="5" y="19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24" h="375">
                <a:moveTo>
                  <a:pt x="19" y="375"/>
                </a:moveTo>
                <a:lnTo>
                  <a:pt x="19" y="370"/>
                </a:lnTo>
                <a:lnTo>
                  <a:pt x="19" y="365"/>
                </a:lnTo>
                <a:lnTo>
                  <a:pt x="19" y="360"/>
                </a:lnTo>
                <a:lnTo>
                  <a:pt x="19" y="355"/>
                </a:lnTo>
                <a:lnTo>
                  <a:pt x="19" y="351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7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19" y="307"/>
                </a:lnTo>
                <a:lnTo>
                  <a:pt x="24" y="307"/>
                </a:lnTo>
                <a:lnTo>
                  <a:pt x="24" y="303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9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5"/>
                </a:lnTo>
                <a:lnTo>
                  <a:pt x="19" y="231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7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3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9" y="159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5"/>
                </a:lnTo>
                <a:lnTo>
                  <a:pt x="14" y="130"/>
                </a:lnTo>
                <a:lnTo>
                  <a:pt x="14" y="125"/>
                </a:lnTo>
                <a:lnTo>
                  <a:pt x="14" y="120"/>
                </a:lnTo>
                <a:lnTo>
                  <a:pt x="14" y="115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1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7"/>
                </a:lnTo>
                <a:lnTo>
                  <a:pt x="14" y="63"/>
                </a:lnTo>
                <a:lnTo>
                  <a:pt x="14" y="58"/>
                </a:lnTo>
                <a:lnTo>
                  <a:pt x="14" y="53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0" y="34"/>
                </a:lnTo>
                <a:lnTo>
                  <a:pt x="10" y="29"/>
                </a:lnTo>
                <a:lnTo>
                  <a:pt x="5" y="29"/>
                </a:lnTo>
                <a:lnTo>
                  <a:pt x="5" y="24"/>
                </a:lnTo>
                <a:lnTo>
                  <a:pt x="5" y="19"/>
                </a:lnTo>
                <a:lnTo>
                  <a:pt x="5" y="15"/>
                </a:lnTo>
                <a:lnTo>
                  <a:pt x="5" y="1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Freeform 23"/>
          <p:cNvSpPr>
            <a:spLocks/>
          </p:cNvSpPr>
          <p:nvPr/>
        </p:nvSpPr>
        <p:spPr bwMode="auto">
          <a:xfrm>
            <a:off x="3262313" y="3016250"/>
            <a:ext cx="68262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4"/>
              </a:cxn>
              <a:cxn ang="0">
                <a:pos x="10" y="24"/>
              </a:cxn>
              <a:cxn ang="0">
                <a:pos x="10" y="33"/>
              </a:cxn>
              <a:cxn ang="0">
                <a:pos x="14" y="43"/>
              </a:cxn>
              <a:cxn ang="0">
                <a:pos x="14" y="53"/>
              </a:cxn>
              <a:cxn ang="0">
                <a:pos x="19" y="62"/>
              </a:cxn>
              <a:cxn ang="0">
                <a:pos x="24" y="72"/>
              </a:cxn>
              <a:cxn ang="0">
                <a:pos x="24" y="81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29"/>
              </a:cxn>
              <a:cxn ang="0">
                <a:pos x="29" y="139"/>
              </a:cxn>
              <a:cxn ang="0">
                <a:pos x="29" y="149"/>
              </a:cxn>
              <a:cxn ang="0">
                <a:pos x="29" y="158"/>
              </a:cxn>
              <a:cxn ang="0">
                <a:pos x="29" y="168"/>
              </a:cxn>
              <a:cxn ang="0">
                <a:pos x="29" y="177"/>
              </a:cxn>
              <a:cxn ang="0">
                <a:pos x="29" y="187"/>
              </a:cxn>
              <a:cxn ang="0">
                <a:pos x="29" y="197"/>
              </a:cxn>
              <a:cxn ang="0">
                <a:pos x="29" y="206"/>
              </a:cxn>
              <a:cxn ang="0">
                <a:pos x="29" y="216"/>
              </a:cxn>
              <a:cxn ang="0">
                <a:pos x="29" y="225"/>
              </a:cxn>
              <a:cxn ang="0">
                <a:pos x="29" y="235"/>
              </a:cxn>
              <a:cxn ang="0">
                <a:pos x="34" y="240"/>
              </a:cxn>
              <a:cxn ang="0">
                <a:pos x="34" y="249"/>
              </a:cxn>
              <a:cxn ang="0">
                <a:pos x="34" y="259"/>
              </a:cxn>
              <a:cxn ang="0">
                <a:pos x="34" y="269"/>
              </a:cxn>
              <a:cxn ang="0">
                <a:pos x="34" y="278"/>
              </a:cxn>
              <a:cxn ang="0">
                <a:pos x="34" y="288"/>
              </a:cxn>
              <a:cxn ang="0">
                <a:pos x="34" y="297"/>
              </a:cxn>
              <a:cxn ang="0">
                <a:pos x="34" y="307"/>
              </a:cxn>
              <a:cxn ang="0">
                <a:pos x="34" y="317"/>
              </a:cxn>
              <a:cxn ang="0">
                <a:pos x="34" y="326"/>
              </a:cxn>
              <a:cxn ang="0">
                <a:pos x="34" y="336"/>
              </a:cxn>
              <a:cxn ang="0">
                <a:pos x="38" y="341"/>
              </a:cxn>
              <a:cxn ang="0">
                <a:pos x="38" y="350"/>
              </a:cxn>
              <a:cxn ang="0">
                <a:pos x="38" y="360"/>
              </a:cxn>
              <a:cxn ang="0">
                <a:pos x="38" y="369"/>
              </a:cxn>
              <a:cxn ang="0">
                <a:pos x="38" y="379"/>
              </a:cxn>
              <a:cxn ang="0">
                <a:pos x="34" y="384"/>
              </a:cxn>
              <a:cxn ang="0">
                <a:pos x="29" y="393"/>
              </a:cxn>
            </a:cxnLst>
            <a:rect l="0" t="0" r="r" b="b"/>
            <a:pathLst>
              <a:path w="38" h="393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3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7"/>
                </a:lnTo>
                <a:lnTo>
                  <a:pt x="19" y="62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1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5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9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3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7"/>
                </a:lnTo>
                <a:lnTo>
                  <a:pt x="29" y="201"/>
                </a:lnTo>
                <a:lnTo>
                  <a:pt x="29" y="206"/>
                </a:lnTo>
                <a:lnTo>
                  <a:pt x="29" y="211"/>
                </a:lnTo>
                <a:lnTo>
                  <a:pt x="29" y="216"/>
                </a:lnTo>
                <a:lnTo>
                  <a:pt x="29" y="221"/>
                </a:lnTo>
                <a:lnTo>
                  <a:pt x="29" y="225"/>
                </a:lnTo>
                <a:lnTo>
                  <a:pt x="29" y="230"/>
                </a:lnTo>
                <a:lnTo>
                  <a:pt x="29" y="235"/>
                </a:lnTo>
                <a:lnTo>
                  <a:pt x="34" y="235"/>
                </a:lnTo>
                <a:lnTo>
                  <a:pt x="34" y="240"/>
                </a:lnTo>
                <a:lnTo>
                  <a:pt x="34" y="245"/>
                </a:lnTo>
                <a:lnTo>
                  <a:pt x="34" y="249"/>
                </a:lnTo>
                <a:lnTo>
                  <a:pt x="34" y="254"/>
                </a:lnTo>
                <a:lnTo>
                  <a:pt x="34" y="259"/>
                </a:lnTo>
                <a:lnTo>
                  <a:pt x="34" y="264"/>
                </a:lnTo>
                <a:lnTo>
                  <a:pt x="34" y="269"/>
                </a:lnTo>
                <a:lnTo>
                  <a:pt x="34" y="273"/>
                </a:lnTo>
                <a:lnTo>
                  <a:pt x="34" y="278"/>
                </a:lnTo>
                <a:lnTo>
                  <a:pt x="34" y="283"/>
                </a:lnTo>
                <a:lnTo>
                  <a:pt x="34" y="288"/>
                </a:lnTo>
                <a:lnTo>
                  <a:pt x="34" y="293"/>
                </a:lnTo>
                <a:lnTo>
                  <a:pt x="34" y="297"/>
                </a:lnTo>
                <a:lnTo>
                  <a:pt x="34" y="302"/>
                </a:lnTo>
                <a:lnTo>
                  <a:pt x="34" y="307"/>
                </a:lnTo>
                <a:lnTo>
                  <a:pt x="34" y="312"/>
                </a:lnTo>
                <a:lnTo>
                  <a:pt x="34" y="317"/>
                </a:lnTo>
                <a:lnTo>
                  <a:pt x="34" y="321"/>
                </a:lnTo>
                <a:lnTo>
                  <a:pt x="34" y="326"/>
                </a:lnTo>
                <a:lnTo>
                  <a:pt x="34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5"/>
                </a:lnTo>
                <a:lnTo>
                  <a:pt x="38" y="350"/>
                </a:lnTo>
                <a:lnTo>
                  <a:pt x="38" y="355"/>
                </a:lnTo>
                <a:lnTo>
                  <a:pt x="38" y="360"/>
                </a:lnTo>
                <a:lnTo>
                  <a:pt x="38" y="365"/>
                </a:lnTo>
                <a:lnTo>
                  <a:pt x="38" y="369"/>
                </a:lnTo>
                <a:lnTo>
                  <a:pt x="38" y="374"/>
                </a:lnTo>
                <a:lnTo>
                  <a:pt x="38" y="379"/>
                </a:lnTo>
                <a:lnTo>
                  <a:pt x="38" y="384"/>
                </a:lnTo>
                <a:lnTo>
                  <a:pt x="34" y="384"/>
                </a:lnTo>
                <a:lnTo>
                  <a:pt x="34" y="389"/>
                </a:lnTo>
                <a:lnTo>
                  <a:pt x="2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Freeform 24"/>
          <p:cNvSpPr>
            <a:spLocks/>
          </p:cNvSpPr>
          <p:nvPr/>
        </p:nvSpPr>
        <p:spPr bwMode="auto">
          <a:xfrm>
            <a:off x="3394075" y="2659063"/>
            <a:ext cx="352425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38"/>
              </a:cxn>
              <a:cxn ang="0">
                <a:pos x="19" y="29"/>
              </a:cxn>
              <a:cxn ang="0">
                <a:pos x="34" y="24"/>
              </a:cxn>
              <a:cxn ang="0">
                <a:pos x="48" y="14"/>
              </a:cxn>
              <a:cxn ang="0">
                <a:pos x="58" y="14"/>
              </a:cxn>
              <a:cxn ang="0">
                <a:pos x="67" y="10"/>
              </a:cxn>
              <a:cxn ang="0">
                <a:pos x="82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0"/>
              </a:cxn>
              <a:cxn ang="0">
                <a:pos x="130" y="10"/>
              </a:cxn>
              <a:cxn ang="0">
                <a:pos x="149" y="19"/>
              </a:cxn>
              <a:cxn ang="0">
                <a:pos x="163" y="24"/>
              </a:cxn>
              <a:cxn ang="0">
                <a:pos x="168" y="34"/>
              </a:cxn>
              <a:cxn ang="0">
                <a:pos x="178" y="43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7" y="82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4"/>
              </a:cxn>
              <a:cxn ang="0">
                <a:pos x="173" y="158"/>
              </a:cxn>
              <a:cxn ang="0">
                <a:pos x="163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0" y="192"/>
              </a:cxn>
              <a:cxn ang="0">
                <a:pos x="96" y="192"/>
              </a:cxn>
              <a:cxn ang="0">
                <a:pos x="86" y="192"/>
              </a:cxn>
              <a:cxn ang="0">
                <a:pos x="77" y="192"/>
              </a:cxn>
              <a:cxn ang="0">
                <a:pos x="62" y="187"/>
              </a:cxn>
              <a:cxn ang="0">
                <a:pos x="48" y="178"/>
              </a:cxn>
              <a:cxn ang="0">
                <a:pos x="43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5" y="120"/>
              </a:cxn>
              <a:cxn ang="0">
                <a:pos x="5" y="110"/>
              </a:cxn>
              <a:cxn ang="0">
                <a:pos x="5" y="101"/>
              </a:cxn>
              <a:cxn ang="0">
                <a:pos x="0" y="86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7" y="82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19" y="154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Freeform 25"/>
          <p:cNvSpPr>
            <a:spLocks/>
          </p:cNvSpPr>
          <p:nvPr/>
        </p:nvSpPr>
        <p:spPr bwMode="auto">
          <a:xfrm>
            <a:off x="3497263" y="3752850"/>
            <a:ext cx="344487" cy="349250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38"/>
              </a:cxn>
              <a:cxn ang="0">
                <a:pos x="19" y="29"/>
              </a:cxn>
              <a:cxn ang="0">
                <a:pos x="28" y="19"/>
              </a:cxn>
              <a:cxn ang="0">
                <a:pos x="43" y="14"/>
              </a:cxn>
              <a:cxn ang="0">
                <a:pos x="52" y="5"/>
              </a:cxn>
              <a:cxn ang="0">
                <a:pos x="62" y="0"/>
              </a:cxn>
              <a:cxn ang="0">
                <a:pos x="76" y="0"/>
              </a:cxn>
              <a:cxn ang="0">
                <a:pos x="86" y="0"/>
              </a:cxn>
              <a:cxn ang="0">
                <a:pos x="96" y="0"/>
              </a:cxn>
              <a:cxn ang="0">
                <a:pos x="110" y="0"/>
              </a:cxn>
              <a:cxn ang="0">
                <a:pos x="124" y="5"/>
              </a:cxn>
              <a:cxn ang="0">
                <a:pos x="129" y="9"/>
              </a:cxn>
              <a:cxn ang="0">
                <a:pos x="144" y="19"/>
              </a:cxn>
              <a:cxn ang="0">
                <a:pos x="158" y="24"/>
              </a:cxn>
              <a:cxn ang="0">
                <a:pos x="163" y="33"/>
              </a:cxn>
              <a:cxn ang="0">
                <a:pos x="172" y="38"/>
              </a:cxn>
              <a:cxn ang="0">
                <a:pos x="177" y="43"/>
              </a:cxn>
              <a:cxn ang="0">
                <a:pos x="177" y="53"/>
              </a:cxn>
              <a:cxn ang="0">
                <a:pos x="182" y="67"/>
              </a:cxn>
              <a:cxn ang="0">
                <a:pos x="191" y="81"/>
              </a:cxn>
              <a:cxn ang="0">
                <a:pos x="191" y="91"/>
              </a:cxn>
              <a:cxn ang="0">
                <a:pos x="187" y="101"/>
              </a:cxn>
              <a:cxn ang="0">
                <a:pos x="182" y="115"/>
              </a:cxn>
              <a:cxn ang="0">
                <a:pos x="182" y="125"/>
              </a:cxn>
              <a:cxn ang="0">
                <a:pos x="177" y="134"/>
              </a:cxn>
              <a:cxn ang="0">
                <a:pos x="172" y="149"/>
              </a:cxn>
              <a:cxn ang="0">
                <a:pos x="163" y="158"/>
              </a:cxn>
              <a:cxn ang="0">
                <a:pos x="158" y="168"/>
              </a:cxn>
              <a:cxn ang="0">
                <a:pos x="153" y="173"/>
              </a:cxn>
              <a:cxn ang="0">
                <a:pos x="139" y="177"/>
              </a:cxn>
              <a:cxn ang="0">
                <a:pos x="124" y="177"/>
              </a:cxn>
              <a:cxn ang="0">
                <a:pos x="115" y="177"/>
              </a:cxn>
              <a:cxn ang="0">
                <a:pos x="105" y="182"/>
              </a:cxn>
              <a:cxn ang="0">
                <a:pos x="91" y="187"/>
              </a:cxn>
              <a:cxn ang="0">
                <a:pos x="81" y="187"/>
              </a:cxn>
              <a:cxn ang="0">
                <a:pos x="72" y="182"/>
              </a:cxn>
              <a:cxn ang="0">
                <a:pos x="57" y="182"/>
              </a:cxn>
              <a:cxn ang="0">
                <a:pos x="48" y="177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4" y="149"/>
              </a:cxn>
              <a:cxn ang="0">
                <a:pos x="9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5"/>
              </a:cxn>
              <a:cxn ang="0">
                <a:pos x="0" y="91"/>
              </a:cxn>
              <a:cxn ang="0">
                <a:pos x="0" y="81"/>
              </a:cxn>
              <a:cxn ang="0">
                <a:pos x="0" y="72"/>
              </a:cxn>
              <a:cxn ang="0">
                <a:pos x="0" y="57"/>
              </a:cxn>
            </a:cxnLst>
            <a:rect l="0" t="0" r="r" b="b"/>
            <a:pathLst>
              <a:path w="191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48" y="5"/>
                </a:lnTo>
                <a:lnTo>
                  <a:pt x="52" y="5"/>
                </a:lnTo>
                <a:lnTo>
                  <a:pt x="52" y="5"/>
                </a:lnTo>
                <a:lnTo>
                  <a:pt x="52" y="0"/>
                </a:lnTo>
                <a:lnTo>
                  <a:pt x="57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77" y="48"/>
                </a:lnTo>
                <a:lnTo>
                  <a:pt x="177" y="53"/>
                </a:lnTo>
                <a:lnTo>
                  <a:pt x="177" y="53"/>
                </a:lnTo>
                <a:lnTo>
                  <a:pt x="177" y="53"/>
                </a:lnTo>
                <a:lnTo>
                  <a:pt x="177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7"/>
                </a:lnTo>
                <a:lnTo>
                  <a:pt x="191" y="77"/>
                </a:lnTo>
                <a:lnTo>
                  <a:pt x="191" y="81"/>
                </a:lnTo>
                <a:lnTo>
                  <a:pt x="191" y="81"/>
                </a:lnTo>
                <a:lnTo>
                  <a:pt x="191" y="86"/>
                </a:lnTo>
                <a:lnTo>
                  <a:pt x="191" y="86"/>
                </a:lnTo>
                <a:lnTo>
                  <a:pt x="191" y="86"/>
                </a:lnTo>
                <a:lnTo>
                  <a:pt x="191" y="91"/>
                </a:lnTo>
                <a:lnTo>
                  <a:pt x="191" y="91"/>
                </a:lnTo>
                <a:lnTo>
                  <a:pt x="191" y="91"/>
                </a:lnTo>
                <a:lnTo>
                  <a:pt x="191" y="96"/>
                </a:lnTo>
                <a:lnTo>
                  <a:pt x="191" y="96"/>
                </a:lnTo>
                <a:lnTo>
                  <a:pt x="187" y="101"/>
                </a:lnTo>
                <a:lnTo>
                  <a:pt x="187" y="105"/>
                </a:lnTo>
                <a:lnTo>
                  <a:pt x="187" y="105"/>
                </a:lnTo>
                <a:lnTo>
                  <a:pt x="187" y="110"/>
                </a:lnTo>
                <a:lnTo>
                  <a:pt x="182" y="110"/>
                </a:lnTo>
                <a:lnTo>
                  <a:pt x="182" y="115"/>
                </a:lnTo>
                <a:lnTo>
                  <a:pt x="182" y="120"/>
                </a:lnTo>
                <a:lnTo>
                  <a:pt x="182" y="120"/>
                </a:lnTo>
                <a:lnTo>
                  <a:pt x="182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25"/>
                </a:lnTo>
                <a:lnTo>
                  <a:pt x="182" y="129"/>
                </a:lnTo>
                <a:lnTo>
                  <a:pt x="182" y="129"/>
                </a:lnTo>
                <a:lnTo>
                  <a:pt x="182" y="129"/>
                </a:lnTo>
                <a:lnTo>
                  <a:pt x="177" y="134"/>
                </a:lnTo>
                <a:lnTo>
                  <a:pt x="177" y="134"/>
                </a:lnTo>
                <a:lnTo>
                  <a:pt x="177" y="139"/>
                </a:lnTo>
                <a:lnTo>
                  <a:pt x="172" y="144"/>
                </a:lnTo>
                <a:lnTo>
                  <a:pt x="172" y="144"/>
                </a:lnTo>
                <a:lnTo>
                  <a:pt x="172" y="149"/>
                </a:lnTo>
                <a:lnTo>
                  <a:pt x="172" y="153"/>
                </a:lnTo>
                <a:lnTo>
                  <a:pt x="168" y="153"/>
                </a:lnTo>
                <a:lnTo>
                  <a:pt x="168" y="158"/>
                </a:lnTo>
                <a:lnTo>
                  <a:pt x="168" y="158"/>
                </a:lnTo>
                <a:lnTo>
                  <a:pt x="163" y="158"/>
                </a:lnTo>
                <a:lnTo>
                  <a:pt x="163" y="158"/>
                </a:lnTo>
                <a:lnTo>
                  <a:pt x="163" y="163"/>
                </a:lnTo>
                <a:lnTo>
                  <a:pt x="158" y="163"/>
                </a:lnTo>
                <a:lnTo>
                  <a:pt x="158" y="163"/>
                </a:lnTo>
                <a:lnTo>
                  <a:pt x="158" y="168"/>
                </a:lnTo>
                <a:lnTo>
                  <a:pt x="158" y="168"/>
                </a:lnTo>
                <a:lnTo>
                  <a:pt x="153" y="168"/>
                </a:lnTo>
                <a:lnTo>
                  <a:pt x="153" y="168"/>
                </a:lnTo>
                <a:lnTo>
                  <a:pt x="153" y="173"/>
                </a:lnTo>
                <a:lnTo>
                  <a:pt x="153" y="173"/>
                </a:lnTo>
                <a:lnTo>
                  <a:pt x="148" y="173"/>
                </a:lnTo>
                <a:lnTo>
                  <a:pt x="148" y="177"/>
                </a:lnTo>
                <a:lnTo>
                  <a:pt x="148" y="177"/>
                </a:lnTo>
                <a:lnTo>
                  <a:pt x="144" y="177"/>
                </a:lnTo>
                <a:lnTo>
                  <a:pt x="139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4" y="177"/>
                </a:lnTo>
                <a:lnTo>
                  <a:pt x="124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77"/>
                </a:lnTo>
                <a:lnTo>
                  <a:pt x="115" y="177"/>
                </a:lnTo>
                <a:lnTo>
                  <a:pt x="110" y="177"/>
                </a:lnTo>
                <a:lnTo>
                  <a:pt x="110" y="177"/>
                </a:lnTo>
                <a:lnTo>
                  <a:pt x="105" y="182"/>
                </a:lnTo>
                <a:lnTo>
                  <a:pt x="105" y="182"/>
                </a:lnTo>
                <a:lnTo>
                  <a:pt x="100" y="182"/>
                </a:lnTo>
                <a:lnTo>
                  <a:pt x="100" y="187"/>
                </a:lnTo>
                <a:lnTo>
                  <a:pt x="96" y="187"/>
                </a:lnTo>
                <a:lnTo>
                  <a:pt x="91" y="187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87"/>
                </a:lnTo>
                <a:lnTo>
                  <a:pt x="81" y="187"/>
                </a:lnTo>
                <a:lnTo>
                  <a:pt x="81" y="187"/>
                </a:lnTo>
                <a:lnTo>
                  <a:pt x="76" y="187"/>
                </a:lnTo>
                <a:lnTo>
                  <a:pt x="76" y="182"/>
                </a:lnTo>
                <a:lnTo>
                  <a:pt x="76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57" y="182"/>
                </a:lnTo>
                <a:lnTo>
                  <a:pt x="52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0" y="57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Freeform 26"/>
          <p:cNvSpPr>
            <a:spLocks/>
          </p:cNvSpPr>
          <p:nvPr/>
        </p:nvSpPr>
        <p:spPr bwMode="auto">
          <a:xfrm>
            <a:off x="3629025" y="3074988"/>
            <a:ext cx="22225" cy="677862"/>
          </a:xfrm>
          <a:custGeom>
            <a:avLst/>
            <a:gdLst/>
            <a:ahLst/>
            <a:cxnLst>
              <a:cxn ang="0">
                <a:pos x="9" y="370"/>
              </a:cxn>
              <a:cxn ang="0">
                <a:pos x="9" y="360"/>
              </a:cxn>
              <a:cxn ang="0">
                <a:pos x="9" y="351"/>
              </a:cxn>
              <a:cxn ang="0">
                <a:pos x="9" y="341"/>
              </a:cxn>
              <a:cxn ang="0">
                <a:pos x="9" y="332"/>
              </a:cxn>
              <a:cxn ang="0">
                <a:pos x="9" y="322"/>
              </a:cxn>
              <a:cxn ang="0">
                <a:pos x="9" y="312"/>
              </a:cxn>
              <a:cxn ang="0">
                <a:pos x="14" y="308"/>
              </a:cxn>
              <a:cxn ang="0">
                <a:pos x="14" y="298"/>
              </a:cxn>
              <a:cxn ang="0">
                <a:pos x="14" y="288"/>
              </a:cxn>
              <a:cxn ang="0">
                <a:pos x="14" y="279"/>
              </a:cxn>
              <a:cxn ang="0">
                <a:pos x="14" y="269"/>
              </a:cxn>
              <a:cxn ang="0">
                <a:pos x="14" y="260"/>
              </a:cxn>
              <a:cxn ang="0">
                <a:pos x="14" y="250"/>
              </a:cxn>
              <a:cxn ang="0">
                <a:pos x="14" y="240"/>
              </a:cxn>
              <a:cxn ang="0">
                <a:pos x="14" y="231"/>
              </a:cxn>
              <a:cxn ang="0">
                <a:pos x="14" y="221"/>
              </a:cxn>
              <a:cxn ang="0">
                <a:pos x="14" y="212"/>
              </a:cxn>
              <a:cxn ang="0">
                <a:pos x="14" y="202"/>
              </a:cxn>
              <a:cxn ang="0">
                <a:pos x="14" y="192"/>
              </a:cxn>
              <a:cxn ang="0">
                <a:pos x="14" y="183"/>
              </a:cxn>
              <a:cxn ang="0">
                <a:pos x="14" y="173"/>
              </a:cxn>
              <a:cxn ang="0">
                <a:pos x="14" y="164"/>
              </a:cxn>
              <a:cxn ang="0">
                <a:pos x="14" y="154"/>
              </a:cxn>
              <a:cxn ang="0">
                <a:pos x="14" y="144"/>
              </a:cxn>
              <a:cxn ang="0">
                <a:pos x="9" y="135"/>
              </a:cxn>
              <a:cxn ang="0">
                <a:pos x="9" y="125"/>
              </a:cxn>
              <a:cxn ang="0">
                <a:pos x="9" y="116"/>
              </a:cxn>
              <a:cxn ang="0">
                <a:pos x="9" y="106"/>
              </a:cxn>
              <a:cxn ang="0">
                <a:pos x="9" y="96"/>
              </a:cxn>
              <a:cxn ang="0">
                <a:pos x="9" y="87"/>
              </a:cxn>
              <a:cxn ang="0">
                <a:pos x="9" y="77"/>
              </a:cxn>
              <a:cxn ang="0">
                <a:pos x="9" y="68"/>
              </a:cxn>
              <a:cxn ang="0">
                <a:pos x="9" y="58"/>
              </a:cxn>
              <a:cxn ang="0">
                <a:pos x="9" y="48"/>
              </a:cxn>
              <a:cxn ang="0">
                <a:pos x="9" y="39"/>
              </a:cxn>
              <a:cxn ang="0">
                <a:pos x="4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14" h="375">
                <a:moveTo>
                  <a:pt x="9" y="375"/>
                </a:moveTo>
                <a:lnTo>
                  <a:pt x="9" y="370"/>
                </a:lnTo>
                <a:lnTo>
                  <a:pt x="9" y="365"/>
                </a:lnTo>
                <a:lnTo>
                  <a:pt x="9" y="360"/>
                </a:lnTo>
                <a:lnTo>
                  <a:pt x="9" y="356"/>
                </a:lnTo>
                <a:lnTo>
                  <a:pt x="9" y="351"/>
                </a:lnTo>
                <a:lnTo>
                  <a:pt x="9" y="346"/>
                </a:lnTo>
                <a:lnTo>
                  <a:pt x="9" y="341"/>
                </a:lnTo>
                <a:lnTo>
                  <a:pt x="9" y="336"/>
                </a:lnTo>
                <a:lnTo>
                  <a:pt x="9" y="332"/>
                </a:lnTo>
                <a:lnTo>
                  <a:pt x="9" y="327"/>
                </a:lnTo>
                <a:lnTo>
                  <a:pt x="9" y="322"/>
                </a:lnTo>
                <a:lnTo>
                  <a:pt x="9" y="317"/>
                </a:lnTo>
                <a:lnTo>
                  <a:pt x="9" y="312"/>
                </a:lnTo>
                <a:lnTo>
                  <a:pt x="14" y="312"/>
                </a:lnTo>
                <a:lnTo>
                  <a:pt x="14" y="308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4" y="264"/>
                </a:lnTo>
                <a:lnTo>
                  <a:pt x="14" y="260"/>
                </a:lnTo>
                <a:lnTo>
                  <a:pt x="14" y="255"/>
                </a:lnTo>
                <a:lnTo>
                  <a:pt x="14" y="250"/>
                </a:lnTo>
                <a:lnTo>
                  <a:pt x="14" y="245"/>
                </a:lnTo>
                <a:lnTo>
                  <a:pt x="14" y="240"/>
                </a:lnTo>
                <a:lnTo>
                  <a:pt x="14" y="236"/>
                </a:lnTo>
                <a:lnTo>
                  <a:pt x="14" y="231"/>
                </a:lnTo>
                <a:lnTo>
                  <a:pt x="14" y="226"/>
                </a:lnTo>
                <a:lnTo>
                  <a:pt x="14" y="221"/>
                </a:lnTo>
                <a:lnTo>
                  <a:pt x="14" y="216"/>
                </a:lnTo>
                <a:lnTo>
                  <a:pt x="14" y="212"/>
                </a:lnTo>
                <a:lnTo>
                  <a:pt x="14" y="207"/>
                </a:lnTo>
                <a:lnTo>
                  <a:pt x="14" y="202"/>
                </a:lnTo>
                <a:lnTo>
                  <a:pt x="14" y="197"/>
                </a:lnTo>
                <a:lnTo>
                  <a:pt x="14" y="192"/>
                </a:lnTo>
                <a:lnTo>
                  <a:pt x="14" y="188"/>
                </a:lnTo>
                <a:lnTo>
                  <a:pt x="14" y="183"/>
                </a:lnTo>
                <a:lnTo>
                  <a:pt x="14" y="178"/>
                </a:lnTo>
                <a:lnTo>
                  <a:pt x="14" y="173"/>
                </a:lnTo>
                <a:lnTo>
                  <a:pt x="14" y="168"/>
                </a:lnTo>
                <a:lnTo>
                  <a:pt x="14" y="164"/>
                </a:lnTo>
                <a:lnTo>
                  <a:pt x="14" y="159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9" y="140"/>
                </a:lnTo>
                <a:lnTo>
                  <a:pt x="9" y="135"/>
                </a:lnTo>
                <a:lnTo>
                  <a:pt x="9" y="130"/>
                </a:lnTo>
                <a:lnTo>
                  <a:pt x="9" y="125"/>
                </a:lnTo>
                <a:lnTo>
                  <a:pt x="9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6"/>
                </a:lnTo>
                <a:lnTo>
                  <a:pt x="9" y="101"/>
                </a:lnTo>
                <a:lnTo>
                  <a:pt x="9" y="96"/>
                </a:lnTo>
                <a:lnTo>
                  <a:pt x="9" y="92"/>
                </a:lnTo>
                <a:lnTo>
                  <a:pt x="9" y="87"/>
                </a:lnTo>
                <a:lnTo>
                  <a:pt x="9" y="82"/>
                </a:lnTo>
                <a:lnTo>
                  <a:pt x="9" y="77"/>
                </a:lnTo>
                <a:lnTo>
                  <a:pt x="9" y="72"/>
                </a:lnTo>
                <a:lnTo>
                  <a:pt x="9" y="68"/>
                </a:lnTo>
                <a:lnTo>
                  <a:pt x="9" y="63"/>
                </a:lnTo>
                <a:lnTo>
                  <a:pt x="9" y="58"/>
                </a:lnTo>
                <a:lnTo>
                  <a:pt x="9" y="53"/>
                </a:lnTo>
                <a:lnTo>
                  <a:pt x="9" y="48"/>
                </a:lnTo>
                <a:lnTo>
                  <a:pt x="9" y="44"/>
                </a:lnTo>
                <a:lnTo>
                  <a:pt x="9" y="39"/>
                </a:lnTo>
                <a:lnTo>
                  <a:pt x="9" y="34"/>
                </a:lnTo>
                <a:lnTo>
                  <a:pt x="4" y="29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Freeform 27"/>
          <p:cNvSpPr>
            <a:spLocks/>
          </p:cNvSpPr>
          <p:nvPr/>
        </p:nvSpPr>
        <p:spPr bwMode="auto">
          <a:xfrm>
            <a:off x="3629025" y="3006725"/>
            <a:ext cx="49213" cy="7143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0"/>
              </a:cxn>
              <a:cxn ang="0">
                <a:pos x="9" y="14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2"/>
              </a:cxn>
              <a:cxn ang="0">
                <a:pos x="19" y="72"/>
              </a:cxn>
              <a:cxn ang="0">
                <a:pos x="19" y="82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30"/>
              </a:cxn>
              <a:cxn ang="0">
                <a:pos x="24" y="139"/>
              </a:cxn>
              <a:cxn ang="0">
                <a:pos x="24" y="149"/>
              </a:cxn>
              <a:cxn ang="0">
                <a:pos x="24" y="158"/>
              </a:cxn>
              <a:cxn ang="0">
                <a:pos x="24" y="168"/>
              </a:cxn>
              <a:cxn ang="0">
                <a:pos x="24" y="178"/>
              </a:cxn>
              <a:cxn ang="0">
                <a:pos x="24" y="187"/>
              </a:cxn>
              <a:cxn ang="0">
                <a:pos x="24" y="197"/>
              </a:cxn>
              <a:cxn ang="0">
                <a:pos x="24" y="206"/>
              </a:cxn>
              <a:cxn ang="0">
                <a:pos x="24" y="216"/>
              </a:cxn>
              <a:cxn ang="0">
                <a:pos x="24" y="226"/>
              </a:cxn>
              <a:cxn ang="0">
                <a:pos x="24" y="235"/>
              </a:cxn>
              <a:cxn ang="0">
                <a:pos x="24" y="245"/>
              </a:cxn>
              <a:cxn ang="0">
                <a:pos x="28" y="250"/>
              </a:cxn>
              <a:cxn ang="0">
                <a:pos x="28" y="259"/>
              </a:cxn>
              <a:cxn ang="0">
                <a:pos x="28" y="269"/>
              </a:cxn>
              <a:cxn ang="0">
                <a:pos x="28" y="278"/>
              </a:cxn>
              <a:cxn ang="0">
                <a:pos x="28" y="288"/>
              </a:cxn>
              <a:cxn ang="0">
                <a:pos x="28" y="298"/>
              </a:cxn>
              <a:cxn ang="0">
                <a:pos x="28" y="307"/>
              </a:cxn>
              <a:cxn ang="0">
                <a:pos x="28" y="317"/>
              </a:cxn>
              <a:cxn ang="0">
                <a:pos x="28" y="326"/>
              </a:cxn>
              <a:cxn ang="0">
                <a:pos x="28" y="336"/>
              </a:cxn>
              <a:cxn ang="0">
                <a:pos x="28" y="346"/>
              </a:cxn>
              <a:cxn ang="0">
                <a:pos x="28" y="355"/>
              </a:cxn>
              <a:cxn ang="0">
                <a:pos x="28" y="365"/>
              </a:cxn>
              <a:cxn ang="0">
                <a:pos x="28" y="374"/>
              </a:cxn>
              <a:cxn ang="0">
                <a:pos x="28" y="384"/>
              </a:cxn>
              <a:cxn ang="0">
                <a:pos x="24" y="389"/>
              </a:cxn>
              <a:cxn ang="0">
                <a:pos x="19" y="394"/>
              </a:cxn>
            </a:cxnLst>
            <a:rect l="0" t="0" r="r" b="b"/>
            <a:pathLst>
              <a:path w="28" h="394">
                <a:moveTo>
                  <a:pt x="0" y="0"/>
                </a:moveTo>
                <a:lnTo>
                  <a:pt x="0" y="5"/>
                </a:lnTo>
                <a:lnTo>
                  <a:pt x="4" y="5"/>
                </a:lnTo>
                <a:lnTo>
                  <a:pt x="4" y="10"/>
                </a:lnTo>
                <a:lnTo>
                  <a:pt x="9" y="10"/>
                </a:lnTo>
                <a:lnTo>
                  <a:pt x="9" y="14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8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2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8" y="250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9"/>
                </a:lnTo>
                <a:lnTo>
                  <a:pt x="28" y="274"/>
                </a:lnTo>
                <a:lnTo>
                  <a:pt x="28" y="278"/>
                </a:lnTo>
                <a:lnTo>
                  <a:pt x="28" y="283"/>
                </a:lnTo>
                <a:lnTo>
                  <a:pt x="28" y="288"/>
                </a:lnTo>
                <a:lnTo>
                  <a:pt x="28" y="293"/>
                </a:lnTo>
                <a:lnTo>
                  <a:pt x="28" y="298"/>
                </a:lnTo>
                <a:lnTo>
                  <a:pt x="28" y="302"/>
                </a:lnTo>
                <a:lnTo>
                  <a:pt x="28" y="307"/>
                </a:lnTo>
                <a:lnTo>
                  <a:pt x="28" y="312"/>
                </a:lnTo>
                <a:lnTo>
                  <a:pt x="28" y="317"/>
                </a:lnTo>
                <a:lnTo>
                  <a:pt x="28" y="322"/>
                </a:lnTo>
                <a:lnTo>
                  <a:pt x="28" y="326"/>
                </a:lnTo>
                <a:lnTo>
                  <a:pt x="28" y="331"/>
                </a:lnTo>
                <a:lnTo>
                  <a:pt x="28" y="336"/>
                </a:lnTo>
                <a:lnTo>
                  <a:pt x="28" y="341"/>
                </a:lnTo>
                <a:lnTo>
                  <a:pt x="28" y="346"/>
                </a:lnTo>
                <a:lnTo>
                  <a:pt x="28" y="350"/>
                </a:lnTo>
                <a:lnTo>
                  <a:pt x="28" y="355"/>
                </a:lnTo>
                <a:lnTo>
                  <a:pt x="28" y="360"/>
                </a:lnTo>
                <a:lnTo>
                  <a:pt x="28" y="365"/>
                </a:lnTo>
                <a:lnTo>
                  <a:pt x="28" y="370"/>
                </a:lnTo>
                <a:lnTo>
                  <a:pt x="28" y="374"/>
                </a:lnTo>
                <a:lnTo>
                  <a:pt x="28" y="379"/>
                </a:lnTo>
                <a:lnTo>
                  <a:pt x="28" y="384"/>
                </a:lnTo>
                <a:lnTo>
                  <a:pt x="28" y="389"/>
                </a:lnTo>
                <a:lnTo>
                  <a:pt x="24" y="389"/>
                </a:lnTo>
                <a:lnTo>
                  <a:pt x="24" y="394"/>
                </a:lnTo>
                <a:lnTo>
                  <a:pt x="1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Freeform 28"/>
          <p:cNvSpPr>
            <a:spLocks/>
          </p:cNvSpPr>
          <p:nvPr/>
        </p:nvSpPr>
        <p:spPr bwMode="auto">
          <a:xfrm>
            <a:off x="3765550" y="2649538"/>
            <a:ext cx="347663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9"/>
              </a:cxn>
              <a:cxn ang="0">
                <a:pos x="20" y="29"/>
              </a:cxn>
              <a:cxn ang="0">
                <a:pos x="29" y="24"/>
              </a:cxn>
              <a:cxn ang="0">
                <a:pos x="43" y="15"/>
              </a:cxn>
              <a:cxn ang="0">
                <a:pos x="53" y="15"/>
              </a:cxn>
              <a:cxn ang="0">
                <a:pos x="67" y="10"/>
              </a:cxn>
              <a:cxn ang="0">
                <a:pos x="77" y="5"/>
              </a:cxn>
              <a:cxn ang="0">
                <a:pos x="87" y="0"/>
              </a:cxn>
              <a:cxn ang="0">
                <a:pos x="96" y="5"/>
              </a:cxn>
              <a:cxn ang="0">
                <a:pos x="111" y="10"/>
              </a:cxn>
              <a:cxn ang="0">
                <a:pos x="125" y="15"/>
              </a:cxn>
              <a:cxn ang="0">
                <a:pos x="130" y="15"/>
              </a:cxn>
              <a:cxn ang="0">
                <a:pos x="144" y="19"/>
              </a:cxn>
              <a:cxn ang="0">
                <a:pos x="159" y="29"/>
              </a:cxn>
              <a:cxn ang="0">
                <a:pos x="168" y="39"/>
              </a:cxn>
              <a:cxn ang="0">
                <a:pos x="173" y="43"/>
              </a:cxn>
              <a:cxn ang="0">
                <a:pos x="183" y="53"/>
              </a:cxn>
              <a:cxn ang="0">
                <a:pos x="183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3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6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8" y="187"/>
              </a:cxn>
              <a:cxn ang="0">
                <a:pos x="43" y="178"/>
              </a:cxn>
              <a:cxn ang="0">
                <a:pos x="34" y="173"/>
              </a:cxn>
              <a:cxn ang="0">
                <a:pos x="29" y="168"/>
              </a:cxn>
              <a:cxn ang="0">
                <a:pos x="20" y="159"/>
              </a:cxn>
              <a:cxn ang="0">
                <a:pos x="15" y="149"/>
              </a:cxn>
              <a:cxn ang="0">
                <a:pos x="5" y="144"/>
              </a:cxn>
              <a:cxn ang="0">
                <a:pos x="0" y="135"/>
              </a:cxn>
              <a:cxn ang="0">
                <a:pos x="0" y="120"/>
              </a:cxn>
              <a:cxn ang="0">
                <a:pos x="0" y="111"/>
              </a:cxn>
              <a:cxn ang="0">
                <a:pos x="0" y="101"/>
              </a:cxn>
              <a:cxn ang="0">
                <a:pos x="0" y="87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2" h="192">
                <a:moveTo>
                  <a:pt x="0" y="63"/>
                </a:move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06" y="10"/>
                </a:lnTo>
                <a:lnTo>
                  <a:pt x="111" y="10"/>
                </a:lnTo>
                <a:lnTo>
                  <a:pt x="111" y="10"/>
                </a:lnTo>
                <a:lnTo>
                  <a:pt x="115" y="15"/>
                </a:lnTo>
                <a:lnTo>
                  <a:pt x="120" y="15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3" y="34"/>
                </a:lnTo>
                <a:lnTo>
                  <a:pt x="168" y="39"/>
                </a:lnTo>
                <a:lnTo>
                  <a:pt x="168" y="39"/>
                </a:lnTo>
                <a:lnTo>
                  <a:pt x="168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3" y="192"/>
                </a:lnTo>
                <a:lnTo>
                  <a:pt x="58" y="187"/>
                </a:lnTo>
                <a:lnTo>
                  <a:pt x="58" y="187"/>
                </a:lnTo>
                <a:lnTo>
                  <a:pt x="53" y="187"/>
                </a:lnTo>
                <a:lnTo>
                  <a:pt x="48" y="183"/>
                </a:lnTo>
                <a:lnTo>
                  <a:pt x="48" y="183"/>
                </a:lnTo>
                <a:lnTo>
                  <a:pt x="43" y="183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0" y="159"/>
                </a:lnTo>
                <a:lnTo>
                  <a:pt x="20" y="159"/>
                </a:lnTo>
                <a:lnTo>
                  <a:pt x="20" y="159"/>
                </a:lnTo>
                <a:lnTo>
                  <a:pt x="20" y="154"/>
                </a:lnTo>
                <a:lnTo>
                  <a:pt x="15" y="154"/>
                </a:lnTo>
                <a:lnTo>
                  <a:pt x="15" y="154"/>
                </a:lnTo>
                <a:lnTo>
                  <a:pt x="15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5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Freeform 29"/>
          <p:cNvSpPr>
            <a:spLocks/>
          </p:cNvSpPr>
          <p:nvPr/>
        </p:nvSpPr>
        <p:spPr bwMode="auto">
          <a:xfrm>
            <a:off x="3841750" y="3743325"/>
            <a:ext cx="347663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8"/>
              </a:cxn>
              <a:cxn ang="0">
                <a:pos x="20" y="29"/>
              </a:cxn>
              <a:cxn ang="0">
                <a:pos x="34" y="24"/>
              </a:cxn>
              <a:cxn ang="0">
                <a:pos x="44" y="14"/>
              </a:cxn>
              <a:cxn ang="0">
                <a:pos x="53" y="5"/>
              </a:cxn>
              <a:cxn ang="0">
                <a:pos x="63" y="0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1" y="0"/>
              </a:cxn>
              <a:cxn ang="0">
                <a:pos x="125" y="5"/>
              </a:cxn>
              <a:cxn ang="0">
                <a:pos x="130" y="14"/>
              </a:cxn>
              <a:cxn ang="0">
                <a:pos x="144" y="19"/>
              </a:cxn>
              <a:cxn ang="0">
                <a:pos x="159" y="29"/>
              </a:cxn>
              <a:cxn ang="0">
                <a:pos x="164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1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73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5" y="182"/>
              </a:cxn>
              <a:cxn ang="0">
                <a:pos x="116" y="182"/>
              </a:cxn>
              <a:cxn ang="0">
                <a:pos x="106" y="182"/>
              </a:cxn>
              <a:cxn ang="0">
                <a:pos x="92" y="192"/>
              </a:cxn>
              <a:cxn ang="0">
                <a:pos x="82" y="187"/>
              </a:cxn>
              <a:cxn ang="0">
                <a:pos x="72" y="182"/>
              </a:cxn>
              <a:cxn ang="0">
                <a:pos x="58" y="182"/>
              </a:cxn>
              <a:cxn ang="0">
                <a:pos x="44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15" y="149"/>
              </a:cxn>
              <a:cxn ang="0">
                <a:pos x="10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6"/>
              </a:cxn>
              <a:cxn ang="0">
                <a:pos x="0" y="91"/>
              </a:cxn>
              <a:cxn ang="0">
                <a:pos x="0" y="82"/>
              </a:cxn>
              <a:cxn ang="0">
                <a:pos x="0" y="72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59" y="34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44"/>
                </a:lnTo>
                <a:lnTo>
                  <a:pt x="173" y="144"/>
                </a:lnTo>
                <a:lnTo>
                  <a:pt x="173" y="149"/>
                </a:lnTo>
                <a:lnTo>
                  <a:pt x="173" y="154"/>
                </a:lnTo>
                <a:lnTo>
                  <a:pt x="168" y="154"/>
                </a:lnTo>
                <a:lnTo>
                  <a:pt x="168" y="158"/>
                </a:lnTo>
                <a:lnTo>
                  <a:pt x="168" y="158"/>
                </a:lnTo>
                <a:lnTo>
                  <a:pt x="164" y="163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8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7"/>
                </a:lnTo>
                <a:lnTo>
                  <a:pt x="96" y="187"/>
                </a:lnTo>
                <a:lnTo>
                  <a:pt x="92" y="187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82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Freeform 30"/>
          <p:cNvSpPr>
            <a:spLocks/>
          </p:cNvSpPr>
          <p:nvPr/>
        </p:nvSpPr>
        <p:spPr bwMode="auto">
          <a:xfrm>
            <a:off x="3990975" y="3070225"/>
            <a:ext cx="17463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0" y="316"/>
              </a:cxn>
              <a:cxn ang="0">
                <a:pos x="5" y="312"/>
              </a:cxn>
              <a:cxn ang="0">
                <a:pos x="10" y="307"/>
              </a:cxn>
              <a:cxn ang="0">
                <a:pos x="10" y="297"/>
              </a:cxn>
              <a:cxn ang="0">
                <a:pos x="10" y="288"/>
              </a:cxn>
              <a:cxn ang="0">
                <a:pos x="10" y="278"/>
              </a:cxn>
              <a:cxn ang="0">
                <a:pos x="10" y="268"/>
              </a:cxn>
              <a:cxn ang="0">
                <a:pos x="10" y="259"/>
              </a:cxn>
              <a:cxn ang="0">
                <a:pos x="10" y="249"/>
              </a:cxn>
              <a:cxn ang="0">
                <a:pos x="10" y="240"/>
              </a:cxn>
              <a:cxn ang="0">
                <a:pos x="10" y="230"/>
              </a:cxn>
              <a:cxn ang="0">
                <a:pos x="10" y="220"/>
              </a:cxn>
              <a:cxn ang="0">
                <a:pos x="10" y="211"/>
              </a:cxn>
              <a:cxn ang="0">
                <a:pos x="10" y="201"/>
              </a:cxn>
              <a:cxn ang="0">
                <a:pos x="10" y="192"/>
              </a:cxn>
              <a:cxn ang="0">
                <a:pos x="10" y="182"/>
              </a:cxn>
              <a:cxn ang="0">
                <a:pos x="10" y="172"/>
              </a:cxn>
              <a:cxn ang="0">
                <a:pos x="10" y="163"/>
              </a:cxn>
              <a:cxn ang="0">
                <a:pos x="10" y="153"/>
              </a:cxn>
              <a:cxn ang="0">
                <a:pos x="10" y="144"/>
              </a:cxn>
              <a:cxn ang="0">
                <a:pos x="10" y="134"/>
              </a:cxn>
              <a:cxn ang="0">
                <a:pos x="10" y="124"/>
              </a:cxn>
              <a:cxn ang="0">
                <a:pos x="10" y="115"/>
              </a:cxn>
              <a:cxn ang="0">
                <a:pos x="10" y="105"/>
              </a:cxn>
              <a:cxn ang="0">
                <a:pos x="10" y="96"/>
              </a:cxn>
              <a:cxn ang="0">
                <a:pos x="10" y="8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52"/>
              </a:cxn>
              <a:cxn ang="0">
                <a:pos x="5" y="43"/>
              </a:cxn>
              <a:cxn ang="0">
                <a:pos x="5" y="33"/>
              </a:cxn>
              <a:cxn ang="0">
                <a:pos x="0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10" h="374">
                <a:moveTo>
                  <a:pt x="5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0" y="321"/>
                </a:lnTo>
                <a:lnTo>
                  <a:pt x="0" y="316"/>
                </a:lnTo>
                <a:lnTo>
                  <a:pt x="5" y="316"/>
                </a:lnTo>
                <a:lnTo>
                  <a:pt x="5" y="312"/>
                </a:lnTo>
                <a:lnTo>
                  <a:pt x="5" y="307"/>
                </a:lnTo>
                <a:lnTo>
                  <a:pt x="10" y="307"/>
                </a:lnTo>
                <a:lnTo>
                  <a:pt x="10" y="302"/>
                </a:lnTo>
                <a:lnTo>
                  <a:pt x="10" y="297"/>
                </a:lnTo>
                <a:lnTo>
                  <a:pt x="10" y="292"/>
                </a:lnTo>
                <a:lnTo>
                  <a:pt x="10" y="288"/>
                </a:lnTo>
                <a:lnTo>
                  <a:pt x="10" y="283"/>
                </a:lnTo>
                <a:lnTo>
                  <a:pt x="10" y="278"/>
                </a:lnTo>
                <a:lnTo>
                  <a:pt x="10" y="273"/>
                </a:lnTo>
                <a:lnTo>
                  <a:pt x="10" y="268"/>
                </a:lnTo>
                <a:lnTo>
                  <a:pt x="10" y="264"/>
                </a:lnTo>
                <a:lnTo>
                  <a:pt x="10" y="259"/>
                </a:lnTo>
                <a:lnTo>
                  <a:pt x="10" y="254"/>
                </a:lnTo>
                <a:lnTo>
                  <a:pt x="10" y="249"/>
                </a:lnTo>
                <a:lnTo>
                  <a:pt x="10" y="244"/>
                </a:lnTo>
                <a:lnTo>
                  <a:pt x="10" y="240"/>
                </a:lnTo>
                <a:lnTo>
                  <a:pt x="10" y="235"/>
                </a:lnTo>
                <a:lnTo>
                  <a:pt x="10" y="230"/>
                </a:lnTo>
                <a:lnTo>
                  <a:pt x="10" y="225"/>
                </a:lnTo>
                <a:lnTo>
                  <a:pt x="10" y="220"/>
                </a:lnTo>
                <a:lnTo>
                  <a:pt x="10" y="216"/>
                </a:lnTo>
                <a:lnTo>
                  <a:pt x="10" y="211"/>
                </a:lnTo>
                <a:lnTo>
                  <a:pt x="10" y="206"/>
                </a:lnTo>
                <a:lnTo>
                  <a:pt x="10" y="201"/>
                </a:lnTo>
                <a:lnTo>
                  <a:pt x="10" y="196"/>
                </a:lnTo>
                <a:lnTo>
                  <a:pt x="10" y="192"/>
                </a:lnTo>
                <a:lnTo>
                  <a:pt x="10" y="187"/>
                </a:lnTo>
                <a:lnTo>
                  <a:pt x="10" y="182"/>
                </a:lnTo>
                <a:lnTo>
                  <a:pt x="10" y="177"/>
                </a:lnTo>
                <a:lnTo>
                  <a:pt x="10" y="172"/>
                </a:lnTo>
                <a:lnTo>
                  <a:pt x="10" y="168"/>
                </a:lnTo>
                <a:lnTo>
                  <a:pt x="10" y="163"/>
                </a:lnTo>
                <a:lnTo>
                  <a:pt x="10" y="158"/>
                </a:lnTo>
                <a:lnTo>
                  <a:pt x="10" y="153"/>
                </a:lnTo>
                <a:lnTo>
                  <a:pt x="10" y="148"/>
                </a:lnTo>
                <a:lnTo>
                  <a:pt x="10" y="144"/>
                </a:lnTo>
                <a:lnTo>
                  <a:pt x="10" y="139"/>
                </a:lnTo>
                <a:lnTo>
                  <a:pt x="10" y="134"/>
                </a:lnTo>
                <a:lnTo>
                  <a:pt x="10" y="129"/>
                </a:lnTo>
                <a:lnTo>
                  <a:pt x="10" y="124"/>
                </a:lnTo>
                <a:lnTo>
                  <a:pt x="10" y="120"/>
                </a:lnTo>
                <a:lnTo>
                  <a:pt x="10" y="115"/>
                </a:lnTo>
                <a:lnTo>
                  <a:pt x="10" y="110"/>
                </a:lnTo>
                <a:lnTo>
                  <a:pt x="10" y="105"/>
                </a:lnTo>
                <a:lnTo>
                  <a:pt x="10" y="100"/>
                </a:lnTo>
                <a:lnTo>
                  <a:pt x="10" y="96"/>
                </a:lnTo>
                <a:lnTo>
                  <a:pt x="10" y="91"/>
                </a:lnTo>
                <a:lnTo>
                  <a:pt x="10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1" name="Freeform 31"/>
          <p:cNvSpPr>
            <a:spLocks/>
          </p:cNvSpPr>
          <p:nvPr/>
        </p:nvSpPr>
        <p:spPr bwMode="auto">
          <a:xfrm>
            <a:off x="3990975" y="2997200"/>
            <a:ext cx="44450" cy="7239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5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4" y="58"/>
              </a:cxn>
              <a:cxn ang="0">
                <a:pos x="14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24" y="317"/>
              </a:cxn>
              <a:cxn ang="0">
                <a:pos x="24" y="327"/>
              </a:cxn>
              <a:cxn ang="0">
                <a:pos x="24" y="336"/>
              </a:cxn>
              <a:cxn ang="0">
                <a:pos x="24" y="346"/>
              </a:cxn>
              <a:cxn ang="0">
                <a:pos x="24" y="355"/>
              </a:cxn>
              <a:cxn ang="0">
                <a:pos x="24" y="365"/>
              </a:cxn>
              <a:cxn ang="0">
                <a:pos x="24" y="375"/>
              </a:cxn>
              <a:cxn ang="0">
                <a:pos x="24" y="384"/>
              </a:cxn>
              <a:cxn ang="0">
                <a:pos x="19" y="389"/>
              </a:cxn>
              <a:cxn ang="0">
                <a:pos x="14" y="399"/>
              </a:cxn>
            </a:cxnLst>
            <a:rect l="0" t="0" r="r" b="b"/>
            <a:pathLst>
              <a:path w="24" h="399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5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4" y="58"/>
                </a:lnTo>
                <a:lnTo>
                  <a:pt x="14" y="63"/>
                </a:lnTo>
                <a:lnTo>
                  <a:pt x="14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24" y="312"/>
                </a:lnTo>
                <a:lnTo>
                  <a:pt x="24" y="317"/>
                </a:lnTo>
                <a:lnTo>
                  <a:pt x="24" y="322"/>
                </a:lnTo>
                <a:lnTo>
                  <a:pt x="24" y="327"/>
                </a:lnTo>
                <a:lnTo>
                  <a:pt x="24" y="331"/>
                </a:lnTo>
                <a:lnTo>
                  <a:pt x="24" y="336"/>
                </a:lnTo>
                <a:lnTo>
                  <a:pt x="24" y="341"/>
                </a:lnTo>
                <a:lnTo>
                  <a:pt x="24" y="346"/>
                </a:lnTo>
                <a:lnTo>
                  <a:pt x="24" y="351"/>
                </a:lnTo>
                <a:lnTo>
                  <a:pt x="24" y="355"/>
                </a:lnTo>
                <a:lnTo>
                  <a:pt x="24" y="360"/>
                </a:lnTo>
                <a:lnTo>
                  <a:pt x="24" y="365"/>
                </a:lnTo>
                <a:lnTo>
                  <a:pt x="24" y="370"/>
                </a:lnTo>
                <a:lnTo>
                  <a:pt x="24" y="375"/>
                </a:lnTo>
                <a:lnTo>
                  <a:pt x="24" y="379"/>
                </a:lnTo>
                <a:lnTo>
                  <a:pt x="24" y="384"/>
                </a:lnTo>
                <a:lnTo>
                  <a:pt x="19" y="384"/>
                </a:lnTo>
                <a:lnTo>
                  <a:pt x="19" y="389"/>
                </a:lnTo>
                <a:lnTo>
                  <a:pt x="14" y="394"/>
                </a:lnTo>
                <a:lnTo>
                  <a:pt x="14" y="3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2" name="Freeform 32"/>
          <p:cNvSpPr>
            <a:spLocks/>
          </p:cNvSpPr>
          <p:nvPr/>
        </p:nvSpPr>
        <p:spPr bwMode="auto">
          <a:xfrm>
            <a:off x="4130675" y="2649538"/>
            <a:ext cx="349250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9" y="34"/>
              </a:cxn>
              <a:cxn ang="0">
                <a:pos x="19" y="29"/>
              </a:cxn>
              <a:cxn ang="0">
                <a:pos x="33" y="19"/>
              </a:cxn>
              <a:cxn ang="0">
                <a:pos x="48" y="10"/>
              </a:cxn>
              <a:cxn ang="0">
                <a:pos x="57" y="10"/>
              </a:cxn>
              <a:cxn ang="0">
                <a:pos x="67" y="10"/>
              </a:cxn>
              <a:cxn ang="0">
                <a:pos x="81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5"/>
              </a:cxn>
              <a:cxn ang="0">
                <a:pos x="129" y="15"/>
              </a:cxn>
              <a:cxn ang="0">
                <a:pos x="149" y="19"/>
              </a:cxn>
              <a:cxn ang="0">
                <a:pos x="163" y="29"/>
              </a:cxn>
              <a:cxn ang="0">
                <a:pos x="168" y="34"/>
              </a:cxn>
              <a:cxn ang="0">
                <a:pos x="177" y="43"/>
              </a:cxn>
              <a:cxn ang="0">
                <a:pos x="182" y="53"/>
              </a:cxn>
              <a:cxn ang="0">
                <a:pos x="182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5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3" y="183"/>
              </a:cxn>
              <a:cxn ang="0">
                <a:pos x="43" y="178"/>
              </a:cxn>
              <a:cxn ang="0">
                <a:pos x="33" y="173"/>
              </a:cxn>
              <a:cxn ang="0">
                <a:pos x="29" y="163"/>
              </a:cxn>
              <a:cxn ang="0">
                <a:pos x="19" y="154"/>
              </a:cxn>
              <a:cxn ang="0">
                <a:pos x="14" y="149"/>
              </a:cxn>
              <a:cxn ang="0">
                <a:pos x="5" y="139"/>
              </a:cxn>
              <a:cxn ang="0">
                <a:pos x="0" y="135"/>
              </a:cxn>
              <a:cxn ang="0">
                <a:pos x="0" y="120"/>
              </a:cxn>
              <a:cxn ang="0">
                <a:pos x="0" y="106"/>
              </a:cxn>
              <a:cxn ang="0">
                <a:pos x="0" y="101"/>
              </a:cxn>
              <a:cxn ang="0">
                <a:pos x="0" y="87"/>
              </a:cxn>
              <a:cxn ang="0">
                <a:pos x="0" y="67"/>
              </a:cxn>
              <a:cxn ang="0">
                <a:pos x="0" y="63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0" y="58"/>
                </a:lnTo>
                <a:lnTo>
                  <a:pt x="0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4"/>
                </a:lnTo>
                <a:lnTo>
                  <a:pt x="14" y="34"/>
                </a:lnTo>
                <a:lnTo>
                  <a:pt x="14" y="34"/>
                </a:lnTo>
                <a:lnTo>
                  <a:pt x="14" y="29"/>
                </a:lnTo>
                <a:lnTo>
                  <a:pt x="19" y="29"/>
                </a:lnTo>
                <a:lnTo>
                  <a:pt x="19" y="29"/>
                </a:lnTo>
                <a:lnTo>
                  <a:pt x="19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33" y="19"/>
                </a:lnTo>
                <a:lnTo>
                  <a:pt x="33" y="19"/>
                </a:lnTo>
                <a:lnTo>
                  <a:pt x="38" y="15"/>
                </a:lnTo>
                <a:lnTo>
                  <a:pt x="38" y="15"/>
                </a:lnTo>
                <a:lnTo>
                  <a:pt x="43" y="15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10"/>
                </a:lnTo>
                <a:lnTo>
                  <a:pt x="57" y="10"/>
                </a:lnTo>
                <a:lnTo>
                  <a:pt x="57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5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3"/>
                </a:lnTo>
                <a:lnTo>
                  <a:pt x="182" y="63"/>
                </a:lnTo>
                <a:lnTo>
                  <a:pt x="182" y="67"/>
                </a:lnTo>
                <a:lnTo>
                  <a:pt x="182" y="67"/>
                </a:lnTo>
                <a:lnTo>
                  <a:pt x="182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2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5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73"/>
                </a:lnTo>
                <a:lnTo>
                  <a:pt x="33" y="168"/>
                </a:lnTo>
                <a:lnTo>
                  <a:pt x="33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9"/>
                </a:lnTo>
                <a:lnTo>
                  <a:pt x="9" y="144"/>
                </a:lnTo>
                <a:lnTo>
                  <a:pt x="9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3" name="Freeform 33"/>
          <p:cNvSpPr>
            <a:spLocks/>
          </p:cNvSpPr>
          <p:nvPr/>
        </p:nvSpPr>
        <p:spPr bwMode="auto">
          <a:xfrm>
            <a:off x="4189413" y="3743325"/>
            <a:ext cx="349250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4"/>
              </a:cxn>
              <a:cxn ang="0">
                <a:pos x="20" y="29"/>
              </a:cxn>
              <a:cxn ang="0">
                <a:pos x="34" y="19"/>
              </a:cxn>
              <a:cxn ang="0">
                <a:pos x="48" y="10"/>
              </a:cxn>
              <a:cxn ang="0">
                <a:pos x="53" y="5"/>
              </a:cxn>
              <a:cxn ang="0">
                <a:pos x="68" y="0"/>
              </a:cxn>
              <a:cxn ang="0">
                <a:pos x="82" y="0"/>
              </a:cxn>
              <a:cxn ang="0">
                <a:pos x="87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68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0" y="182"/>
              </a:cxn>
              <a:cxn ang="0">
                <a:pos x="116" y="182"/>
              </a:cxn>
              <a:cxn ang="0">
                <a:pos x="106" y="182"/>
              </a:cxn>
              <a:cxn ang="0">
                <a:pos x="87" y="187"/>
              </a:cxn>
              <a:cxn ang="0">
                <a:pos x="77" y="187"/>
              </a:cxn>
              <a:cxn ang="0">
                <a:pos x="72" y="178"/>
              </a:cxn>
              <a:cxn ang="0">
                <a:pos x="53" y="178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3"/>
                </a:ln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39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29"/>
                </a:lnTo>
                <a:lnTo>
                  <a:pt x="164" y="34"/>
                </a:lnTo>
                <a:lnTo>
                  <a:pt x="164" y="34"/>
                </a:lnTo>
                <a:lnTo>
                  <a:pt x="168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44"/>
                </a:lnTo>
                <a:lnTo>
                  <a:pt x="173" y="144"/>
                </a:lnTo>
                <a:lnTo>
                  <a:pt x="173" y="149"/>
                </a:lnTo>
                <a:lnTo>
                  <a:pt x="168" y="154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58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2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72" y="178"/>
                </a:lnTo>
                <a:lnTo>
                  <a:pt x="68" y="178"/>
                </a:lnTo>
                <a:lnTo>
                  <a:pt x="63" y="178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4" name="Freeform 34"/>
          <p:cNvSpPr>
            <a:spLocks/>
          </p:cNvSpPr>
          <p:nvPr/>
        </p:nvSpPr>
        <p:spPr bwMode="auto">
          <a:xfrm>
            <a:off x="4348163" y="3070225"/>
            <a:ext cx="12700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0" y="312"/>
              </a:cxn>
              <a:cxn ang="0">
                <a:pos x="5" y="307"/>
              </a:cxn>
              <a:cxn ang="0">
                <a:pos x="9" y="302"/>
              </a:cxn>
              <a:cxn ang="0">
                <a:pos x="9" y="292"/>
              </a:cxn>
              <a:cxn ang="0">
                <a:pos x="9" y="283"/>
              </a:cxn>
              <a:cxn ang="0">
                <a:pos x="9" y="273"/>
              </a:cxn>
              <a:cxn ang="0">
                <a:pos x="9" y="264"/>
              </a:cxn>
              <a:cxn ang="0">
                <a:pos x="9" y="254"/>
              </a:cxn>
              <a:cxn ang="0">
                <a:pos x="9" y="244"/>
              </a:cxn>
              <a:cxn ang="0">
                <a:pos x="9" y="235"/>
              </a:cxn>
              <a:cxn ang="0">
                <a:pos x="9" y="225"/>
              </a:cxn>
              <a:cxn ang="0">
                <a:pos x="9" y="216"/>
              </a:cxn>
              <a:cxn ang="0">
                <a:pos x="9" y="206"/>
              </a:cxn>
              <a:cxn ang="0">
                <a:pos x="9" y="196"/>
              </a:cxn>
              <a:cxn ang="0">
                <a:pos x="9" y="187"/>
              </a:cxn>
              <a:cxn ang="0">
                <a:pos x="9" y="177"/>
              </a:cxn>
              <a:cxn ang="0">
                <a:pos x="9" y="168"/>
              </a:cxn>
              <a:cxn ang="0">
                <a:pos x="9" y="158"/>
              </a:cxn>
              <a:cxn ang="0">
                <a:pos x="9" y="148"/>
              </a:cxn>
              <a:cxn ang="0">
                <a:pos x="9" y="139"/>
              </a:cxn>
              <a:cxn ang="0">
                <a:pos x="9" y="129"/>
              </a:cxn>
              <a:cxn ang="0">
                <a:pos x="9" y="120"/>
              </a:cxn>
              <a:cxn ang="0">
                <a:pos x="9" y="110"/>
              </a:cxn>
              <a:cxn ang="0">
                <a:pos x="9" y="100"/>
              </a:cxn>
              <a:cxn ang="0">
                <a:pos x="9" y="91"/>
              </a:cxn>
              <a:cxn ang="0">
                <a:pos x="9" y="81"/>
              </a:cxn>
              <a:cxn ang="0">
                <a:pos x="9" y="72"/>
              </a:cxn>
              <a:cxn ang="0">
                <a:pos x="9" y="62"/>
              </a:cxn>
              <a:cxn ang="0">
                <a:pos x="9" y="52"/>
              </a:cxn>
              <a:cxn ang="0">
                <a:pos x="9" y="43"/>
              </a:cxn>
              <a:cxn ang="0">
                <a:pos x="9" y="33"/>
              </a:cxn>
              <a:cxn ang="0">
                <a:pos x="5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9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0" y="312"/>
                </a:lnTo>
                <a:lnTo>
                  <a:pt x="5" y="312"/>
                </a:lnTo>
                <a:lnTo>
                  <a:pt x="5" y="307"/>
                </a:lnTo>
                <a:lnTo>
                  <a:pt x="5" y="302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9" y="220"/>
                </a:lnTo>
                <a:lnTo>
                  <a:pt x="9" y="216"/>
                </a:lnTo>
                <a:lnTo>
                  <a:pt x="9" y="211"/>
                </a:lnTo>
                <a:lnTo>
                  <a:pt x="9" y="206"/>
                </a:lnTo>
                <a:lnTo>
                  <a:pt x="9" y="201"/>
                </a:lnTo>
                <a:lnTo>
                  <a:pt x="9" y="196"/>
                </a:lnTo>
                <a:lnTo>
                  <a:pt x="9" y="192"/>
                </a:lnTo>
                <a:lnTo>
                  <a:pt x="9" y="187"/>
                </a:lnTo>
                <a:lnTo>
                  <a:pt x="9" y="182"/>
                </a:lnTo>
                <a:lnTo>
                  <a:pt x="9" y="177"/>
                </a:lnTo>
                <a:lnTo>
                  <a:pt x="9" y="172"/>
                </a:lnTo>
                <a:lnTo>
                  <a:pt x="9" y="168"/>
                </a:lnTo>
                <a:lnTo>
                  <a:pt x="9" y="163"/>
                </a:lnTo>
                <a:lnTo>
                  <a:pt x="9" y="158"/>
                </a:lnTo>
                <a:lnTo>
                  <a:pt x="9" y="153"/>
                </a:lnTo>
                <a:lnTo>
                  <a:pt x="9" y="148"/>
                </a:lnTo>
                <a:lnTo>
                  <a:pt x="9" y="144"/>
                </a:lnTo>
                <a:lnTo>
                  <a:pt x="9" y="139"/>
                </a:lnTo>
                <a:lnTo>
                  <a:pt x="9" y="134"/>
                </a:lnTo>
                <a:lnTo>
                  <a:pt x="9" y="129"/>
                </a:lnTo>
                <a:lnTo>
                  <a:pt x="9" y="124"/>
                </a:lnTo>
                <a:lnTo>
                  <a:pt x="9" y="120"/>
                </a:lnTo>
                <a:lnTo>
                  <a:pt x="9" y="115"/>
                </a:lnTo>
                <a:lnTo>
                  <a:pt x="9" y="110"/>
                </a:lnTo>
                <a:lnTo>
                  <a:pt x="9" y="105"/>
                </a:lnTo>
                <a:lnTo>
                  <a:pt x="9" y="100"/>
                </a:lnTo>
                <a:lnTo>
                  <a:pt x="9" y="96"/>
                </a:lnTo>
                <a:lnTo>
                  <a:pt x="9" y="91"/>
                </a:lnTo>
                <a:lnTo>
                  <a:pt x="9" y="86"/>
                </a:lnTo>
                <a:lnTo>
                  <a:pt x="9" y="81"/>
                </a:lnTo>
                <a:lnTo>
                  <a:pt x="9" y="76"/>
                </a:lnTo>
                <a:lnTo>
                  <a:pt x="9" y="72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2"/>
                </a:lnTo>
                <a:lnTo>
                  <a:pt x="9" y="48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8"/>
                </a:lnTo>
                <a:lnTo>
                  <a:pt x="5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5" name="Freeform 35"/>
          <p:cNvSpPr>
            <a:spLocks/>
          </p:cNvSpPr>
          <p:nvPr/>
        </p:nvSpPr>
        <p:spPr bwMode="auto">
          <a:xfrm>
            <a:off x="4348163" y="2997200"/>
            <a:ext cx="31750" cy="71596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" y="10"/>
              </a:cxn>
              <a:cxn ang="0">
                <a:pos x="14" y="19"/>
              </a:cxn>
              <a:cxn ang="0">
                <a:pos x="9" y="29"/>
              </a:cxn>
              <a:cxn ang="0">
                <a:pos x="9" y="39"/>
              </a:cxn>
              <a:cxn ang="0">
                <a:pos x="9" y="48"/>
              </a:cxn>
              <a:cxn ang="0">
                <a:pos x="14" y="58"/>
              </a:cxn>
              <a:cxn ang="0">
                <a:pos x="19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19" y="317"/>
              </a:cxn>
              <a:cxn ang="0">
                <a:pos x="19" y="327"/>
              </a:cxn>
              <a:cxn ang="0">
                <a:pos x="19" y="336"/>
              </a:cxn>
              <a:cxn ang="0">
                <a:pos x="19" y="346"/>
              </a:cxn>
              <a:cxn ang="0">
                <a:pos x="19" y="355"/>
              </a:cxn>
              <a:cxn ang="0">
                <a:pos x="19" y="365"/>
              </a:cxn>
              <a:cxn ang="0">
                <a:pos x="19" y="375"/>
              </a:cxn>
              <a:cxn ang="0">
                <a:pos x="19" y="384"/>
              </a:cxn>
              <a:cxn ang="0">
                <a:pos x="14" y="394"/>
              </a:cxn>
            </a:cxnLst>
            <a:rect l="0" t="0" r="r" b="b"/>
            <a:pathLst>
              <a:path w="19" h="39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10"/>
                </a:lnTo>
                <a:lnTo>
                  <a:pt x="14" y="15"/>
                </a:lnTo>
                <a:lnTo>
                  <a:pt x="14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3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7"/>
                </a:lnTo>
                <a:lnTo>
                  <a:pt x="19" y="331"/>
                </a:lnTo>
                <a:lnTo>
                  <a:pt x="19" y="336"/>
                </a:lnTo>
                <a:lnTo>
                  <a:pt x="19" y="341"/>
                </a:lnTo>
                <a:lnTo>
                  <a:pt x="19" y="346"/>
                </a:lnTo>
                <a:lnTo>
                  <a:pt x="19" y="351"/>
                </a:lnTo>
                <a:lnTo>
                  <a:pt x="19" y="355"/>
                </a:lnTo>
                <a:lnTo>
                  <a:pt x="19" y="360"/>
                </a:lnTo>
                <a:lnTo>
                  <a:pt x="19" y="365"/>
                </a:lnTo>
                <a:lnTo>
                  <a:pt x="19" y="370"/>
                </a:lnTo>
                <a:lnTo>
                  <a:pt x="19" y="375"/>
                </a:lnTo>
                <a:lnTo>
                  <a:pt x="19" y="379"/>
                </a:lnTo>
                <a:lnTo>
                  <a:pt x="19" y="384"/>
                </a:lnTo>
                <a:lnTo>
                  <a:pt x="14" y="389"/>
                </a:lnTo>
                <a:lnTo>
                  <a:pt x="14" y="394"/>
                </a:lnTo>
                <a:lnTo>
                  <a:pt x="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6" name="Freeform 36"/>
          <p:cNvSpPr>
            <a:spLocks/>
          </p:cNvSpPr>
          <p:nvPr/>
        </p:nvSpPr>
        <p:spPr bwMode="auto">
          <a:xfrm>
            <a:off x="4492625" y="2649538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15" y="34"/>
              </a:cxn>
              <a:cxn ang="0">
                <a:pos x="20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10"/>
              </a:cxn>
              <a:cxn ang="0">
                <a:pos x="72" y="10"/>
              </a:cxn>
              <a:cxn ang="0">
                <a:pos x="82" y="0"/>
              </a:cxn>
              <a:cxn ang="0">
                <a:pos x="92" y="0"/>
              </a:cxn>
              <a:cxn ang="0">
                <a:pos x="101" y="0"/>
              </a:cxn>
              <a:cxn ang="0">
                <a:pos x="116" y="10"/>
              </a:cxn>
              <a:cxn ang="0">
                <a:pos x="125" y="15"/>
              </a:cxn>
              <a:cxn ang="0">
                <a:pos x="135" y="15"/>
              </a:cxn>
              <a:cxn ang="0">
                <a:pos x="149" y="19"/>
              </a:cxn>
              <a:cxn ang="0">
                <a:pos x="164" y="29"/>
              </a:cxn>
              <a:cxn ang="0">
                <a:pos x="173" y="39"/>
              </a:cxn>
              <a:cxn ang="0">
                <a:pos x="178" y="43"/>
              </a:cxn>
              <a:cxn ang="0">
                <a:pos x="183" y="53"/>
              </a:cxn>
              <a:cxn ang="0">
                <a:pos x="183" y="67"/>
              </a:cxn>
              <a:cxn ang="0">
                <a:pos x="188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8" y="135"/>
              </a:cxn>
              <a:cxn ang="0">
                <a:pos x="183" y="149"/>
              </a:cxn>
              <a:cxn ang="0">
                <a:pos x="173" y="159"/>
              </a:cxn>
              <a:cxn ang="0">
                <a:pos x="164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5" y="183"/>
              </a:cxn>
              <a:cxn ang="0">
                <a:pos x="120" y="192"/>
              </a:cxn>
              <a:cxn ang="0">
                <a:pos x="111" y="192"/>
              </a:cxn>
              <a:cxn ang="0">
                <a:pos x="106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3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39"/>
                </a:lnTo>
                <a:lnTo>
                  <a:pt x="10" y="39"/>
                </a:lnTo>
                <a:lnTo>
                  <a:pt x="10" y="34"/>
                </a:lnTo>
                <a:lnTo>
                  <a:pt x="15" y="34"/>
                </a:lnTo>
                <a:lnTo>
                  <a:pt x="15" y="34"/>
                </a:lnTo>
                <a:lnTo>
                  <a:pt x="15" y="29"/>
                </a:lnTo>
                <a:lnTo>
                  <a:pt x="20" y="29"/>
                </a:lnTo>
                <a:lnTo>
                  <a:pt x="20" y="29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5"/>
                </a:lnTo>
                <a:lnTo>
                  <a:pt x="44" y="15"/>
                </a:lnTo>
                <a:lnTo>
                  <a:pt x="48" y="15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40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8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9"/>
                </a:lnTo>
                <a:lnTo>
                  <a:pt x="173" y="159"/>
                </a:lnTo>
                <a:lnTo>
                  <a:pt x="168" y="159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83"/>
                </a:lnTo>
                <a:lnTo>
                  <a:pt x="140" y="183"/>
                </a:lnTo>
                <a:lnTo>
                  <a:pt x="135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7" name="Freeform 37"/>
          <p:cNvSpPr>
            <a:spLocks/>
          </p:cNvSpPr>
          <p:nvPr/>
        </p:nvSpPr>
        <p:spPr bwMode="auto">
          <a:xfrm>
            <a:off x="4538663" y="3743325"/>
            <a:ext cx="347662" cy="34925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15" y="34"/>
              </a:cxn>
              <a:cxn ang="0">
                <a:pos x="24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5"/>
              </a:cxn>
              <a:cxn ang="0">
                <a:pos x="68" y="0"/>
              </a:cxn>
              <a:cxn ang="0">
                <a:pos x="82" y="0"/>
              </a:cxn>
              <a:cxn ang="0">
                <a:pos x="92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3"/>
              </a:cxn>
              <a:cxn ang="0">
                <a:pos x="178" y="53"/>
              </a:cxn>
              <a:cxn ang="0">
                <a:pos x="178" y="58"/>
              </a:cxn>
              <a:cxn ang="0">
                <a:pos x="183" y="72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78" y="120"/>
              </a:cxn>
              <a:cxn ang="0">
                <a:pos x="178" y="130"/>
              </a:cxn>
              <a:cxn ang="0">
                <a:pos x="178" y="139"/>
              </a:cxn>
              <a:cxn ang="0">
                <a:pos x="168" y="154"/>
              </a:cxn>
              <a:cxn ang="0">
                <a:pos x="159" y="163"/>
              </a:cxn>
              <a:cxn ang="0">
                <a:pos x="154" y="168"/>
              </a:cxn>
              <a:cxn ang="0">
                <a:pos x="144" y="178"/>
              </a:cxn>
              <a:cxn ang="0">
                <a:pos x="135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87"/>
              </a:cxn>
              <a:cxn ang="0">
                <a:pos x="77" y="187"/>
              </a:cxn>
              <a:cxn ang="0">
                <a:pos x="68" y="178"/>
              </a:cxn>
              <a:cxn ang="0">
                <a:pos x="53" y="178"/>
              </a:cxn>
              <a:cxn ang="0">
                <a:pos x="39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3"/>
                </a:move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62"/>
                </a:lnTo>
                <a:lnTo>
                  <a:pt x="183" y="62"/>
                </a:lnTo>
                <a:lnTo>
                  <a:pt x="183" y="67"/>
                </a:lnTo>
                <a:lnTo>
                  <a:pt x="183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0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39"/>
                </a:lnTo>
                <a:lnTo>
                  <a:pt x="173" y="144"/>
                </a:lnTo>
                <a:lnTo>
                  <a:pt x="173" y="149"/>
                </a:lnTo>
                <a:lnTo>
                  <a:pt x="168" y="149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87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8"/>
                </a:lnTo>
                <a:lnTo>
                  <a:pt x="68" y="178"/>
                </a:lnTo>
                <a:lnTo>
                  <a:pt x="63" y="178"/>
                </a:lnTo>
                <a:lnTo>
                  <a:pt x="58" y="178"/>
                </a:lnTo>
                <a:lnTo>
                  <a:pt x="58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3"/>
                </a:lnTo>
                <a:lnTo>
                  <a:pt x="39" y="173"/>
                </a:lnTo>
                <a:lnTo>
                  <a:pt x="34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8" name="Freeform 38"/>
          <p:cNvSpPr>
            <a:spLocks/>
          </p:cNvSpPr>
          <p:nvPr/>
        </p:nvSpPr>
        <p:spPr bwMode="auto">
          <a:xfrm>
            <a:off x="4695825" y="3070225"/>
            <a:ext cx="23813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5" y="312"/>
              </a:cxn>
              <a:cxn ang="0">
                <a:pos x="9" y="307"/>
              </a:cxn>
              <a:cxn ang="0">
                <a:pos x="9" y="297"/>
              </a:cxn>
              <a:cxn ang="0">
                <a:pos x="9" y="288"/>
              </a:cxn>
              <a:cxn ang="0">
                <a:pos x="9" y="278"/>
              </a:cxn>
              <a:cxn ang="0">
                <a:pos x="9" y="268"/>
              </a:cxn>
              <a:cxn ang="0">
                <a:pos x="9" y="259"/>
              </a:cxn>
              <a:cxn ang="0">
                <a:pos x="9" y="249"/>
              </a:cxn>
              <a:cxn ang="0">
                <a:pos x="9" y="240"/>
              </a:cxn>
              <a:cxn ang="0">
                <a:pos x="9" y="230"/>
              </a:cxn>
              <a:cxn ang="0">
                <a:pos x="14" y="220"/>
              </a:cxn>
              <a:cxn ang="0">
                <a:pos x="14" y="211"/>
              </a:cxn>
              <a:cxn ang="0">
                <a:pos x="14" y="201"/>
              </a:cxn>
              <a:cxn ang="0">
                <a:pos x="14" y="192"/>
              </a:cxn>
              <a:cxn ang="0">
                <a:pos x="14" y="182"/>
              </a:cxn>
              <a:cxn ang="0">
                <a:pos x="14" y="172"/>
              </a:cxn>
              <a:cxn ang="0">
                <a:pos x="14" y="163"/>
              </a:cxn>
              <a:cxn ang="0">
                <a:pos x="14" y="153"/>
              </a:cxn>
              <a:cxn ang="0">
                <a:pos x="14" y="144"/>
              </a:cxn>
              <a:cxn ang="0">
                <a:pos x="14" y="134"/>
              </a:cxn>
              <a:cxn ang="0">
                <a:pos x="14" y="124"/>
              </a:cxn>
              <a:cxn ang="0">
                <a:pos x="14" y="115"/>
              </a:cxn>
              <a:cxn ang="0">
                <a:pos x="14" y="105"/>
              </a:cxn>
              <a:cxn ang="0">
                <a:pos x="14" y="96"/>
              </a:cxn>
              <a:cxn ang="0">
                <a:pos x="14" y="86"/>
              </a:cxn>
              <a:cxn ang="0">
                <a:pos x="14" y="76"/>
              </a:cxn>
              <a:cxn ang="0">
                <a:pos x="14" y="67"/>
              </a:cxn>
              <a:cxn ang="0">
                <a:pos x="14" y="57"/>
              </a:cxn>
              <a:cxn ang="0">
                <a:pos x="14" y="48"/>
              </a:cxn>
              <a:cxn ang="0">
                <a:pos x="14" y="38"/>
              </a:cxn>
              <a:cxn ang="0">
                <a:pos x="14" y="28"/>
              </a:cxn>
              <a:cxn ang="0">
                <a:pos x="9" y="19"/>
              </a:cxn>
              <a:cxn ang="0">
                <a:pos x="9" y="9"/>
              </a:cxn>
              <a:cxn ang="0">
                <a:pos x="9" y="0"/>
              </a:cxn>
            </a:cxnLst>
            <a:rect l="0" t="0" r="r" b="b"/>
            <a:pathLst>
              <a:path w="14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5" y="312"/>
                </a:lnTo>
                <a:lnTo>
                  <a:pt x="5" y="307"/>
                </a:lnTo>
                <a:lnTo>
                  <a:pt x="9" y="307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4" y="201"/>
                </a:lnTo>
                <a:lnTo>
                  <a:pt x="14" y="196"/>
                </a:lnTo>
                <a:lnTo>
                  <a:pt x="14" y="192"/>
                </a:lnTo>
                <a:lnTo>
                  <a:pt x="14" y="187"/>
                </a:lnTo>
                <a:lnTo>
                  <a:pt x="14" y="182"/>
                </a:lnTo>
                <a:lnTo>
                  <a:pt x="14" y="177"/>
                </a:lnTo>
                <a:lnTo>
                  <a:pt x="14" y="172"/>
                </a:lnTo>
                <a:lnTo>
                  <a:pt x="14" y="168"/>
                </a:lnTo>
                <a:lnTo>
                  <a:pt x="14" y="163"/>
                </a:lnTo>
                <a:lnTo>
                  <a:pt x="14" y="158"/>
                </a:lnTo>
                <a:lnTo>
                  <a:pt x="14" y="153"/>
                </a:lnTo>
                <a:lnTo>
                  <a:pt x="14" y="148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14" y="129"/>
                </a:lnTo>
                <a:lnTo>
                  <a:pt x="14" y="124"/>
                </a:lnTo>
                <a:lnTo>
                  <a:pt x="14" y="120"/>
                </a:lnTo>
                <a:lnTo>
                  <a:pt x="14" y="115"/>
                </a:lnTo>
                <a:lnTo>
                  <a:pt x="14" y="110"/>
                </a:lnTo>
                <a:lnTo>
                  <a:pt x="14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9" y="24"/>
                </a:lnTo>
                <a:lnTo>
                  <a:pt x="9" y="19"/>
                </a:lnTo>
                <a:lnTo>
                  <a:pt x="9" y="14"/>
                </a:lnTo>
                <a:lnTo>
                  <a:pt x="9" y="9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9" name="Freeform 39"/>
          <p:cNvSpPr>
            <a:spLocks/>
          </p:cNvSpPr>
          <p:nvPr/>
        </p:nvSpPr>
        <p:spPr bwMode="auto">
          <a:xfrm>
            <a:off x="4710113" y="2997200"/>
            <a:ext cx="36512" cy="71596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0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5" y="53"/>
              </a:cxn>
              <a:cxn ang="0">
                <a:pos x="15" y="63"/>
              </a:cxn>
              <a:cxn ang="0">
                <a:pos x="20" y="72"/>
              </a:cxn>
              <a:cxn ang="0">
                <a:pos x="20" y="82"/>
              </a:cxn>
              <a:cxn ang="0">
                <a:pos x="20" y="91"/>
              </a:cxn>
              <a:cxn ang="0">
                <a:pos x="20" y="101"/>
              </a:cxn>
              <a:cxn ang="0">
                <a:pos x="20" y="111"/>
              </a:cxn>
              <a:cxn ang="0">
                <a:pos x="20" y="120"/>
              </a:cxn>
              <a:cxn ang="0">
                <a:pos x="20" y="130"/>
              </a:cxn>
              <a:cxn ang="0">
                <a:pos x="20" y="139"/>
              </a:cxn>
              <a:cxn ang="0">
                <a:pos x="20" y="149"/>
              </a:cxn>
              <a:cxn ang="0">
                <a:pos x="20" y="159"/>
              </a:cxn>
              <a:cxn ang="0">
                <a:pos x="20" y="168"/>
              </a:cxn>
              <a:cxn ang="0">
                <a:pos x="20" y="178"/>
              </a:cxn>
              <a:cxn ang="0">
                <a:pos x="15" y="183"/>
              </a:cxn>
              <a:cxn ang="0">
                <a:pos x="15" y="192"/>
              </a:cxn>
              <a:cxn ang="0">
                <a:pos x="15" y="202"/>
              </a:cxn>
              <a:cxn ang="0">
                <a:pos x="15" y="211"/>
              </a:cxn>
              <a:cxn ang="0">
                <a:pos x="15" y="221"/>
              </a:cxn>
              <a:cxn ang="0">
                <a:pos x="15" y="231"/>
              </a:cxn>
              <a:cxn ang="0">
                <a:pos x="15" y="240"/>
              </a:cxn>
              <a:cxn ang="0">
                <a:pos x="15" y="250"/>
              </a:cxn>
              <a:cxn ang="0">
                <a:pos x="15" y="259"/>
              </a:cxn>
              <a:cxn ang="0">
                <a:pos x="15" y="269"/>
              </a:cxn>
              <a:cxn ang="0">
                <a:pos x="15" y="279"/>
              </a:cxn>
              <a:cxn ang="0">
                <a:pos x="15" y="288"/>
              </a:cxn>
              <a:cxn ang="0">
                <a:pos x="15" y="298"/>
              </a:cxn>
              <a:cxn ang="0">
                <a:pos x="15" y="307"/>
              </a:cxn>
              <a:cxn ang="0">
                <a:pos x="15" y="317"/>
              </a:cxn>
              <a:cxn ang="0">
                <a:pos x="15" y="327"/>
              </a:cxn>
              <a:cxn ang="0">
                <a:pos x="15" y="336"/>
              </a:cxn>
              <a:cxn ang="0">
                <a:pos x="15" y="346"/>
              </a:cxn>
              <a:cxn ang="0">
                <a:pos x="15" y="355"/>
              </a:cxn>
              <a:cxn ang="0">
                <a:pos x="15" y="365"/>
              </a:cxn>
              <a:cxn ang="0">
                <a:pos x="15" y="375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</a:cxnLst>
            <a:rect l="0" t="0" r="r" b="b"/>
            <a:pathLst>
              <a:path w="20" h="394">
                <a:moveTo>
                  <a:pt x="0" y="0"/>
                </a:moveTo>
                <a:lnTo>
                  <a:pt x="5" y="5"/>
                </a:lnTo>
                <a:lnTo>
                  <a:pt x="5" y="10"/>
                </a:lnTo>
                <a:lnTo>
                  <a:pt x="10" y="10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5" y="53"/>
                </a:lnTo>
                <a:lnTo>
                  <a:pt x="15" y="58"/>
                </a:lnTo>
                <a:lnTo>
                  <a:pt x="15" y="63"/>
                </a:lnTo>
                <a:lnTo>
                  <a:pt x="20" y="67"/>
                </a:lnTo>
                <a:lnTo>
                  <a:pt x="20" y="72"/>
                </a:lnTo>
                <a:lnTo>
                  <a:pt x="20" y="77"/>
                </a:lnTo>
                <a:lnTo>
                  <a:pt x="20" y="82"/>
                </a:lnTo>
                <a:lnTo>
                  <a:pt x="20" y="87"/>
                </a:lnTo>
                <a:lnTo>
                  <a:pt x="20" y="91"/>
                </a:lnTo>
                <a:lnTo>
                  <a:pt x="20" y="96"/>
                </a:lnTo>
                <a:lnTo>
                  <a:pt x="20" y="101"/>
                </a:lnTo>
                <a:lnTo>
                  <a:pt x="20" y="106"/>
                </a:lnTo>
                <a:lnTo>
                  <a:pt x="20" y="111"/>
                </a:lnTo>
                <a:lnTo>
                  <a:pt x="20" y="115"/>
                </a:lnTo>
                <a:lnTo>
                  <a:pt x="20" y="120"/>
                </a:lnTo>
                <a:lnTo>
                  <a:pt x="20" y="125"/>
                </a:lnTo>
                <a:lnTo>
                  <a:pt x="20" y="130"/>
                </a:lnTo>
                <a:lnTo>
                  <a:pt x="20" y="135"/>
                </a:lnTo>
                <a:lnTo>
                  <a:pt x="20" y="139"/>
                </a:lnTo>
                <a:lnTo>
                  <a:pt x="20" y="144"/>
                </a:lnTo>
                <a:lnTo>
                  <a:pt x="20" y="149"/>
                </a:lnTo>
                <a:lnTo>
                  <a:pt x="20" y="154"/>
                </a:lnTo>
                <a:lnTo>
                  <a:pt x="20" y="159"/>
                </a:lnTo>
                <a:lnTo>
                  <a:pt x="20" y="163"/>
                </a:lnTo>
                <a:lnTo>
                  <a:pt x="20" y="168"/>
                </a:lnTo>
                <a:lnTo>
                  <a:pt x="20" y="173"/>
                </a:lnTo>
                <a:lnTo>
                  <a:pt x="20" y="178"/>
                </a:lnTo>
                <a:lnTo>
                  <a:pt x="15" y="178"/>
                </a:lnTo>
                <a:lnTo>
                  <a:pt x="15" y="183"/>
                </a:lnTo>
                <a:lnTo>
                  <a:pt x="15" y="187"/>
                </a:lnTo>
                <a:lnTo>
                  <a:pt x="15" y="192"/>
                </a:lnTo>
                <a:lnTo>
                  <a:pt x="15" y="197"/>
                </a:lnTo>
                <a:lnTo>
                  <a:pt x="15" y="202"/>
                </a:lnTo>
                <a:lnTo>
                  <a:pt x="15" y="207"/>
                </a:lnTo>
                <a:lnTo>
                  <a:pt x="15" y="211"/>
                </a:lnTo>
                <a:lnTo>
                  <a:pt x="15" y="216"/>
                </a:lnTo>
                <a:lnTo>
                  <a:pt x="15" y="221"/>
                </a:lnTo>
                <a:lnTo>
                  <a:pt x="15" y="226"/>
                </a:lnTo>
                <a:lnTo>
                  <a:pt x="15" y="231"/>
                </a:lnTo>
                <a:lnTo>
                  <a:pt x="15" y="235"/>
                </a:lnTo>
                <a:lnTo>
                  <a:pt x="15" y="240"/>
                </a:lnTo>
                <a:lnTo>
                  <a:pt x="15" y="245"/>
                </a:lnTo>
                <a:lnTo>
                  <a:pt x="15" y="250"/>
                </a:lnTo>
                <a:lnTo>
                  <a:pt x="15" y="255"/>
                </a:lnTo>
                <a:lnTo>
                  <a:pt x="15" y="259"/>
                </a:lnTo>
                <a:lnTo>
                  <a:pt x="15" y="264"/>
                </a:lnTo>
                <a:lnTo>
                  <a:pt x="15" y="269"/>
                </a:lnTo>
                <a:lnTo>
                  <a:pt x="15" y="274"/>
                </a:lnTo>
                <a:lnTo>
                  <a:pt x="15" y="279"/>
                </a:lnTo>
                <a:lnTo>
                  <a:pt x="15" y="283"/>
                </a:lnTo>
                <a:lnTo>
                  <a:pt x="15" y="288"/>
                </a:lnTo>
                <a:lnTo>
                  <a:pt x="15" y="293"/>
                </a:lnTo>
                <a:lnTo>
                  <a:pt x="15" y="298"/>
                </a:lnTo>
                <a:lnTo>
                  <a:pt x="15" y="303"/>
                </a:lnTo>
                <a:lnTo>
                  <a:pt x="15" y="307"/>
                </a:lnTo>
                <a:lnTo>
                  <a:pt x="15" y="312"/>
                </a:lnTo>
                <a:lnTo>
                  <a:pt x="15" y="317"/>
                </a:lnTo>
                <a:lnTo>
                  <a:pt x="15" y="322"/>
                </a:lnTo>
                <a:lnTo>
                  <a:pt x="15" y="327"/>
                </a:lnTo>
                <a:lnTo>
                  <a:pt x="15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1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0" name="Freeform 40"/>
          <p:cNvSpPr>
            <a:spLocks/>
          </p:cNvSpPr>
          <p:nvPr/>
        </p:nvSpPr>
        <p:spPr bwMode="auto">
          <a:xfrm>
            <a:off x="4859338" y="2649538"/>
            <a:ext cx="347662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1" name="Freeform 41"/>
          <p:cNvSpPr>
            <a:spLocks/>
          </p:cNvSpPr>
          <p:nvPr/>
        </p:nvSpPr>
        <p:spPr bwMode="auto">
          <a:xfrm>
            <a:off x="4876800" y="3743325"/>
            <a:ext cx="352425" cy="349250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2" name="Freeform 42"/>
          <p:cNvSpPr>
            <a:spLocks/>
          </p:cNvSpPr>
          <p:nvPr/>
        </p:nvSpPr>
        <p:spPr bwMode="auto">
          <a:xfrm>
            <a:off x="5040313" y="3070225"/>
            <a:ext cx="44450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3" name="Freeform 43"/>
          <p:cNvSpPr>
            <a:spLocks/>
          </p:cNvSpPr>
          <p:nvPr/>
        </p:nvSpPr>
        <p:spPr bwMode="auto">
          <a:xfrm>
            <a:off x="5067300" y="3006725"/>
            <a:ext cx="44450" cy="7143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10"/>
              </a:cxn>
              <a:cxn ang="0">
                <a:pos x="14" y="19"/>
              </a:cxn>
              <a:cxn ang="0">
                <a:pos x="14" y="29"/>
              </a:cxn>
              <a:cxn ang="0">
                <a:pos x="14" y="38"/>
              </a:cxn>
              <a:cxn ang="0">
                <a:pos x="14" y="48"/>
              </a:cxn>
              <a:cxn ang="0">
                <a:pos x="19" y="58"/>
              </a:cxn>
              <a:cxn ang="0">
                <a:pos x="19" y="67"/>
              </a:cxn>
              <a:cxn ang="0">
                <a:pos x="24" y="77"/>
              </a:cxn>
              <a:cxn ang="0">
                <a:pos x="19" y="82"/>
              </a:cxn>
              <a:cxn ang="0">
                <a:pos x="19" y="91"/>
              </a:cxn>
              <a:cxn ang="0">
                <a:pos x="19" y="101"/>
              </a:cxn>
              <a:cxn ang="0">
                <a:pos x="19" y="110"/>
              </a:cxn>
              <a:cxn ang="0">
                <a:pos x="19" y="120"/>
              </a:cxn>
              <a:cxn ang="0">
                <a:pos x="19" y="130"/>
              </a:cxn>
              <a:cxn ang="0">
                <a:pos x="19" y="139"/>
              </a:cxn>
              <a:cxn ang="0">
                <a:pos x="19" y="149"/>
              </a:cxn>
              <a:cxn ang="0">
                <a:pos x="19" y="158"/>
              </a:cxn>
              <a:cxn ang="0">
                <a:pos x="19" y="168"/>
              </a:cxn>
              <a:cxn ang="0">
                <a:pos x="19" y="178"/>
              </a:cxn>
              <a:cxn ang="0">
                <a:pos x="19" y="187"/>
              </a:cxn>
              <a:cxn ang="0">
                <a:pos x="14" y="192"/>
              </a:cxn>
              <a:cxn ang="0">
                <a:pos x="14" y="202"/>
              </a:cxn>
              <a:cxn ang="0">
                <a:pos x="14" y="211"/>
              </a:cxn>
              <a:cxn ang="0">
                <a:pos x="14" y="221"/>
              </a:cxn>
              <a:cxn ang="0">
                <a:pos x="14" y="230"/>
              </a:cxn>
              <a:cxn ang="0">
                <a:pos x="14" y="240"/>
              </a:cxn>
              <a:cxn ang="0">
                <a:pos x="14" y="250"/>
              </a:cxn>
              <a:cxn ang="0">
                <a:pos x="14" y="259"/>
              </a:cxn>
              <a:cxn ang="0">
                <a:pos x="14" y="269"/>
              </a:cxn>
              <a:cxn ang="0">
                <a:pos x="14" y="278"/>
              </a:cxn>
              <a:cxn ang="0">
                <a:pos x="14" y="288"/>
              </a:cxn>
              <a:cxn ang="0">
                <a:pos x="14" y="298"/>
              </a:cxn>
              <a:cxn ang="0">
                <a:pos x="14" y="307"/>
              </a:cxn>
              <a:cxn ang="0">
                <a:pos x="10" y="312"/>
              </a:cxn>
              <a:cxn ang="0">
                <a:pos x="10" y="322"/>
              </a:cxn>
              <a:cxn ang="0">
                <a:pos x="10" y="331"/>
              </a:cxn>
              <a:cxn ang="0">
                <a:pos x="10" y="341"/>
              </a:cxn>
              <a:cxn ang="0">
                <a:pos x="10" y="350"/>
              </a:cxn>
              <a:cxn ang="0">
                <a:pos x="10" y="360"/>
              </a:cxn>
              <a:cxn ang="0">
                <a:pos x="10" y="370"/>
              </a:cxn>
              <a:cxn ang="0">
                <a:pos x="10" y="379"/>
              </a:cxn>
              <a:cxn ang="0">
                <a:pos x="5" y="384"/>
              </a:cxn>
              <a:cxn ang="0">
                <a:pos x="0" y="389"/>
              </a:cxn>
            </a:cxnLst>
            <a:rect l="0" t="0" r="r" b="b"/>
            <a:pathLst>
              <a:path w="24" h="394">
                <a:moveTo>
                  <a:pt x="5" y="0"/>
                </a:moveTo>
                <a:lnTo>
                  <a:pt x="10" y="0"/>
                </a:lnTo>
                <a:lnTo>
                  <a:pt x="10" y="5"/>
                </a:lnTo>
                <a:lnTo>
                  <a:pt x="14" y="10"/>
                </a:lnTo>
                <a:lnTo>
                  <a:pt x="14" y="14"/>
                </a:lnTo>
                <a:lnTo>
                  <a:pt x="14" y="19"/>
                </a:lnTo>
                <a:lnTo>
                  <a:pt x="14" y="24"/>
                </a:lnTo>
                <a:lnTo>
                  <a:pt x="14" y="29"/>
                </a:lnTo>
                <a:lnTo>
                  <a:pt x="14" y="34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2"/>
                </a:lnTo>
                <a:lnTo>
                  <a:pt x="19" y="67"/>
                </a:lnTo>
                <a:lnTo>
                  <a:pt x="24" y="72"/>
                </a:lnTo>
                <a:lnTo>
                  <a:pt x="24" y="77"/>
                </a:lnTo>
                <a:lnTo>
                  <a:pt x="19" y="77"/>
                </a:lnTo>
                <a:lnTo>
                  <a:pt x="19" y="82"/>
                </a:lnTo>
                <a:lnTo>
                  <a:pt x="19" y="86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0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4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8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2"/>
                </a:lnTo>
                <a:lnTo>
                  <a:pt x="19" y="187"/>
                </a:lnTo>
                <a:lnTo>
                  <a:pt x="19" y="192"/>
                </a:lnTo>
                <a:lnTo>
                  <a:pt x="14" y="192"/>
                </a:lnTo>
                <a:lnTo>
                  <a:pt x="14" y="197"/>
                </a:lnTo>
                <a:lnTo>
                  <a:pt x="14" y="202"/>
                </a:lnTo>
                <a:lnTo>
                  <a:pt x="14" y="206"/>
                </a:lnTo>
                <a:lnTo>
                  <a:pt x="14" y="211"/>
                </a:lnTo>
                <a:lnTo>
                  <a:pt x="14" y="216"/>
                </a:lnTo>
                <a:lnTo>
                  <a:pt x="14" y="221"/>
                </a:lnTo>
                <a:lnTo>
                  <a:pt x="14" y="226"/>
                </a:lnTo>
                <a:lnTo>
                  <a:pt x="14" y="230"/>
                </a:lnTo>
                <a:lnTo>
                  <a:pt x="14" y="235"/>
                </a:lnTo>
                <a:lnTo>
                  <a:pt x="14" y="240"/>
                </a:lnTo>
                <a:lnTo>
                  <a:pt x="14" y="245"/>
                </a:lnTo>
                <a:lnTo>
                  <a:pt x="14" y="250"/>
                </a:lnTo>
                <a:lnTo>
                  <a:pt x="14" y="254"/>
                </a:lnTo>
                <a:lnTo>
                  <a:pt x="14" y="259"/>
                </a:lnTo>
                <a:lnTo>
                  <a:pt x="14" y="264"/>
                </a:lnTo>
                <a:lnTo>
                  <a:pt x="14" y="269"/>
                </a:lnTo>
                <a:lnTo>
                  <a:pt x="14" y="274"/>
                </a:lnTo>
                <a:lnTo>
                  <a:pt x="14" y="278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0" y="307"/>
                </a:lnTo>
                <a:lnTo>
                  <a:pt x="10" y="312"/>
                </a:lnTo>
                <a:lnTo>
                  <a:pt x="10" y="317"/>
                </a:lnTo>
                <a:lnTo>
                  <a:pt x="10" y="322"/>
                </a:lnTo>
                <a:lnTo>
                  <a:pt x="10" y="326"/>
                </a:lnTo>
                <a:lnTo>
                  <a:pt x="10" y="331"/>
                </a:lnTo>
                <a:lnTo>
                  <a:pt x="10" y="336"/>
                </a:lnTo>
                <a:lnTo>
                  <a:pt x="10" y="341"/>
                </a:lnTo>
                <a:lnTo>
                  <a:pt x="10" y="346"/>
                </a:lnTo>
                <a:lnTo>
                  <a:pt x="10" y="350"/>
                </a:lnTo>
                <a:lnTo>
                  <a:pt x="10" y="355"/>
                </a:lnTo>
                <a:lnTo>
                  <a:pt x="10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4" name="Freeform 44"/>
          <p:cNvSpPr>
            <a:spLocks/>
          </p:cNvSpPr>
          <p:nvPr/>
        </p:nvSpPr>
        <p:spPr bwMode="auto">
          <a:xfrm>
            <a:off x="5221288" y="2659063"/>
            <a:ext cx="357187" cy="347662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5" name="Freeform 45"/>
          <p:cNvSpPr>
            <a:spLocks/>
          </p:cNvSpPr>
          <p:nvPr/>
        </p:nvSpPr>
        <p:spPr bwMode="auto">
          <a:xfrm>
            <a:off x="5221288" y="3752850"/>
            <a:ext cx="357187" cy="349250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33"/>
              </a:cxn>
              <a:cxn ang="0">
                <a:pos x="29" y="24"/>
              </a:cxn>
              <a:cxn ang="0">
                <a:pos x="39" y="19"/>
              </a:cxn>
              <a:cxn ang="0">
                <a:pos x="53" y="9"/>
              </a:cxn>
              <a:cxn ang="0">
                <a:pos x="63" y="5"/>
              </a:cxn>
              <a:cxn ang="0">
                <a:pos x="72" y="0"/>
              </a:cxn>
              <a:cxn ang="0">
                <a:pos x="92" y="0"/>
              </a:cxn>
              <a:cxn ang="0">
                <a:pos x="96" y="0"/>
              </a:cxn>
              <a:cxn ang="0">
                <a:pos x="106" y="0"/>
              </a:cxn>
              <a:cxn ang="0">
                <a:pos x="125" y="0"/>
              </a:cxn>
              <a:cxn ang="0">
                <a:pos x="135" y="9"/>
              </a:cxn>
              <a:cxn ang="0">
                <a:pos x="140" y="14"/>
              </a:cxn>
              <a:cxn ang="0">
                <a:pos x="154" y="24"/>
              </a:cxn>
              <a:cxn ang="0">
                <a:pos x="164" y="33"/>
              </a:cxn>
              <a:cxn ang="0">
                <a:pos x="173" y="43"/>
              </a:cxn>
              <a:cxn ang="0">
                <a:pos x="178" y="48"/>
              </a:cxn>
              <a:cxn ang="0">
                <a:pos x="188" y="53"/>
              </a:cxn>
              <a:cxn ang="0">
                <a:pos x="188" y="62"/>
              </a:cxn>
              <a:cxn ang="0">
                <a:pos x="188" y="77"/>
              </a:cxn>
              <a:cxn ang="0">
                <a:pos x="197" y="91"/>
              </a:cxn>
              <a:cxn ang="0">
                <a:pos x="197" y="101"/>
              </a:cxn>
              <a:cxn ang="0">
                <a:pos x="192" y="110"/>
              </a:cxn>
              <a:cxn ang="0">
                <a:pos x="183" y="125"/>
              </a:cxn>
              <a:cxn ang="0">
                <a:pos x="183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9" y="177"/>
              </a:cxn>
              <a:cxn ang="0">
                <a:pos x="140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44" y="173"/>
              </a:cxn>
              <a:cxn ang="0">
                <a:pos x="34" y="168"/>
              </a:cxn>
              <a:cxn ang="0">
                <a:pos x="29" y="158"/>
              </a:cxn>
              <a:cxn ang="0">
                <a:pos x="24" y="153"/>
              </a:cxn>
              <a:cxn ang="0">
                <a:pos x="15" y="144"/>
              </a:cxn>
              <a:cxn ang="0">
                <a:pos x="10" y="134"/>
              </a:cxn>
              <a:cxn ang="0">
                <a:pos x="0" y="115"/>
              </a:cxn>
              <a:cxn ang="0">
                <a:pos x="0" y="110"/>
              </a:cxn>
              <a:cxn ang="0">
                <a:pos x="5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5"/>
                </a:lnTo>
                <a:lnTo>
                  <a:pt x="63" y="5"/>
                </a:lnTo>
                <a:lnTo>
                  <a:pt x="63" y="5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5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4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3" y="38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3" y="120"/>
                </a:lnTo>
                <a:lnTo>
                  <a:pt x="183" y="125"/>
                </a:lnTo>
                <a:lnTo>
                  <a:pt x="183" y="125"/>
                </a:lnTo>
                <a:lnTo>
                  <a:pt x="183" y="129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83" y="134"/>
                </a:lnTo>
                <a:lnTo>
                  <a:pt x="183" y="139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68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7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9"/>
                </a:lnTo>
                <a:lnTo>
                  <a:pt x="20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6" name="Freeform 46"/>
          <p:cNvSpPr>
            <a:spLocks/>
          </p:cNvSpPr>
          <p:nvPr/>
        </p:nvSpPr>
        <p:spPr bwMode="auto">
          <a:xfrm>
            <a:off x="5397500" y="3074988"/>
            <a:ext cx="49213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7" name="Freeform 47"/>
          <p:cNvSpPr>
            <a:spLocks/>
          </p:cNvSpPr>
          <p:nvPr/>
        </p:nvSpPr>
        <p:spPr bwMode="auto">
          <a:xfrm>
            <a:off x="5414963" y="3006725"/>
            <a:ext cx="49212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8" name="Freeform 48"/>
          <p:cNvSpPr>
            <a:spLocks/>
          </p:cNvSpPr>
          <p:nvPr/>
        </p:nvSpPr>
        <p:spPr bwMode="auto">
          <a:xfrm>
            <a:off x="5586413" y="2667000"/>
            <a:ext cx="357187" cy="358775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09" name="Freeform 49"/>
          <p:cNvSpPr>
            <a:spLocks/>
          </p:cNvSpPr>
          <p:nvPr/>
        </p:nvSpPr>
        <p:spPr bwMode="auto">
          <a:xfrm>
            <a:off x="5568950" y="3762375"/>
            <a:ext cx="357188" cy="347663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0" name="Freeform 50"/>
          <p:cNvSpPr>
            <a:spLocks/>
          </p:cNvSpPr>
          <p:nvPr/>
        </p:nvSpPr>
        <p:spPr bwMode="auto">
          <a:xfrm>
            <a:off x="5745163" y="3084513"/>
            <a:ext cx="58737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1" name="Freeform 51"/>
          <p:cNvSpPr>
            <a:spLocks/>
          </p:cNvSpPr>
          <p:nvPr/>
        </p:nvSpPr>
        <p:spPr bwMode="auto">
          <a:xfrm>
            <a:off x="5762625" y="3025775"/>
            <a:ext cx="68263" cy="709613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2" name="Freeform 52"/>
          <p:cNvSpPr>
            <a:spLocks/>
          </p:cNvSpPr>
          <p:nvPr/>
        </p:nvSpPr>
        <p:spPr bwMode="auto">
          <a:xfrm>
            <a:off x="5953125" y="2676525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3" name="Freeform 53"/>
          <p:cNvSpPr>
            <a:spLocks/>
          </p:cNvSpPr>
          <p:nvPr/>
        </p:nvSpPr>
        <p:spPr bwMode="auto">
          <a:xfrm>
            <a:off x="5916613" y="3771900"/>
            <a:ext cx="357187" cy="357188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4" name="Freeform 54"/>
          <p:cNvSpPr>
            <a:spLocks/>
          </p:cNvSpPr>
          <p:nvPr/>
        </p:nvSpPr>
        <p:spPr bwMode="auto">
          <a:xfrm>
            <a:off x="6089650" y="3101975"/>
            <a:ext cx="80963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5" name="Freeform 55"/>
          <p:cNvSpPr>
            <a:spLocks/>
          </p:cNvSpPr>
          <p:nvPr/>
        </p:nvSpPr>
        <p:spPr bwMode="auto">
          <a:xfrm>
            <a:off x="6116638" y="3033713"/>
            <a:ext cx="71437" cy="7096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6" name="Freeform 56"/>
          <p:cNvSpPr>
            <a:spLocks/>
          </p:cNvSpPr>
          <p:nvPr/>
        </p:nvSpPr>
        <p:spPr bwMode="auto">
          <a:xfrm>
            <a:off x="6315075" y="2695575"/>
            <a:ext cx="357188" cy="357188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7" name="Freeform 57"/>
          <p:cNvSpPr>
            <a:spLocks/>
          </p:cNvSpPr>
          <p:nvPr/>
        </p:nvSpPr>
        <p:spPr bwMode="auto">
          <a:xfrm>
            <a:off x="6265863" y="3789363"/>
            <a:ext cx="357187" cy="347662"/>
          </a:xfrm>
          <a:custGeom>
            <a:avLst/>
            <a:gdLst/>
            <a:ahLst/>
            <a:cxnLst>
              <a:cxn ang="0">
                <a:pos x="15" y="34"/>
              </a:cxn>
              <a:cxn ang="0">
                <a:pos x="24" y="29"/>
              </a:cxn>
              <a:cxn ang="0">
                <a:pos x="29" y="24"/>
              </a:cxn>
              <a:cxn ang="0">
                <a:pos x="43" y="14"/>
              </a:cxn>
              <a:cxn ang="0">
                <a:pos x="58" y="10"/>
              </a:cxn>
              <a:cxn ang="0">
                <a:pos x="67" y="5"/>
              </a:cxn>
              <a:cxn ang="0">
                <a:pos x="77" y="0"/>
              </a:cxn>
              <a:cxn ang="0">
                <a:pos x="91" y="0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9" y="10"/>
              </a:cxn>
              <a:cxn ang="0">
                <a:pos x="144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8"/>
              </a:cxn>
              <a:cxn ang="0">
                <a:pos x="183" y="53"/>
              </a:cxn>
              <a:cxn ang="0">
                <a:pos x="187" y="62"/>
              </a:cxn>
              <a:cxn ang="0">
                <a:pos x="187" y="67"/>
              </a:cxn>
              <a:cxn ang="0">
                <a:pos x="187" y="82"/>
              </a:cxn>
              <a:cxn ang="0">
                <a:pos x="197" y="96"/>
              </a:cxn>
              <a:cxn ang="0">
                <a:pos x="192" y="106"/>
              </a:cxn>
              <a:cxn ang="0">
                <a:pos x="187" y="120"/>
              </a:cxn>
              <a:cxn ang="0">
                <a:pos x="183" y="130"/>
              </a:cxn>
              <a:cxn ang="0">
                <a:pos x="178" y="139"/>
              </a:cxn>
              <a:cxn ang="0">
                <a:pos x="17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2"/>
              </a:cxn>
              <a:cxn ang="0">
                <a:pos x="130" y="187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82" y="192"/>
              </a:cxn>
              <a:cxn ang="0">
                <a:pos x="72" y="187"/>
              </a:cxn>
              <a:cxn ang="0">
                <a:pos x="63" y="182"/>
              </a:cxn>
              <a:cxn ang="0">
                <a:pos x="48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5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5" y="5"/>
                </a:lnTo>
                <a:lnTo>
                  <a:pt x="135" y="10"/>
                </a:lnTo>
                <a:lnTo>
                  <a:pt x="135" y="10"/>
                </a:lnTo>
                <a:lnTo>
                  <a:pt x="139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3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3" y="149"/>
                </a:lnTo>
                <a:lnTo>
                  <a:pt x="173" y="154"/>
                </a:lnTo>
                <a:lnTo>
                  <a:pt x="173" y="154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87"/>
                </a:lnTo>
                <a:lnTo>
                  <a:pt x="120" y="187"/>
                </a:lnTo>
                <a:lnTo>
                  <a:pt x="120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2"/>
                </a:lnTo>
                <a:lnTo>
                  <a:pt x="67" y="182"/>
                </a:lnTo>
                <a:lnTo>
                  <a:pt x="63" y="182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8" name="Freeform 58"/>
          <p:cNvSpPr>
            <a:spLocks/>
          </p:cNvSpPr>
          <p:nvPr/>
        </p:nvSpPr>
        <p:spPr bwMode="auto">
          <a:xfrm>
            <a:off x="6446838" y="3119438"/>
            <a:ext cx="76200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19" name="Freeform 59"/>
          <p:cNvSpPr>
            <a:spLocks/>
          </p:cNvSpPr>
          <p:nvPr/>
        </p:nvSpPr>
        <p:spPr bwMode="auto">
          <a:xfrm>
            <a:off x="6464300" y="3052763"/>
            <a:ext cx="85725" cy="709612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0" name="Freeform 60"/>
          <p:cNvSpPr>
            <a:spLocks/>
          </p:cNvSpPr>
          <p:nvPr/>
        </p:nvSpPr>
        <p:spPr bwMode="auto">
          <a:xfrm>
            <a:off x="6681788" y="2713038"/>
            <a:ext cx="357187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1" name="Freeform 61"/>
          <p:cNvSpPr>
            <a:spLocks/>
          </p:cNvSpPr>
          <p:nvPr/>
        </p:nvSpPr>
        <p:spPr bwMode="auto">
          <a:xfrm>
            <a:off x="6613525" y="3806825"/>
            <a:ext cx="352425" cy="354013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2" name="Freeform 62"/>
          <p:cNvSpPr>
            <a:spLocks/>
          </p:cNvSpPr>
          <p:nvPr/>
        </p:nvSpPr>
        <p:spPr bwMode="auto">
          <a:xfrm>
            <a:off x="6794500" y="3138488"/>
            <a:ext cx="95250" cy="67310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3" name="Freeform 63"/>
          <p:cNvSpPr>
            <a:spLocks/>
          </p:cNvSpPr>
          <p:nvPr/>
        </p:nvSpPr>
        <p:spPr bwMode="auto">
          <a:xfrm>
            <a:off x="6811963" y="3070225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4" name="Freeform 64"/>
          <p:cNvSpPr>
            <a:spLocks/>
          </p:cNvSpPr>
          <p:nvPr/>
        </p:nvSpPr>
        <p:spPr bwMode="auto">
          <a:xfrm>
            <a:off x="7046913" y="2735263"/>
            <a:ext cx="354012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5" name="Freeform 65"/>
          <p:cNvSpPr>
            <a:spLocks/>
          </p:cNvSpPr>
          <p:nvPr/>
        </p:nvSpPr>
        <p:spPr bwMode="auto">
          <a:xfrm>
            <a:off x="6948488" y="3821113"/>
            <a:ext cx="357187" cy="357187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6" name="Freeform 66"/>
          <p:cNvSpPr>
            <a:spLocks/>
          </p:cNvSpPr>
          <p:nvPr/>
        </p:nvSpPr>
        <p:spPr bwMode="auto">
          <a:xfrm>
            <a:off x="7142163" y="3160713"/>
            <a:ext cx="104775" cy="669925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7" name="Freeform 67"/>
          <p:cNvSpPr>
            <a:spLocks/>
          </p:cNvSpPr>
          <p:nvPr/>
        </p:nvSpPr>
        <p:spPr bwMode="auto">
          <a:xfrm>
            <a:off x="7164388" y="3092450"/>
            <a:ext cx="109537" cy="714375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8" name="Freeform 68"/>
          <p:cNvSpPr>
            <a:spLocks/>
          </p:cNvSpPr>
          <p:nvPr/>
        </p:nvSpPr>
        <p:spPr bwMode="auto">
          <a:xfrm>
            <a:off x="7408863" y="2762250"/>
            <a:ext cx="357187" cy="357188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29" name="Freeform 69"/>
          <p:cNvSpPr>
            <a:spLocks/>
          </p:cNvSpPr>
          <p:nvPr/>
        </p:nvSpPr>
        <p:spPr bwMode="auto">
          <a:xfrm>
            <a:off x="7296150" y="3848100"/>
            <a:ext cx="357188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0" name="Freeform 70"/>
          <p:cNvSpPr>
            <a:spLocks/>
          </p:cNvSpPr>
          <p:nvPr/>
        </p:nvSpPr>
        <p:spPr bwMode="auto">
          <a:xfrm>
            <a:off x="7491413" y="3178175"/>
            <a:ext cx="107950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1" name="Freeform 71"/>
          <p:cNvSpPr>
            <a:spLocks/>
          </p:cNvSpPr>
          <p:nvPr/>
        </p:nvSpPr>
        <p:spPr bwMode="auto">
          <a:xfrm>
            <a:off x="7513638" y="3119438"/>
            <a:ext cx="112712" cy="711200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2" name="Freeform 72"/>
          <p:cNvSpPr>
            <a:spLocks/>
          </p:cNvSpPr>
          <p:nvPr/>
        </p:nvSpPr>
        <p:spPr bwMode="auto">
          <a:xfrm>
            <a:off x="7775575" y="2789238"/>
            <a:ext cx="357188" cy="357187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3" name="Freeform 73"/>
          <p:cNvSpPr>
            <a:spLocks/>
          </p:cNvSpPr>
          <p:nvPr/>
        </p:nvSpPr>
        <p:spPr bwMode="auto">
          <a:xfrm>
            <a:off x="7643813" y="3884613"/>
            <a:ext cx="357187" cy="347662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4" name="Freeform 74"/>
          <p:cNvSpPr>
            <a:spLocks/>
          </p:cNvSpPr>
          <p:nvPr/>
        </p:nvSpPr>
        <p:spPr bwMode="auto">
          <a:xfrm>
            <a:off x="7834313" y="3214688"/>
            <a:ext cx="131762" cy="679450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5" name="Freeform 75"/>
          <p:cNvSpPr>
            <a:spLocks/>
          </p:cNvSpPr>
          <p:nvPr/>
        </p:nvSpPr>
        <p:spPr bwMode="auto">
          <a:xfrm>
            <a:off x="7861300" y="3146425"/>
            <a:ext cx="131763" cy="711200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6" name="Freeform 76"/>
          <p:cNvSpPr>
            <a:spLocks/>
          </p:cNvSpPr>
          <p:nvPr/>
        </p:nvSpPr>
        <p:spPr bwMode="auto">
          <a:xfrm>
            <a:off x="5292725" y="3422650"/>
            <a:ext cx="1352550" cy="1193800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7" name="Rectangle 77"/>
          <p:cNvSpPr>
            <a:spLocks noChangeArrowheads="1"/>
          </p:cNvSpPr>
          <p:nvPr/>
        </p:nvSpPr>
        <p:spPr bwMode="auto">
          <a:xfrm>
            <a:off x="5638800" y="3556000"/>
            <a:ext cx="568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800">
                <a:latin typeface="Symbol" pitchFamily="18" charset="2"/>
              </a:rPr>
              <a:t>a</a:t>
            </a:r>
          </a:p>
        </p:txBody>
      </p:sp>
      <p:sp>
        <p:nvSpPr>
          <p:cNvPr id="15438" name="Freeform 78"/>
          <p:cNvSpPr>
            <a:spLocks/>
          </p:cNvSpPr>
          <p:nvPr/>
        </p:nvSpPr>
        <p:spPr bwMode="auto">
          <a:xfrm>
            <a:off x="7246938" y="3417888"/>
            <a:ext cx="868362" cy="660400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39" name="Freeform 79"/>
          <p:cNvSpPr>
            <a:spLocks/>
          </p:cNvSpPr>
          <p:nvPr/>
        </p:nvSpPr>
        <p:spPr bwMode="auto">
          <a:xfrm>
            <a:off x="7264400" y="4070350"/>
            <a:ext cx="692150" cy="650875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40" name="Text Box 80"/>
          <p:cNvSpPr txBox="1">
            <a:spLocks noChangeArrowheads="1"/>
          </p:cNvSpPr>
          <p:nvPr/>
        </p:nvSpPr>
        <p:spPr bwMode="auto">
          <a:xfrm>
            <a:off x="7516813" y="4065588"/>
            <a:ext cx="4333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>
                <a:latin typeface="Symbol" pitchFamily="18" charset="2"/>
              </a:rPr>
              <a:t>g</a:t>
            </a:r>
          </a:p>
        </p:txBody>
      </p:sp>
      <p:sp>
        <p:nvSpPr>
          <p:cNvPr id="15441" name="Rectangle 81"/>
          <p:cNvSpPr>
            <a:spLocks noChangeArrowheads="1"/>
          </p:cNvSpPr>
          <p:nvPr/>
        </p:nvSpPr>
        <p:spPr bwMode="auto">
          <a:xfrm>
            <a:off x="7442200" y="3328988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3600">
                <a:latin typeface="Symbol" pitchFamily="18" charset="2"/>
              </a:rPr>
              <a:t>b</a:t>
            </a:r>
          </a:p>
        </p:txBody>
      </p:sp>
      <p:sp>
        <p:nvSpPr>
          <p:cNvPr id="15442" name="Freeform 82"/>
          <p:cNvSpPr>
            <a:spLocks/>
          </p:cNvSpPr>
          <p:nvPr/>
        </p:nvSpPr>
        <p:spPr bwMode="auto">
          <a:xfrm>
            <a:off x="2154238" y="1938338"/>
            <a:ext cx="2365375" cy="2790825"/>
          </a:xfrm>
          <a:custGeom>
            <a:avLst/>
            <a:gdLst/>
            <a:ahLst/>
            <a:cxnLst>
              <a:cxn ang="0">
                <a:pos x="643" y="187"/>
              </a:cxn>
              <a:cxn ang="0">
                <a:pos x="629" y="178"/>
              </a:cxn>
              <a:cxn ang="0">
                <a:pos x="610" y="154"/>
              </a:cxn>
              <a:cxn ang="0">
                <a:pos x="571" y="91"/>
              </a:cxn>
              <a:cxn ang="0">
                <a:pos x="547" y="38"/>
              </a:cxn>
              <a:cxn ang="0">
                <a:pos x="519" y="14"/>
              </a:cxn>
              <a:cxn ang="0">
                <a:pos x="456" y="0"/>
              </a:cxn>
              <a:cxn ang="0">
                <a:pos x="355" y="0"/>
              </a:cxn>
              <a:cxn ang="0">
                <a:pos x="250" y="24"/>
              </a:cxn>
              <a:cxn ang="0">
                <a:pos x="159" y="67"/>
              </a:cxn>
              <a:cxn ang="0">
                <a:pos x="82" y="134"/>
              </a:cxn>
              <a:cxn ang="0">
                <a:pos x="29" y="221"/>
              </a:cxn>
              <a:cxn ang="0">
                <a:pos x="0" y="322"/>
              </a:cxn>
              <a:cxn ang="0">
                <a:pos x="0" y="1224"/>
              </a:cxn>
              <a:cxn ang="0">
                <a:pos x="29" y="1325"/>
              </a:cxn>
              <a:cxn ang="0">
                <a:pos x="82" y="1411"/>
              </a:cxn>
              <a:cxn ang="0">
                <a:pos x="159" y="1483"/>
              </a:cxn>
              <a:cxn ang="0">
                <a:pos x="250" y="1526"/>
              </a:cxn>
              <a:cxn ang="0">
                <a:pos x="355" y="1541"/>
              </a:cxn>
              <a:cxn ang="0">
                <a:pos x="816" y="1531"/>
              </a:cxn>
              <a:cxn ang="0">
                <a:pos x="811" y="1502"/>
              </a:cxn>
              <a:cxn ang="0">
                <a:pos x="807" y="1474"/>
              </a:cxn>
              <a:cxn ang="0">
                <a:pos x="816" y="1397"/>
              </a:cxn>
              <a:cxn ang="0">
                <a:pos x="854" y="1306"/>
              </a:cxn>
              <a:cxn ang="0">
                <a:pos x="917" y="1229"/>
              </a:cxn>
              <a:cxn ang="0">
                <a:pos x="1003" y="1171"/>
              </a:cxn>
              <a:cxn ang="0">
                <a:pos x="1109" y="1138"/>
              </a:cxn>
              <a:cxn ang="0">
                <a:pos x="1200" y="1133"/>
              </a:cxn>
              <a:cxn ang="0">
                <a:pos x="1248" y="1133"/>
              </a:cxn>
              <a:cxn ang="0">
                <a:pos x="1291" y="1142"/>
              </a:cxn>
              <a:cxn ang="0">
                <a:pos x="1306" y="322"/>
              </a:cxn>
              <a:cxn ang="0">
                <a:pos x="1277" y="221"/>
              </a:cxn>
              <a:cxn ang="0">
                <a:pos x="1224" y="134"/>
              </a:cxn>
              <a:cxn ang="0">
                <a:pos x="1147" y="67"/>
              </a:cxn>
              <a:cxn ang="0">
                <a:pos x="1056" y="24"/>
              </a:cxn>
              <a:cxn ang="0">
                <a:pos x="950" y="0"/>
              </a:cxn>
              <a:cxn ang="0">
                <a:pos x="850" y="0"/>
              </a:cxn>
              <a:cxn ang="0">
                <a:pos x="787" y="14"/>
              </a:cxn>
              <a:cxn ang="0">
                <a:pos x="759" y="38"/>
              </a:cxn>
              <a:cxn ang="0">
                <a:pos x="735" y="91"/>
              </a:cxn>
              <a:cxn ang="0">
                <a:pos x="696" y="154"/>
              </a:cxn>
              <a:cxn ang="0">
                <a:pos x="672" y="178"/>
              </a:cxn>
              <a:cxn ang="0">
                <a:pos x="663" y="187"/>
              </a:cxn>
            </a:cxnLst>
            <a:rect l="0" t="0" r="r" b="b"/>
            <a:pathLst>
              <a:path w="1306" h="1541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9" y="182"/>
                </a:lnTo>
                <a:lnTo>
                  <a:pt x="634" y="182"/>
                </a:lnTo>
                <a:lnTo>
                  <a:pt x="629" y="178"/>
                </a:lnTo>
                <a:lnTo>
                  <a:pt x="629" y="173"/>
                </a:lnTo>
                <a:lnTo>
                  <a:pt x="624" y="168"/>
                </a:lnTo>
                <a:lnTo>
                  <a:pt x="610" y="154"/>
                </a:lnTo>
                <a:lnTo>
                  <a:pt x="595" y="130"/>
                </a:lnTo>
                <a:lnTo>
                  <a:pt x="586" y="110"/>
                </a:lnTo>
                <a:lnTo>
                  <a:pt x="571" y="91"/>
                </a:lnTo>
                <a:lnTo>
                  <a:pt x="562" y="72"/>
                </a:lnTo>
                <a:lnTo>
                  <a:pt x="557" y="53"/>
                </a:lnTo>
                <a:lnTo>
                  <a:pt x="547" y="38"/>
                </a:lnTo>
                <a:lnTo>
                  <a:pt x="538" y="29"/>
                </a:lnTo>
                <a:lnTo>
                  <a:pt x="528" y="19"/>
                </a:lnTo>
                <a:lnTo>
                  <a:pt x="519" y="14"/>
                </a:lnTo>
                <a:lnTo>
                  <a:pt x="499" y="10"/>
                </a:lnTo>
                <a:lnTo>
                  <a:pt x="480" y="5"/>
                </a:lnTo>
                <a:lnTo>
                  <a:pt x="456" y="0"/>
                </a:lnTo>
                <a:lnTo>
                  <a:pt x="427" y="0"/>
                </a:lnTo>
                <a:lnTo>
                  <a:pt x="394" y="0"/>
                </a:lnTo>
                <a:lnTo>
                  <a:pt x="355" y="0"/>
                </a:lnTo>
                <a:lnTo>
                  <a:pt x="317" y="5"/>
                </a:lnTo>
                <a:lnTo>
                  <a:pt x="283" y="14"/>
                </a:lnTo>
                <a:lnTo>
                  <a:pt x="250" y="24"/>
                </a:lnTo>
                <a:lnTo>
                  <a:pt x="216" y="34"/>
                </a:lnTo>
                <a:lnTo>
                  <a:pt x="187" y="53"/>
                </a:lnTo>
                <a:lnTo>
                  <a:pt x="159" y="67"/>
                </a:lnTo>
                <a:lnTo>
                  <a:pt x="130" y="91"/>
                </a:lnTo>
                <a:lnTo>
                  <a:pt x="106" y="110"/>
                </a:lnTo>
                <a:lnTo>
                  <a:pt x="82" y="134"/>
                </a:lnTo>
                <a:lnTo>
                  <a:pt x="63" y="163"/>
                </a:lnTo>
                <a:lnTo>
                  <a:pt x="44" y="192"/>
                </a:lnTo>
                <a:lnTo>
                  <a:pt x="29" y="221"/>
                </a:lnTo>
                <a:lnTo>
                  <a:pt x="15" y="254"/>
                </a:lnTo>
                <a:lnTo>
                  <a:pt x="5" y="288"/>
                </a:lnTo>
                <a:lnTo>
                  <a:pt x="0" y="322"/>
                </a:lnTo>
                <a:lnTo>
                  <a:pt x="0" y="360"/>
                </a:lnTo>
                <a:lnTo>
                  <a:pt x="0" y="1186"/>
                </a:lnTo>
                <a:lnTo>
                  <a:pt x="0" y="1224"/>
                </a:lnTo>
                <a:lnTo>
                  <a:pt x="5" y="1258"/>
                </a:lnTo>
                <a:lnTo>
                  <a:pt x="15" y="1291"/>
                </a:lnTo>
                <a:lnTo>
                  <a:pt x="29" y="1325"/>
                </a:lnTo>
                <a:lnTo>
                  <a:pt x="44" y="1358"/>
                </a:lnTo>
                <a:lnTo>
                  <a:pt x="63" y="1387"/>
                </a:lnTo>
                <a:lnTo>
                  <a:pt x="82" y="1411"/>
                </a:lnTo>
                <a:lnTo>
                  <a:pt x="106" y="1440"/>
                </a:lnTo>
                <a:lnTo>
                  <a:pt x="130" y="1464"/>
                </a:lnTo>
                <a:lnTo>
                  <a:pt x="159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26"/>
                </a:lnTo>
                <a:lnTo>
                  <a:pt x="283" y="1536"/>
                </a:lnTo>
                <a:lnTo>
                  <a:pt x="317" y="1541"/>
                </a:lnTo>
                <a:lnTo>
                  <a:pt x="355" y="1541"/>
                </a:lnTo>
                <a:lnTo>
                  <a:pt x="653" y="1541"/>
                </a:lnTo>
                <a:lnTo>
                  <a:pt x="821" y="1541"/>
                </a:lnTo>
                <a:lnTo>
                  <a:pt x="816" y="1531"/>
                </a:lnTo>
                <a:lnTo>
                  <a:pt x="816" y="1522"/>
                </a:lnTo>
                <a:lnTo>
                  <a:pt x="811" y="1512"/>
                </a:lnTo>
                <a:lnTo>
                  <a:pt x="811" y="1502"/>
                </a:lnTo>
                <a:lnTo>
                  <a:pt x="811" y="1493"/>
                </a:lnTo>
                <a:lnTo>
                  <a:pt x="807" y="1483"/>
                </a:lnTo>
                <a:lnTo>
                  <a:pt x="807" y="1474"/>
                </a:lnTo>
                <a:lnTo>
                  <a:pt x="807" y="1459"/>
                </a:lnTo>
                <a:lnTo>
                  <a:pt x="811" y="1426"/>
                </a:lnTo>
                <a:lnTo>
                  <a:pt x="816" y="1397"/>
                </a:lnTo>
                <a:lnTo>
                  <a:pt x="826" y="1363"/>
                </a:lnTo>
                <a:lnTo>
                  <a:pt x="835" y="1334"/>
                </a:lnTo>
                <a:lnTo>
                  <a:pt x="854" y="1306"/>
                </a:lnTo>
                <a:lnTo>
                  <a:pt x="874" y="1277"/>
                </a:lnTo>
                <a:lnTo>
                  <a:pt x="893" y="1253"/>
                </a:lnTo>
                <a:lnTo>
                  <a:pt x="917" y="1229"/>
                </a:lnTo>
                <a:lnTo>
                  <a:pt x="946" y="1205"/>
                </a:lnTo>
                <a:lnTo>
                  <a:pt x="974" y="1186"/>
                </a:lnTo>
                <a:lnTo>
                  <a:pt x="1003" y="1171"/>
                </a:lnTo>
                <a:lnTo>
                  <a:pt x="1037" y="1157"/>
                </a:lnTo>
                <a:lnTo>
                  <a:pt x="1070" y="1147"/>
                </a:lnTo>
                <a:lnTo>
                  <a:pt x="1109" y="1138"/>
                </a:lnTo>
                <a:lnTo>
                  <a:pt x="1142" y="1133"/>
                </a:lnTo>
                <a:lnTo>
                  <a:pt x="1181" y="1128"/>
                </a:lnTo>
                <a:lnTo>
                  <a:pt x="1200" y="1133"/>
                </a:lnTo>
                <a:lnTo>
                  <a:pt x="1214" y="1133"/>
                </a:lnTo>
                <a:lnTo>
                  <a:pt x="1229" y="1133"/>
                </a:lnTo>
                <a:lnTo>
                  <a:pt x="1248" y="1133"/>
                </a:lnTo>
                <a:lnTo>
                  <a:pt x="1262" y="1138"/>
                </a:lnTo>
                <a:lnTo>
                  <a:pt x="1277" y="1142"/>
                </a:lnTo>
                <a:lnTo>
                  <a:pt x="1291" y="1142"/>
                </a:lnTo>
                <a:lnTo>
                  <a:pt x="1306" y="1147"/>
                </a:lnTo>
                <a:lnTo>
                  <a:pt x="1306" y="360"/>
                </a:lnTo>
                <a:lnTo>
                  <a:pt x="1306" y="322"/>
                </a:lnTo>
                <a:lnTo>
                  <a:pt x="1301" y="288"/>
                </a:lnTo>
                <a:lnTo>
                  <a:pt x="1291" y="254"/>
                </a:lnTo>
                <a:lnTo>
                  <a:pt x="1277" y="221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4"/>
                </a:lnTo>
                <a:lnTo>
                  <a:pt x="1200" y="110"/>
                </a:lnTo>
                <a:lnTo>
                  <a:pt x="1176" y="91"/>
                </a:lnTo>
                <a:lnTo>
                  <a:pt x="1147" y="67"/>
                </a:lnTo>
                <a:lnTo>
                  <a:pt x="1118" y="53"/>
                </a:lnTo>
                <a:lnTo>
                  <a:pt x="1090" y="34"/>
                </a:lnTo>
                <a:lnTo>
                  <a:pt x="1056" y="24"/>
                </a:lnTo>
                <a:lnTo>
                  <a:pt x="1022" y="14"/>
                </a:lnTo>
                <a:lnTo>
                  <a:pt x="984" y="5"/>
                </a:lnTo>
                <a:lnTo>
                  <a:pt x="950" y="0"/>
                </a:lnTo>
                <a:lnTo>
                  <a:pt x="912" y="0"/>
                </a:lnTo>
                <a:lnTo>
                  <a:pt x="878" y="0"/>
                </a:lnTo>
                <a:lnTo>
                  <a:pt x="850" y="0"/>
                </a:lnTo>
                <a:lnTo>
                  <a:pt x="826" y="5"/>
                </a:lnTo>
                <a:lnTo>
                  <a:pt x="807" y="10"/>
                </a:lnTo>
                <a:lnTo>
                  <a:pt x="787" y="14"/>
                </a:lnTo>
                <a:lnTo>
                  <a:pt x="778" y="19"/>
                </a:lnTo>
                <a:lnTo>
                  <a:pt x="768" y="29"/>
                </a:lnTo>
                <a:lnTo>
                  <a:pt x="759" y="38"/>
                </a:lnTo>
                <a:lnTo>
                  <a:pt x="749" y="53"/>
                </a:lnTo>
                <a:lnTo>
                  <a:pt x="744" y="72"/>
                </a:lnTo>
                <a:lnTo>
                  <a:pt x="735" y="91"/>
                </a:lnTo>
                <a:lnTo>
                  <a:pt x="720" y="110"/>
                </a:lnTo>
                <a:lnTo>
                  <a:pt x="711" y="130"/>
                </a:lnTo>
                <a:lnTo>
                  <a:pt x="696" y="154"/>
                </a:lnTo>
                <a:lnTo>
                  <a:pt x="682" y="168"/>
                </a:lnTo>
                <a:lnTo>
                  <a:pt x="677" y="173"/>
                </a:lnTo>
                <a:lnTo>
                  <a:pt x="672" y="178"/>
                </a:lnTo>
                <a:lnTo>
                  <a:pt x="672" y="182"/>
                </a:lnTo>
                <a:lnTo>
                  <a:pt x="667" y="182"/>
                </a:lnTo>
                <a:lnTo>
                  <a:pt x="663" y="187"/>
                </a:lnTo>
                <a:lnTo>
                  <a:pt x="658" y="187"/>
                </a:lnTo>
                <a:lnTo>
                  <a:pt x="653" y="187"/>
                </a:lnTo>
              </a:path>
            </a:pathLst>
          </a:custGeom>
          <a:solidFill>
            <a:schemeClr val="accent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443" name="Text Box 83"/>
          <p:cNvSpPr txBox="1">
            <a:spLocks noChangeArrowheads="1"/>
          </p:cNvSpPr>
          <p:nvPr/>
        </p:nvSpPr>
        <p:spPr bwMode="auto">
          <a:xfrm>
            <a:off x="5514975" y="4876800"/>
            <a:ext cx="1952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GTP</a:t>
            </a: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872163" y="4545013"/>
            <a:ext cx="288925" cy="438150"/>
            <a:chOff x="690" y="372"/>
            <a:chExt cx="64" cy="192"/>
          </a:xfrm>
        </p:grpSpPr>
        <p:sp>
          <p:nvSpPr>
            <p:cNvPr id="15445" name="Freeform 85"/>
            <p:cNvSpPr>
              <a:spLocks/>
            </p:cNvSpPr>
            <p:nvPr/>
          </p:nvSpPr>
          <p:spPr bwMode="auto">
            <a:xfrm>
              <a:off x="690" y="372"/>
              <a:ext cx="48" cy="1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3" y="5"/>
                </a:cxn>
                <a:cxn ang="0">
                  <a:pos x="58" y="14"/>
                </a:cxn>
                <a:cxn ang="0">
                  <a:pos x="49" y="19"/>
                </a:cxn>
                <a:cxn ang="0">
                  <a:pos x="44" y="29"/>
                </a:cxn>
                <a:cxn ang="0">
                  <a:pos x="39" y="38"/>
                </a:cxn>
                <a:cxn ang="0">
                  <a:pos x="34" y="58"/>
                </a:cxn>
                <a:cxn ang="0">
                  <a:pos x="29" y="72"/>
                </a:cxn>
                <a:cxn ang="0">
                  <a:pos x="44" y="86"/>
                </a:cxn>
                <a:cxn ang="0">
                  <a:pos x="82" y="91"/>
                </a:cxn>
                <a:cxn ang="0">
                  <a:pos x="92" y="101"/>
                </a:cxn>
                <a:cxn ang="0">
                  <a:pos x="107" y="106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2" y="154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9" y="173"/>
                </a:cxn>
                <a:cxn ang="0">
                  <a:pos x="34" y="178"/>
                </a:cxn>
                <a:cxn ang="0">
                  <a:pos x="15" y="192"/>
                </a:cxn>
                <a:cxn ang="0">
                  <a:pos x="0" y="202"/>
                </a:cxn>
                <a:cxn ang="0">
                  <a:pos x="0" y="216"/>
                </a:cxn>
                <a:cxn ang="0">
                  <a:pos x="5" y="226"/>
                </a:cxn>
                <a:cxn ang="0">
                  <a:pos x="20" y="235"/>
                </a:cxn>
                <a:cxn ang="0">
                  <a:pos x="34" y="240"/>
                </a:cxn>
                <a:cxn ang="0">
                  <a:pos x="44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8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3" y="336"/>
                </a:cxn>
                <a:cxn ang="0">
                  <a:pos x="58" y="341"/>
                </a:cxn>
                <a:cxn ang="0">
                  <a:pos x="49" y="341"/>
                </a:cxn>
                <a:cxn ang="0">
                  <a:pos x="44" y="346"/>
                </a:cxn>
                <a:cxn ang="0">
                  <a:pos x="39" y="355"/>
                </a:cxn>
                <a:cxn ang="0">
                  <a:pos x="24" y="365"/>
                </a:cxn>
                <a:cxn ang="0">
                  <a:pos x="15" y="370"/>
                </a:cxn>
                <a:cxn ang="0">
                  <a:pos x="10" y="379"/>
                </a:cxn>
                <a:cxn ang="0">
                  <a:pos x="5" y="394"/>
                </a:cxn>
                <a:cxn ang="0">
                  <a:pos x="5" y="403"/>
                </a:cxn>
                <a:cxn ang="0">
                  <a:pos x="0" y="418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9" y="446"/>
                </a:cxn>
                <a:cxn ang="0">
                  <a:pos x="63" y="461"/>
                </a:cxn>
                <a:cxn ang="0">
                  <a:pos x="68" y="470"/>
                </a:cxn>
              </a:cxnLst>
              <a:rect l="0" t="0" r="r" b="b"/>
              <a:pathLst>
                <a:path w="121" h="480">
                  <a:moveTo>
                    <a:pt x="87" y="0"/>
                  </a:move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9"/>
                  </a:lnTo>
                  <a:lnTo>
                    <a:pt x="44" y="24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4" y="82"/>
                  </a:lnTo>
                  <a:lnTo>
                    <a:pt x="44" y="86"/>
                  </a:lnTo>
                  <a:lnTo>
                    <a:pt x="78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101"/>
                  </a:lnTo>
                  <a:lnTo>
                    <a:pt x="102" y="101"/>
                  </a:lnTo>
                  <a:lnTo>
                    <a:pt x="107" y="106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7" y="149"/>
                  </a:lnTo>
                  <a:lnTo>
                    <a:pt x="102" y="154"/>
                  </a:lnTo>
                  <a:lnTo>
                    <a:pt x="97" y="158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9" y="173"/>
                  </a:lnTo>
                  <a:lnTo>
                    <a:pt x="44" y="173"/>
                  </a:lnTo>
                  <a:lnTo>
                    <a:pt x="34" y="178"/>
                  </a:lnTo>
                  <a:lnTo>
                    <a:pt x="24" y="182"/>
                  </a:lnTo>
                  <a:lnTo>
                    <a:pt x="15" y="192"/>
                  </a:lnTo>
                  <a:lnTo>
                    <a:pt x="5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6"/>
                  </a:lnTo>
                  <a:lnTo>
                    <a:pt x="10" y="230"/>
                  </a:lnTo>
                  <a:lnTo>
                    <a:pt x="20" y="235"/>
                  </a:lnTo>
                  <a:lnTo>
                    <a:pt x="24" y="240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4" y="245"/>
                  </a:lnTo>
                  <a:lnTo>
                    <a:pt x="44" y="254"/>
                  </a:lnTo>
                  <a:lnTo>
                    <a:pt x="63" y="264"/>
                  </a:lnTo>
                  <a:lnTo>
                    <a:pt x="73" y="274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8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8" y="336"/>
                  </a:lnTo>
                  <a:lnTo>
                    <a:pt x="73" y="336"/>
                  </a:lnTo>
                  <a:lnTo>
                    <a:pt x="68" y="341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9" y="341"/>
                  </a:lnTo>
                  <a:lnTo>
                    <a:pt x="44" y="341"/>
                  </a:lnTo>
                  <a:lnTo>
                    <a:pt x="44" y="346"/>
                  </a:lnTo>
                  <a:lnTo>
                    <a:pt x="39" y="350"/>
                  </a:lnTo>
                  <a:lnTo>
                    <a:pt x="39" y="355"/>
                  </a:lnTo>
                  <a:lnTo>
                    <a:pt x="34" y="360"/>
                  </a:lnTo>
                  <a:lnTo>
                    <a:pt x="24" y="365"/>
                  </a:lnTo>
                  <a:lnTo>
                    <a:pt x="20" y="370"/>
                  </a:lnTo>
                  <a:lnTo>
                    <a:pt x="15" y="370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9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20" y="432"/>
                  </a:lnTo>
                  <a:lnTo>
                    <a:pt x="29" y="437"/>
                  </a:lnTo>
                  <a:lnTo>
                    <a:pt x="39" y="442"/>
                  </a:lnTo>
                  <a:lnTo>
                    <a:pt x="49" y="446"/>
                  </a:lnTo>
                  <a:lnTo>
                    <a:pt x="53" y="456"/>
                  </a:lnTo>
                  <a:lnTo>
                    <a:pt x="63" y="461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446" name="Freeform 86"/>
            <p:cNvSpPr>
              <a:spLocks/>
            </p:cNvSpPr>
            <p:nvPr/>
          </p:nvSpPr>
          <p:spPr bwMode="auto">
            <a:xfrm>
              <a:off x="706" y="374"/>
              <a:ext cx="48" cy="1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2" y="5"/>
                </a:cxn>
                <a:cxn ang="0">
                  <a:pos x="58" y="9"/>
                </a:cxn>
                <a:cxn ang="0">
                  <a:pos x="48" y="19"/>
                </a:cxn>
                <a:cxn ang="0">
                  <a:pos x="43" y="29"/>
                </a:cxn>
                <a:cxn ang="0">
                  <a:pos x="39" y="38"/>
                </a:cxn>
                <a:cxn ang="0">
                  <a:pos x="29" y="57"/>
                </a:cxn>
                <a:cxn ang="0">
                  <a:pos x="29" y="72"/>
                </a:cxn>
                <a:cxn ang="0">
                  <a:pos x="43" y="86"/>
                </a:cxn>
                <a:cxn ang="0">
                  <a:pos x="82" y="91"/>
                </a:cxn>
                <a:cxn ang="0">
                  <a:pos x="92" y="96"/>
                </a:cxn>
                <a:cxn ang="0">
                  <a:pos x="106" y="105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1" y="153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8" y="168"/>
                </a:cxn>
                <a:cxn ang="0">
                  <a:pos x="34" y="177"/>
                </a:cxn>
                <a:cxn ang="0">
                  <a:pos x="14" y="187"/>
                </a:cxn>
                <a:cxn ang="0">
                  <a:pos x="0" y="201"/>
                </a:cxn>
                <a:cxn ang="0">
                  <a:pos x="0" y="216"/>
                </a:cxn>
                <a:cxn ang="0">
                  <a:pos x="5" y="225"/>
                </a:cxn>
                <a:cxn ang="0">
                  <a:pos x="19" y="235"/>
                </a:cxn>
                <a:cxn ang="0">
                  <a:pos x="34" y="240"/>
                </a:cxn>
                <a:cxn ang="0">
                  <a:pos x="43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7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2" y="336"/>
                </a:cxn>
                <a:cxn ang="0">
                  <a:pos x="58" y="341"/>
                </a:cxn>
                <a:cxn ang="0">
                  <a:pos x="48" y="341"/>
                </a:cxn>
                <a:cxn ang="0">
                  <a:pos x="43" y="345"/>
                </a:cxn>
                <a:cxn ang="0">
                  <a:pos x="34" y="355"/>
                </a:cxn>
                <a:cxn ang="0">
                  <a:pos x="24" y="360"/>
                </a:cxn>
                <a:cxn ang="0">
                  <a:pos x="14" y="369"/>
                </a:cxn>
                <a:cxn ang="0">
                  <a:pos x="10" y="379"/>
                </a:cxn>
                <a:cxn ang="0">
                  <a:pos x="5" y="393"/>
                </a:cxn>
                <a:cxn ang="0">
                  <a:pos x="5" y="403"/>
                </a:cxn>
                <a:cxn ang="0">
                  <a:pos x="0" y="417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3" y="446"/>
                </a:cxn>
                <a:cxn ang="0">
                  <a:pos x="63" y="456"/>
                </a:cxn>
                <a:cxn ang="0">
                  <a:pos x="68" y="470"/>
                </a:cxn>
              </a:cxnLst>
              <a:rect l="0" t="0" r="r" b="b"/>
              <a:pathLst>
                <a:path w="121" h="475">
                  <a:moveTo>
                    <a:pt x="87" y="0"/>
                  </a:moveTo>
                  <a:lnTo>
                    <a:pt x="82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9" y="33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72"/>
                  </a:lnTo>
                  <a:lnTo>
                    <a:pt x="34" y="77"/>
                  </a:lnTo>
                  <a:lnTo>
                    <a:pt x="43" y="86"/>
                  </a:lnTo>
                  <a:lnTo>
                    <a:pt x="77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101" y="101"/>
                  </a:lnTo>
                  <a:lnTo>
                    <a:pt x="106" y="105"/>
                  </a:lnTo>
                  <a:lnTo>
                    <a:pt x="111" y="105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6" y="149"/>
                  </a:lnTo>
                  <a:lnTo>
                    <a:pt x="101" y="153"/>
                  </a:lnTo>
                  <a:lnTo>
                    <a:pt x="97" y="153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8" y="168"/>
                  </a:lnTo>
                  <a:lnTo>
                    <a:pt x="43" y="173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14" y="187"/>
                  </a:lnTo>
                  <a:lnTo>
                    <a:pt x="5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5"/>
                  </a:lnTo>
                  <a:lnTo>
                    <a:pt x="10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3" y="245"/>
                  </a:lnTo>
                  <a:lnTo>
                    <a:pt x="43" y="254"/>
                  </a:lnTo>
                  <a:lnTo>
                    <a:pt x="63" y="264"/>
                  </a:lnTo>
                  <a:lnTo>
                    <a:pt x="72" y="273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7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7" y="336"/>
                  </a:lnTo>
                  <a:lnTo>
                    <a:pt x="72" y="336"/>
                  </a:lnTo>
                  <a:lnTo>
                    <a:pt x="68" y="336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8" y="341"/>
                  </a:lnTo>
                  <a:lnTo>
                    <a:pt x="43" y="341"/>
                  </a:lnTo>
                  <a:lnTo>
                    <a:pt x="43" y="345"/>
                  </a:lnTo>
                  <a:lnTo>
                    <a:pt x="39" y="350"/>
                  </a:lnTo>
                  <a:lnTo>
                    <a:pt x="34" y="355"/>
                  </a:lnTo>
                  <a:lnTo>
                    <a:pt x="29" y="360"/>
                  </a:lnTo>
                  <a:lnTo>
                    <a:pt x="24" y="360"/>
                  </a:lnTo>
                  <a:lnTo>
                    <a:pt x="19" y="365"/>
                  </a:lnTo>
                  <a:lnTo>
                    <a:pt x="14" y="369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4"/>
                  </a:lnTo>
                  <a:lnTo>
                    <a:pt x="5" y="393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19" y="432"/>
                  </a:lnTo>
                  <a:lnTo>
                    <a:pt x="29" y="437"/>
                  </a:lnTo>
                  <a:lnTo>
                    <a:pt x="39" y="441"/>
                  </a:lnTo>
                  <a:lnTo>
                    <a:pt x="43" y="446"/>
                  </a:lnTo>
                  <a:lnTo>
                    <a:pt x="53" y="451"/>
                  </a:lnTo>
                  <a:lnTo>
                    <a:pt x="63" y="456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447" name="AutoShape 87"/>
          <p:cNvSpPr>
            <a:spLocks noChangeArrowheads="1"/>
          </p:cNvSpPr>
          <p:nvPr/>
        </p:nvSpPr>
        <p:spPr bwMode="auto">
          <a:xfrm>
            <a:off x="3022600" y="1498600"/>
            <a:ext cx="650875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448" name="Text Box 88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5449" name="Text Box 89"/>
          <p:cNvSpPr txBox="1">
            <a:spLocks noChangeArrowheads="1"/>
          </p:cNvSpPr>
          <p:nvPr/>
        </p:nvSpPr>
        <p:spPr bwMode="auto">
          <a:xfrm>
            <a:off x="3657600" y="1447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5450" name="Text Box 90"/>
          <p:cNvSpPr txBox="1">
            <a:spLocks noChangeArrowheads="1"/>
          </p:cNvSpPr>
          <p:nvPr/>
        </p:nvSpPr>
        <p:spPr bwMode="auto">
          <a:xfrm>
            <a:off x="6858000" y="4800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5451" name="WordArt 91"/>
          <p:cNvSpPr>
            <a:spLocks noChangeArrowheads="1" noChangeShapeType="1" noTextEdit="1"/>
          </p:cNvSpPr>
          <p:nvPr/>
        </p:nvSpPr>
        <p:spPr bwMode="auto">
          <a:xfrm>
            <a:off x="1219200" y="5867400"/>
            <a:ext cx="7027863" cy="3413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CC"/>
                    </a:gs>
                    <a:gs pos="50000">
                      <a:schemeClr val="accent2"/>
                    </a:gs>
                    <a:gs pos="100000">
                      <a:srgbClr val="FF99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Arial"/>
                <a:cs typeface="Arial"/>
              </a:rPr>
              <a:t>Биологический ответ клетки</a:t>
            </a:r>
            <a:endParaRPr lang="ru-RU" sz="3600" b="1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99CC"/>
                  </a:gs>
                  <a:gs pos="50000">
                    <a:schemeClr val="accent2"/>
                  </a:gs>
                  <a:gs pos="100000">
                    <a:srgbClr val="FF99CC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reeform 2"/>
          <p:cNvSpPr>
            <a:spLocks/>
          </p:cNvSpPr>
          <p:nvPr/>
        </p:nvSpPr>
        <p:spPr bwMode="auto">
          <a:xfrm>
            <a:off x="1287463" y="2789238"/>
            <a:ext cx="357187" cy="357187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1436688" y="3846513"/>
            <a:ext cx="366712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>
            <a:off x="1504950" y="3182938"/>
            <a:ext cx="80963" cy="673100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>
            <a:off x="1495425" y="3109913"/>
            <a:ext cx="122238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1608138" y="2747963"/>
            <a:ext cx="366712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Freeform 7"/>
          <p:cNvSpPr>
            <a:spLocks/>
          </p:cNvSpPr>
          <p:nvPr/>
        </p:nvSpPr>
        <p:spPr bwMode="auto">
          <a:xfrm>
            <a:off x="1784350" y="3833813"/>
            <a:ext cx="361950" cy="357187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Freeform 8"/>
          <p:cNvSpPr>
            <a:spLocks/>
          </p:cNvSpPr>
          <p:nvPr/>
        </p:nvSpPr>
        <p:spPr bwMode="auto">
          <a:xfrm>
            <a:off x="1870075" y="3155950"/>
            <a:ext cx="58738" cy="687388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Freeform 9"/>
          <p:cNvSpPr>
            <a:spLocks/>
          </p:cNvSpPr>
          <p:nvPr/>
        </p:nvSpPr>
        <p:spPr bwMode="auto">
          <a:xfrm>
            <a:off x="1862138" y="3097213"/>
            <a:ext cx="103187" cy="709612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Freeform 10"/>
          <p:cNvSpPr>
            <a:spLocks/>
          </p:cNvSpPr>
          <p:nvPr/>
        </p:nvSpPr>
        <p:spPr bwMode="auto">
          <a:xfrm>
            <a:off x="1974850" y="2730500"/>
            <a:ext cx="361950" cy="357188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Freeform 11"/>
          <p:cNvSpPr>
            <a:spLocks/>
          </p:cNvSpPr>
          <p:nvPr/>
        </p:nvSpPr>
        <p:spPr bwMode="auto">
          <a:xfrm>
            <a:off x="2128838" y="3814763"/>
            <a:ext cx="357187" cy="358775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Freeform 12"/>
          <p:cNvSpPr>
            <a:spLocks/>
          </p:cNvSpPr>
          <p:nvPr/>
        </p:nvSpPr>
        <p:spPr bwMode="auto">
          <a:xfrm>
            <a:off x="2227263" y="3146425"/>
            <a:ext cx="58737" cy="677863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Freeform 13"/>
          <p:cNvSpPr>
            <a:spLocks/>
          </p:cNvSpPr>
          <p:nvPr/>
        </p:nvSpPr>
        <p:spPr bwMode="auto">
          <a:xfrm>
            <a:off x="2227263" y="3078163"/>
            <a:ext cx="85725" cy="7096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Freeform 14"/>
          <p:cNvSpPr>
            <a:spLocks/>
          </p:cNvSpPr>
          <p:nvPr/>
        </p:nvSpPr>
        <p:spPr bwMode="auto">
          <a:xfrm>
            <a:off x="2344738" y="2711450"/>
            <a:ext cx="357187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Freeform 15"/>
          <p:cNvSpPr>
            <a:spLocks/>
          </p:cNvSpPr>
          <p:nvPr/>
        </p:nvSpPr>
        <p:spPr bwMode="auto">
          <a:xfrm>
            <a:off x="2476500" y="3806825"/>
            <a:ext cx="357188" cy="347663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Freeform 16"/>
          <p:cNvSpPr>
            <a:spLocks/>
          </p:cNvSpPr>
          <p:nvPr/>
        </p:nvSpPr>
        <p:spPr bwMode="auto">
          <a:xfrm>
            <a:off x="2589213" y="3127375"/>
            <a:ext cx="46037" cy="679450"/>
          </a:xfrm>
          <a:custGeom>
            <a:avLst/>
            <a:gdLst/>
            <a:ahLst/>
            <a:cxnLst>
              <a:cxn ang="0">
                <a:pos x="24" y="370"/>
              </a:cxn>
              <a:cxn ang="0">
                <a:pos x="24" y="360"/>
              </a:cxn>
              <a:cxn ang="0">
                <a:pos x="19" y="350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8"/>
              </a:cxn>
              <a:cxn ang="0">
                <a:pos x="24" y="269"/>
              </a:cxn>
              <a:cxn ang="0">
                <a:pos x="24" y="259"/>
              </a:cxn>
              <a:cxn ang="0">
                <a:pos x="24" y="250"/>
              </a:cxn>
              <a:cxn ang="0">
                <a:pos x="24" y="240"/>
              </a:cxn>
              <a:cxn ang="0">
                <a:pos x="19" y="235"/>
              </a:cxn>
              <a:cxn ang="0">
                <a:pos x="19" y="226"/>
              </a:cxn>
              <a:cxn ang="0">
                <a:pos x="19" y="216"/>
              </a:cxn>
              <a:cxn ang="0">
                <a:pos x="19" y="206"/>
              </a:cxn>
              <a:cxn ang="0">
                <a:pos x="19" y="197"/>
              </a:cxn>
              <a:cxn ang="0">
                <a:pos x="19" y="187"/>
              </a:cxn>
              <a:cxn ang="0">
                <a:pos x="19" y="178"/>
              </a:cxn>
              <a:cxn ang="0">
                <a:pos x="19" y="168"/>
              </a:cxn>
              <a:cxn ang="0">
                <a:pos x="15" y="158"/>
              </a:cxn>
              <a:cxn ang="0">
                <a:pos x="15" y="149"/>
              </a:cxn>
              <a:cxn ang="0">
                <a:pos x="15" y="139"/>
              </a:cxn>
              <a:cxn ang="0">
                <a:pos x="15" y="130"/>
              </a:cxn>
              <a:cxn ang="0">
                <a:pos x="15" y="120"/>
              </a:cxn>
              <a:cxn ang="0">
                <a:pos x="15" y="110"/>
              </a:cxn>
              <a:cxn ang="0">
                <a:pos x="15" y="101"/>
              </a:cxn>
              <a:cxn ang="0">
                <a:pos x="15" y="91"/>
              </a:cxn>
              <a:cxn ang="0">
                <a:pos x="10" y="86"/>
              </a:cxn>
              <a:cxn ang="0">
                <a:pos x="10" y="77"/>
              </a:cxn>
              <a:cxn ang="0">
                <a:pos x="10" y="67"/>
              </a:cxn>
              <a:cxn ang="0">
                <a:pos x="10" y="58"/>
              </a:cxn>
              <a:cxn ang="0">
                <a:pos x="10" y="48"/>
              </a:cxn>
              <a:cxn ang="0">
                <a:pos x="10" y="38"/>
              </a:cxn>
              <a:cxn ang="0">
                <a:pos x="5" y="29"/>
              </a:cxn>
              <a:cxn ang="0">
                <a:pos x="0" y="24"/>
              </a:cxn>
              <a:cxn ang="0">
                <a:pos x="0" y="14"/>
              </a:cxn>
              <a:cxn ang="0">
                <a:pos x="0" y="5"/>
              </a:cxn>
            </a:cxnLst>
            <a:rect l="0" t="0" r="r" b="b"/>
            <a:pathLst>
              <a:path w="24" h="374">
                <a:moveTo>
                  <a:pt x="24" y="374"/>
                </a:moveTo>
                <a:lnTo>
                  <a:pt x="24" y="370"/>
                </a:lnTo>
                <a:lnTo>
                  <a:pt x="24" y="365"/>
                </a:lnTo>
                <a:lnTo>
                  <a:pt x="24" y="360"/>
                </a:lnTo>
                <a:lnTo>
                  <a:pt x="24" y="355"/>
                </a:lnTo>
                <a:lnTo>
                  <a:pt x="19" y="350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6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24" y="312"/>
                </a:lnTo>
                <a:lnTo>
                  <a:pt x="24" y="307"/>
                </a:lnTo>
                <a:lnTo>
                  <a:pt x="24" y="302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19" y="235"/>
                </a:lnTo>
                <a:lnTo>
                  <a:pt x="19" y="230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6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5" y="158"/>
                </a:lnTo>
                <a:lnTo>
                  <a:pt x="15" y="154"/>
                </a:lnTo>
                <a:lnTo>
                  <a:pt x="15" y="149"/>
                </a:lnTo>
                <a:lnTo>
                  <a:pt x="15" y="144"/>
                </a:lnTo>
                <a:lnTo>
                  <a:pt x="15" y="139"/>
                </a:lnTo>
                <a:lnTo>
                  <a:pt x="15" y="134"/>
                </a:lnTo>
                <a:lnTo>
                  <a:pt x="15" y="130"/>
                </a:lnTo>
                <a:lnTo>
                  <a:pt x="15" y="125"/>
                </a:lnTo>
                <a:lnTo>
                  <a:pt x="15" y="120"/>
                </a:lnTo>
                <a:lnTo>
                  <a:pt x="15" y="115"/>
                </a:lnTo>
                <a:lnTo>
                  <a:pt x="15" y="110"/>
                </a:lnTo>
                <a:lnTo>
                  <a:pt x="15" y="106"/>
                </a:lnTo>
                <a:lnTo>
                  <a:pt x="15" y="101"/>
                </a:lnTo>
                <a:lnTo>
                  <a:pt x="15" y="96"/>
                </a:lnTo>
                <a:lnTo>
                  <a:pt x="15" y="91"/>
                </a:lnTo>
                <a:lnTo>
                  <a:pt x="15" y="86"/>
                </a:lnTo>
                <a:lnTo>
                  <a:pt x="10" y="86"/>
                </a:lnTo>
                <a:lnTo>
                  <a:pt x="10" y="82"/>
                </a:lnTo>
                <a:lnTo>
                  <a:pt x="10" y="77"/>
                </a:lnTo>
                <a:lnTo>
                  <a:pt x="10" y="72"/>
                </a:lnTo>
                <a:lnTo>
                  <a:pt x="10" y="67"/>
                </a:lnTo>
                <a:lnTo>
                  <a:pt x="10" y="62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0" y="34"/>
                </a:lnTo>
                <a:lnTo>
                  <a:pt x="5" y="29"/>
                </a:lnTo>
                <a:lnTo>
                  <a:pt x="5" y="24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Freeform 17"/>
          <p:cNvSpPr>
            <a:spLocks/>
          </p:cNvSpPr>
          <p:nvPr/>
        </p:nvSpPr>
        <p:spPr bwMode="auto">
          <a:xfrm>
            <a:off x="2579688" y="3060700"/>
            <a:ext cx="87312" cy="709613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9"/>
              </a:cxn>
              <a:cxn ang="0">
                <a:pos x="15" y="19"/>
              </a:cxn>
              <a:cxn ang="0">
                <a:pos x="15" y="28"/>
              </a:cxn>
              <a:cxn ang="0">
                <a:pos x="15" y="38"/>
              </a:cxn>
              <a:cxn ang="0">
                <a:pos x="15" y="48"/>
              </a:cxn>
              <a:cxn ang="0">
                <a:pos x="20" y="57"/>
              </a:cxn>
              <a:cxn ang="0">
                <a:pos x="24" y="67"/>
              </a:cxn>
              <a:cxn ang="0">
                <a:pos x="24" y="76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29" y="124"/>
              </a:cxn>
              <a:cxn ang="0">
                <a:pos x="29" y="134"/>
              </a:cxn>
              <a:cxn ang="0">
                <a:pos x="29" y="144"/>
              </a:cxn>
              <a:cxn ang="0">
                <a:pos x="29" y="153"/>
              </a:cxn>
              <a:cxn ang="0">
                <a:pos x="34" y="158"/>
              </a:cxn>
              <a:cxn ang="0">
                <a:pos x="34" y="168"/>
              </a:cxn>
              <a:cxn ang="0">
                <a:pos x="34" y="177"/>
              </a:cxn>
              <a:cxn ang="0">
                <a:pos x="34" y="187"/>
              </a:cxn>
              <a:cxn ang="0">
                <a:pos x="34" y="196"/>
              </a:cxn>
              <a:cxn ang="0">
                <a:pos x="34" y="206"/>
              </a:cxn>
              <a:cxn ang="0">
                <a:pos x="34" y="216"/>
              </a:cxn>
              <a:cxn ang="0">
                <a:pos x="34" y="225"/>
              </a:cxn>
              <a:cxn ang="0">
                <a:pos x="39" y="230"/>
              </a:cxn>
              <a:cxn ang="0">
                <a:pos x="39" y="240"/>
              </a:cxn>
              <a:cxn ang="0">
                <a:pos x="39" y="249"/>
              </a:cxn>
              <a:cxn ang="0">
                <a:pos x="39" y="259"/>
              </a:cxn>
              <a:cxn ang="0">
                <a:pos x="39" y="268"/>
              </a:cxn>
              <a:cxn ang="0">
                <a:pos x="39" y="278"/>
              </a:cxn>
              <a:cxn ang="0">
                <a:pos x="39" y="288"/>
              </a:cxn>
              <a:cxn ang="0">
                <a:pos x="39" y="297"/>
              </a:cxn>
              <a:cxn ang="0">
                <a:pos x="44" y="307"/>
              </a:cxn>
              <a:cxn ang="0">
                <a:pos x="44" y="316"/>
              </a:cxn>
              <a:cxn ang="0">
                <a:pos x="44" y="326"/>
              </a:cxn>
              <a:cxn ang="0">
                <a:pos x="44" y="336"/>
              </a:cxn>
              <a:cxn ang="0">
                <a:pos x="44" y="345"/>
              </a:cxn>
              <a:cxn ang="0">
                <a:pos x="44" y="355"/>
              </a:cxn>
              <a:cxn ang="0">
                <a:pos x="44" y="364"/>
              </a:cxn>
              <a:cxn ang="0">
                <a:pos x="44" y="374"/>
              </a:cxn>
              <a:cxn ang="0">
                <a:pos x="48" y="379"/>
              </a:cxn>
              <a:cxn ang="0">
                <a:pos x="44" y="384"/>
              </a:cxn>
              <a:cxn ang="0">
                <a:pos x="39" y="388"/>
              </a:cxn>
            </a:cxnLst>
            <a:rect l="0" t="0" r="r" b="b"/>
            <a:pathLst>
              <a:path w="48" h="393">
                <a:moveTo>
                  <a:pt x="0" y="0"/>
                </a:moveTo>
                <a:lnTo>
                  <a:pt x="5" y="0"/>
                </a:lnTo>
                <a:lnTo>
                  <a:pt x="5" y="4"/>
                </a:lnTo>
                <a:lnTo>
                  <a:pt x="10" y="9"/>
                </a:lnTo>
                <a:lnTo>
                  <a:pt x="15" y="14"/>
                </a:lnTo>
                <a:lnTo>
                  <a:pt x="15" y="19"/>
                </a:lnTo>
                <a:lnTo>
                  <a:pt x="15" y="24"/>
                </a:lnTo>
                <a:lnTo>
                  <a:pt x="15" y="28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20" y="52"/>
                </a:lnTo>
                <a:lnTo>
                  <a:pt x="20" y="57"/>
                </a:lnTo>
                <a:lnTo>
                  <a:pt x="20" y="62"/>
                </a:lnTo>
                <a:lnTo>
                  <a:pt x="24" y="67"/>
                </a:lnTo>
                <a:lnTo>
                  <a:pt x="24" y="72"/>
                </a:lnTo>
                <a:lnTo>
                  <a:pt x="24" y="76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0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9" y="124"/>
                </a:lnTo>
                <a:lnTo>
                  <a:pt x="29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4" y="172"/>
                </a:lnTo>
                <a:lnTo>
                  <a:pt x="34" y="177"/>
                </a:lnTo>
                <a:lnTo>
                  <a:pt x="34" y="182"/>
                </a:lnTo>
                <a:lnTo>
                  <a:pt x="34" y="187"/>
                </a:lnTo>
                <a:lnTo>
                  <a:pt x="34" y="192"/>
                </a:lnTo>
                <a:lnTo>
                  <a:pt x="34" y="196"/>
                </a:lnTo>
                <a:lnTo>
                  <a:pt x="34" y="201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0"/>
                </a:lnTo>
                <a:lnTo>
                  <a:pt x="34" y="225"/>
                </a:lnTo>
                <a:lnTo>
                  <a:pt x="34" y="230"/>
                </a:lnTo>
                <a:lnTo>
                  <a:pt x="39" y="230"/>
                </a:lnTo>
                <a:lnTo>
                  <a:pt x="39" y="235"/>
                </a:lnTo>
                <a:lnTo>
                  <a:pt x="39" y="240"/>
                </a:lnTo>
                <a:lnTo>
                  <a:pt x="39" y="244"/>
                </a:lnTo>
                <a:lnTo>
                  <a:pt x="39" y="249"/>
                </a:lnTo>
                <a:lnTo>
                  <a:pt x="39" y="254"/>
                </a:lnTo>
                <a:lnTo>
                  <a:pt x="39" y="259"/>
                </a:lnTo>
                <a:lnTo>
                  <a:pt x="39" y="264"/>
                </a:lnTo>
                <a:lnTo>
                  <a:pt x="39" y="268"/>
                </a:lnTo>
                <a:lnTo>
                  <a:pt x="39" y="273"/>
                </a:lnTo>
                <a:lnTo>
                  <a:pt x="39" y="278"/>
                </a:lnTo>
                <a:lnTo>
                  <a:pt x="39" y="283"/>
                </a:lnTo>
                <a:lnTo>
                  <a:pt x="39" y="288"/>
                </a:lnTo>
                <a:lnTo>
                  <a:pt x="39" y="292"/>
                </a:lnTo>
                <a:lnTo>
                  <a:pt x="39" y="297"/>
                </a:lnTo>
                <a:lnTo>
                  <a:pt x="39" y="302"/>
                </a:lnTo>
                <a:lnTo>
                  <a:pt x="44" y="307"/>
                </a:lnTo>
                <a:lnTo>
                  <a:pt x="44" y="312"/>
                </a:lnTo>
                <a:lnTo>
                  <a:pt x="44" y="316"/>
                </a:lnTo>
                <a:lnTo>
                  <a:pt x="44" y="321"/>
                </a:lnTo>
                <a:lnTo>
                  <a:pt x="44" y="326"/>
                </a:lnTo>
                <a:lnTo>
                  <a:pt x="44" y="331"/>
                </a:lnTo>
                <a:lnTo>
                  <a:pt x="44" y="336"/>
                </a:lnTo>
                <a:lnTo>
                  <a:pt x="44" y="340"/>
                </a:lnTo>
                <a:lnTo>
                  <a:pt x="44" y="345"/>
                </a:lnTo>
                <a:lnTo>
                  <a:pt x="44" y="350"/>
                </a:lnTo>
                <a:lnTo>
                  <a:pt x="44" y="355"/>
                </a:lnTo>
                <a:lnTo>
                  <a:pt x="44" y="360"/>
                </a:lnTo>
                <a:lnTo>
                  <a:pt x="44" y="364"/>
                </a:lnTo>
                <a:lnTo>
                  <a:pt x="44" y="369"/>
                </a:lnTo>
                <a:lnTo>
                  <a:pt x="44" y="374"/>
                </a:lnTo>
                <a:lnTo>
                  <a:pt x="44" y="379"/>
                </a:lnTo>
                <a:lnTo>
                  <a:pt x="48" y="379"/>
                </a:lnTo>
                <a:lnTo>
                  <a:pt x="48" y="384"/>
                </a:lnTo>
                <a:lnTo>
                  <a:pt x="44" y="384"/>
                </a:lnTo>
                <a:lnTo>
                  <a:pt x="44" y="388"/>
                </a:lnTo>
                <a:lnTo>
                  <a:pt x="39" y="388"/>
                </a:lnTo>
                <a:lnTo>
                  <a:pt x="3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Freeform 18"/>
          <p:cNvSpPr>
            <a:spLocks/>
          </p:cNvSpPr>
          <p:nvPr/>
        </p:nvSpPr>
        <p:spPr bwMode="auto">
          <a:xfrm>
            <a:off x="2711450" y="2703513"/>
            <a:ext cx="357188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8"/>
              </a:cxn>
              <a:cxn ang="0">
                <a:pos x="20" y="33"/>
              </a:cxn>
              <a:cxn ang="0">
                <a:pos x="29" y="24"/>
              </a:cxn>
              <a:cxn ang="0">
                <a:pos x="44" y="14"/>
              </a:cxn>
              <a:cxn ang="0">
                <a:pos x="53" y="14"/>
              </a:cxn>
              <a:cxn ang="0">
                <a:pos x="68" y="9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6" y="9"/>
              </a:cxn>
              <a:cxn ang="0">
                <a:pos x="125" y="9"/>
              </a:cxn>
              <a:cxn ang="0">
                <a:pos x="130" y="9"/>
              </a:cxn>
              <a:cxn ang="0">
                <a:pos x="149" y="19"/>
              </a:cxn>
              <a:cxn ang="0">
                <a:pos x="159" y="24"/>
              </a:cxn>
              <a:cxn ang="0">
                <a:pos x="168" y="33"/>
              </a:cxn>
              <a:cxn ang="0">
                <a:pos x="178" y="38"/>
              </a:cxn>
              <a:cxn ang="0">
                <a:pos x="183" y="48"/>
              </a:cxn>
              <a:cxn ang="0">
                <a:pos x="183" y="62"/>
              </a:cxn>
              <a:cxn ang="0">
                <a:pos x="188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8" y="144"/>
              </a:cxn>
              <a:cxn ang="0">
                <a:pos x="178" y="153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1" y="192"/>
              </a:cxn>
              <a:cxn ang="0">
                <a:pos x="96" y="192"/>
              </a:cxn>
              <a:cxn ang="0">
                <a:pos x="87" y="192"/>
              </a:cxn>
              <a:cxn ang="0">
                <a:pos x="77" y="192"/>
              </a:cxn>
              <a:cxn ang="0">
                <a:pos x="63" y="187"/>
              </a:cxn>
              <a:cxn ang="0">
                <a:pos x="48" y="182"/>
              </a:cxn>
              <a:cxn ang="0">
                <a:pos x="44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3"/>
              </a:cxn>
              <a:cxn ang="0">
                <a:pos x="10" y="144"/>
              </a:cxn>
              <a:cxn ang="0">
                <a:pos x="5" y="139"/>
              </a:cxn>
              <a:cxn ang="0">
                <a:pos x="5" y="125"/>
              </a:cxn>
              <a:cxn ang="0">
                <a:pos x="5" y="110"/>
              </a:cxn>
              <a:cxn ang="0">
                <a:pos x="0" y="105"/>
              </a:cxn>
              <a:cxn ang="0">
                <a:pos x="0" y="91"/>
              </a:cxn>
              <a:cxn ang="0">
                <a:pos x="0" y="77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0" y="62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5"/>
                </a:lnTo>
                <a:lnTo>
                  <a:pt x="77" y="5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9"/>
                </a:lnTo>
                <a:lnTo>
                  <a:pt x="116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4"/>
                </a:lnTo>
                <a:lnTo>
                  <a:pt x="149" y="19"/>
                </a:lnTo>
                <a:lnTo>
                  <a:pt x="149" y="19"/>
                </a:lnTo>
                <a:lnTo>
                  <a:pt x="154" y="19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4"/>
                </a:lnTo>
                <a:lnTo>
                  <a:pt x="164" y="29"/>
                </a:lnTo>
                <a:lnTo>
                  <a:pt x="164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7"/>
                </a:lnTo>
                <a:lnTo>
                  <a:pt x="183" y="57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3"/>
                </a:lnTo>
                <a:lnTo>
                  <a:pt x="178" y="153"/>
                </a:lnTo>
                <a:lnTo>
                  <a:pt x="178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0" y="182"/>
                </a:lnTo>
                <a:lnTo>
                  <a:pt x="140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15" y="153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Freeform 19"/>
          <p:cNvSpPr>
            <a:spLocks/>
          </p:cNvSpPr>
          <p:nvPr/>
        </p:nvSpPr>
        <p:spPr bwMode="auto">
          <a:xfrm>
            <a:off x="2824163" y="3797300"/>
            <a:ext cx="357187" cy="347663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14" y="38"/>
              </a:cxn>
              <a:cxn ang="0">
                <a:pos x="24" y="28"/>
              </a:cxn>
              <a:cxn ang="0">
                <a:pos x="33" y="24"/>
              </a:cxn>
              <a:cxn ang="0">
                <a:pos x="48" y="14"/>
              </a:cxn>
              <a:cxn ang="0">
                <a:pos x="53" y="4"/>
              </a:cxn>
              <a:cxn ang="0">
                <a:pos x="67" y="0"/>
              </a:cxn>
              <a:cxn ang="0">
                <a:pos x="81" y="0"/>
              </a:cxn>
              <a:cxn ang="0">
                <a:pos x="91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0"/>
              </a:cxn>
              <a:cxn ang="0">
                <a:pos x="134" y="9"/>
              </a:cxn>
              <a:cxn ang="0">
                <a:pos x="149" y="19"/>
              </a:cxn>
              <a:cxn ang="0">
                <a:pos x="158" y="24"/>
              </a:cxn>
              <a:cxn ang="0">
                <a:pos x="168" y="33"/>
              </a:cxn>
              <a:cxn ang="0">
                <a:pos x="177" y="38"/>
              </a:cxn>
              <a:cxn ang="0">
                <a:pos x="182" y="43"/>
              </a:cxn>
              <a:cxn ang="0">
                <a:pos x="182" y="52"/>
              </a:cxn>
              <a:cxn ang="0">
                <a:pos x="187" y="62"/>
              </a:cxn>
              <a:cxn ang="0">
                <a:pos x="197" y="76"/>
              </a:cxn>
              <a:cxn ang="0">
                <a:pos x="197" y="86"/>
              </a:cxn>
              <a:cxn ang="0">
                <a:pos x="197" y="100"/>
              </a:cxn>
              <a:cxn ang="0">
                <a:pos x="187" y="115"/>
              </a:cxn>
              <a:cxn ang="0">
                <a:pos x="187" y="124"/>
              </a:cxn>
              <a:cxn ang="0">
                <a:pos x="187" y="129"/>
              </a:cxn>
              <a:cxn ang="0">
                <a:pos x="177" y="148"/>
              </a:cxn>
              <a:cxn ang="0">
                <a:pos x="173" y="158"/>
              </a:cxn>
              <a:cxn ang="0">
                <a:pos x="163" y="163"/>
              </a:cxn>
              <a:cxn ang="0">
                <a:pos x="158" y="172"/>
              </a:cxn>
              <a:cxn ang="0">
                <a:pos x="149" y="177"/>
              </a:cxn>
              <a:cxn ang="0">
                <a:pos x="134" y="177"/>
              </a:cxn>
              <a:cxn ang="0">
                <a:pos x="125" y="177"/>
              </a:cxn>
              <a:cxn ang="0">
                <a:pos x="115" y="182"/>
              </a:cxn>
              <a:cxn ang="0">
                <a:pos x="101" y="187"/>
              </a:cxn>
              <a:cxn ang="0">
                <a:pos x="86" y="187"/>
              </a:cxn>
              <a:cxn ang="0">
                <a:pos x="81" y="182"/>
              </a:cxn>
              <a:cxn ang="0">
                <a:pos x="67" y="182"/>
              </a:cxn>
              <a:cxn ang="0">
                <a:pos x="53" y="177"/>
              </a:cxn>
              <a:cxn ang="0">
                <a:pos x="43" y="172"/>
              </a:cxn>
              <a:cxn ang="0">
                <a:pos x="38" y="163"/>
              </a:cxn>
              <a:cxn ang="0">
                <a:pos x="29" y="158"/>
              </a:cxn>
              <a:cxn ang="0">
                <a:pos x="24" y="153"/>
              </a:cxn>
              <a:cxn ang="0">
                <a:pos x="14" y="139"/>
              </a:cxn>
              <a:cxn ang="0">
                <a:pos x="5" y="124"/>
              </a:cxn>
              <a:cxn ang="0">
                <a:pos x="5" y="115"/>
              </a:cxn>
              <a:cxn ang="0">
                <a:pos x="5" y="105"/>
              </a:cxn>
              <a:cxn ang="0">
                <a:pos x="5" y="91"/>
              </a:cxn>
              <a:cxn ang="0">
                <a:pos x="5" y="81"/>
              </a:cxn>
              <a:cxn ang="0">
                <a:pos x="5" y="72"/>
              </a:cxn>
              <a:cxn ang="0">
                <a:pos x="5" y="57"/>
              </a:cxn>
            </a:cxnLst>
            <a:rect l="0" t="0" r="r" b="b"/>
            <a:pathLst>
              <a:path w="197" h="192">
                <a:moveTo>
                  <a:pt x="0" y="52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33"/>
                </a:lnTo>
                <a:lnTo>
                  <a:pt x="24" y="3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57" y="4"/>
                </a:lnTo>
                <a:lnTo>
                  <a:pt x="57" y="4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9" y="4"/>
                </a:lnTo>
                <a:lnTo>
                  <a:pt x="129" y="4"/>
                </a:lnTo>
                <a:lnTo>
                  <a:pt x="129" y="4"/>
                </a:lnTo>
                <a:lnTo>
                  <a:pt x="134" y="9"/>
                </a:lnTo>
                <a:lnTo>
                  <a:pt x="134" y="9"/>
                </a:lnTo>
                <a:lnTo>
                  <a:pt x="139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9"/>
                </a:lnTo>
                <a:lnTo>
                  <a:pt x="153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3" y="28"/>
                </a:lnTo>
                <a:lnTo>
                  <a:pt x="168" y="28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2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6"/>
                </a:lnTo>
                <a:lnTo>
                  <a:pt x="197" y="76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87" y="110"/>
                </a:lnTo>
                <a:lnTo>
                  <a:pt x="187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9"/>
                </a:lnTo>
                <a:lnTo>
                  <a:pt x="187" y="129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8"/>
                </a:lnTo>
                <a:lnTo>
                  <a:pt x="177" y="148"/>
                </a:lnTo>
                <a:lnTo>
                  <a:pt x="177" y="153"/>
                </a:lnTo>
                <a:lnTo>
                  <a:pt x="173" y="153"/>
                </a:lnTo>
                <a:lnTo>
                  <a:pt x="173" y="158"/>
                </a:lnTo>
                <a:lnTo>
                  <a:pt x="173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4" y="177"/>
                </a:lnTo>
                <a:lnTo>
                  <a:pt x="144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9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3" y="182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2"/>
                </a:lnTo>
                <a:lnTo>
                  <a:pt x="48" y="172"/>
                </a:lnTo>
                <a:lnTo>
                  <a:pt x="43" y="172"/>
                </a:lnTo>
                <a:lnTo>
                  <a:pt x="43" y="168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3"/>
                </a:lnTo>
                <a:lnTo>
                  <a:pt x="38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9" y="134"/>
                </a:lnTo>
                <a:lnTo>
                  <a:pt x="9" y="129"/>
                </a:lnTo>
                <a:lnTo>
                  <a:pt x="9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0"/>
                </a:lnTo>
                <a:lnTo>
                  <a:pt x="5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Freeform 20"/>
          <p:cNvSpPr>
            <a:spLocks/>
          </p:cNvSpPr>
          <p:nvPr/>
        </p:nvSpPr>
        <p:spPr bwMode="auto">
          <a:xfrm>
            <a:off x="2946400" y="3119438"/>
            <a:ext cx="41275" cy="677862"/>
          </a:xfrm>
          <a:custGeom>
            <a:avLst/>
            <a:gdLst/>
            <a:ahLst/>
            <a:cxnLst>
              <a:cxn ang="0">
                <a:pos x="19" y="370"/>
              </a:cxn>
              <a:cxn ang="0">
                <a:pos x="19" y="360"/>
              </a:cxn>
              <a:cxn ang="0">
                <a:pos x="19" y="351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9"/>
              </a:cxn>
              <a:cxn ang="0">
                <a:pos x="24" y="269"/>
              </a:cxn>
              <a:cxn ang="0">
                <a:pos x="24" y="259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19" y="221"/>
              </a:cxn>
              <a:cxn ang="0">
                <a:pos x="19" y="211"/>
              </a:cxn>
              <a:cxn ang="0">
                <a:pos x="19" y="202"/>
              </a:cxn>
              <a:cxn ang="0">
                <a:pos x="19" y="192"/>
              </a:cxn>
              <a:cxn ang="0">
                <a:pos x="19" y="183"/>
              </a:cxn>
              <a:cxn ang="0">
                <a:pos x="19" y="173"/>
              </a:cxn>
              <a:cxn ang="0">
                <a:pos x="19" y="163"/>
              </a:cxn>
              <a:cxn ang="0">
                <a:pos x="19" y="154"/>
              </a:cxn>
              <a:cxn ang="0">
                <a:pos x="14" y="149"/>
              </a:cxn>
              <a:cxn ang="0">
                <a:pos x="14" y="139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4" y="101"/>
              </a:cxn>
              <a:cxn ang="0">
                <a:pos x="14" y="91"/>
              </a:cxn>
              <a:cxn ang="0">
                <a:pos x="14" y="82"/>
              </a:cxn>
              <a:cxn ang="0">
                <a:pos x="14" y="72"/>
              </a:cxn>
              <a:cxn ang="0">
                <a:pos x="14" y="63"/>
              </a:cxn>
              <a:cxn ang="0">
                <a:pos x="14" y="53"/>
              </a:cxn>
              <a:cxn ang="0">
                <a:pos x="10" y="43"/>
              </a:cxn>
              <a:cxn ang="0">
                <a:pos x="10" y="34"/>
              </a:cxn>
              <a:cxn ang="0">
                <a:pos x="5" y="29"/>
              </a:cxn>
              <a:cxn ang="0">
                <a:pos x="5" y="19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24" h="375">
                <a:moveTo>
                  <a:pt x="19" y="375"/>
                </a:moveTo>
                <a:lnTo>
                  <a:pt x="19" y="370"/>
                </a:lnTo>
                <a:lnTo>
                  <a:pt x="19" y="365"/>
                </a:lnTo>
                <a:lnTo>
                  <a:pt x="19" y="360"/>
                </a:lnTo>
                <a:lnTo>
                  <a:pt x="19" y="355"/>
                </a:lnTo>
                <a:lnTo>
                  <a:pt x="19" y="351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7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19" y="307"/>
                </a:lnTo>
                <a:lnTo>
                  <a:pt x="24" y="307"/>
                </a:lnTo>
                <a:lnTo>
                  <a:pt x="24" y="303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9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5"/>
                </a:lnTo>
                <a:lnTo>
                  <a:pt x="19" y="231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7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3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9" y="159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5"/>
                </a:lnTo>
                <a:lnTo>
                  <a:pt x="14" y="130"/>
                </a:lnTo>
                <a:lnTo>
                  <a:pt x="14" y="125"/>
                </a:lnTo>
                <a:lnTo>
                  <a:pt x="14" y="120"/>
                </a:lnTo>
                <a:lnTo>
                  <a:pt x="14" y="115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1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7"/>
                </a:lnTo>
                <a:lnTo>
                  <a:pt x="14" y="63"/>
                </a:lnTo>
                <a:lnTo>
                  <a:pt x="14" y="58"/>
                </a:lnTo>
                <a:lnTo>
                  <a:pt x="14" y="53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0" y="34"/>
                </a:lnTo>
                <a:lnTo>
                  <a:pt x="10" y="29"/>
                </a:lnTo>
                <a:lnTo>
                  <a:pt x="5" y="29"/>
                </a:lnTo>
                <a:lnTo>
                  <a:pt x="5" y="24"/>
                </a:lnTo>
                <a:lnTo>
                  <a:pt x="5" y="19"/>
                </a:lnTo>
                <a:lnTo>
                  <a:pt x="5" y="15"/>
                </a:lnTo>
                <a:lnTo>
                  <a:pt x="5" y="1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Freeform 21"/>
          <p:cNvSpPr>
            <a:spLocks/>
          </p:cNvSpPr>
          <p:nvPr/>
        </p:nvSpPr>
        <p:spPr bwMode="auto">
          <a:xfrm>
            <a:off x="2946400" y="3051175"/>
            <a:ext cx="68263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4"/>
              </a:cxn>
              <a:cxn ang="0">
                <a:pos x="10" y="24"/>
              </a:cxn>
              <a:cxn ang="0">
                <a:pos x="10" y="33"/>
              </a:cxn>
              <a:cxn ang="0">
                <a:pos x="14" y="43"/>
              </a:cxn>
              <a:cxn ang="0">
                <a:pos x="14" y="53"/>
              </a:cxn>
              <a:cxn ang="0">
                <a:pos x="19" y="62"/>
              </a:cxn>
              <a:cxn ang="0">
                <a:pos x="24" y="72"/>
              </a:cxn>
              <a:cxn ang="0">
                <a:pos x="24" y="81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29"/>
              </a:cxn>
              <a:cxn ang="0">
                <a:pos x="29" y="139"/>
              </a:cxn>
              <a:cxn ang="0">
                <a:pos x="29" y="149"/>
              </a:cxn>
              <a:cxn ang="0">
                <a:pos x="29" y="158"/>
              </a:cxn>
              <a:cxn ang="0">
                <a:pos x="29" y="168"/>
              </a:cxn>
              <a:cxn ang="0">
                <a:pos x="29" y="177"/>
              </a:cxn>
              <a:cxn ang="0">
                <a:pos x="29" y="187"/>
              </a:cxn>
              <a:cxn ang="0">
                <a:pos x="29" y="197"/>
              </a:cxn>
              <a:cxn ang="0">
                <a:pos x="29" y="206"/>
              </a:cxn>
              <a:cxn ang="0">
                <a:pos x="29" y="216"/>
              </a:cxn>
              <a:cxn ang="0">
                <a:pos x="29" y="225"/>
              </a:cxn>
              <a:cxn ang="0">
                <a:pos x="29" y="235"/>
              </a:cxn>
              <a:cxn ang="0">
                <a:pos x="34" y="240"/>
              </a:cxn>
              <a:cxn ang="0">
                <a:pos x="34" y="249"/>
              </a:cxn>
              <a:cxn ang="0">
                <a:pos x="34" y="259"/>
              </a:cxn>
              <a:cxn ang="0">
                <a:pos x="34" y="269"/>
              </a:cxn>
              <a:cxn ang="0">
                <a:pos x="34" y="278"/>
              </a:cxn>
              <a:cxn ang="0">
                <a:pos x="34" y="288"/>
              </a:cxn>
              <a:cxn ang="0">
                <a:pos x="34" y="297"/>
              </a:cxn>
              <a:cxn ang="0">
                <a:pos x="34" y="307"/>
              </a:cxn>
              <a:cxn ang="0">
                <a:pos x="34" y="317"/>
              </a:cxn>
              <a:cxn ang="0">
                <a:pos x="34" y="326"/>
              </a:cxn>
              <a:cxn ang="0">
                <a:pos x="34" y="336"/>
              </a:cxn>
              <a:cxn ang="0">
                <a:pos x="38" y="341"/>
              </a:cxn>
              <a:cxn ang="0">
                <a:pos x="38" y="350"/>
              </a:cxn>
              <a:cxn ang="0">
                <a:pos x="38" y="360"/>
              </a:cxn>
              <a:cxn ang="0">
                <a:pos x="38" y="369"/>
              </a:cxn>
              <a:cxn ang="0">
                <a:pos x="38" y="379"/>
              </a:cxn>
              <a:cxn ang="0">
                <a:pos x="34" y="384"/>
              </a:cxn>
              <a:cxn ang="0">
                <a:pos x="29" y="393"/>
              </a:cxn>
            </a:cxnLst>
            <a:rect l="0" t="0" r="r" b="b"/>
            <a:pathLst>
              <a:path w="38" h="393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3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7"/>
                </a:lnTo>
                <a:lnTo>
                  <a:pt x="19" y="62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1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5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9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3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7"/>
                </a:lnTo>
                <a:lnTo>
                  <a:pt x="29" y="201"/>
                </a:lnTo>
                <a:lnTo>
                  <a:pt x="29" y="206"/>
                </a:lnTo>
                <a:lnTo>
                  <a:pt x="29" y="211"/>
                </a:lnTo>
                <a:lnTo>
                  <a:pt x="29" y="216"/>
                </a:lnTo>
                <a:lnTo>
                  <a:pt x="29" y="221"/>
                </a:lnTo>
                <a:lnTo>
                  <a:pt x="29" y="225"/>
                </a:lnTo>
                <a:lnTo>
                  <a:pt x="29" y="230"/>
                </a:lnTo>
                <a:lnTo>
                  <a:pt x="29" y="235"/>
                </a:lnTo>
                <a:lnTo>
                  <a:pt x="34" y="235"/>
                </a:lnTo>
                <a:lnTo>
                  <a:pt x="34" y="240"/>
                </a:lnTo>
                <a:lnTo>
                  <a:pt x="34" y="245"/>
                </a:lnTo>
                <a:lnTo>
                  <a:pt x="34" y="249"/>
                </a:lnTo>
                <a:lnTo>
                  <a:pt x="34" y="254"/>
                </a:lnTo>
                <a:lnTo>
                  <a:pt x="34" y="259"/>
                </a:lnTo>
                <a:lnTo>
                  <a:pt x="34" y="264"/>
                </a:lnTo>
                <a:lnTo>
                  <a:pt x="34" y="269"/>
                </a:lnTo>
                <a:lnTo>
                  <a:pt x="34" y="273"/>
                </a:lnTo>
                <a:lnTo>
                  <a:pt x="34" y="278"/>
                </a:lnTo>
                <a:lnTo>
                  <a:pt x="34" y="283"/>
                </a:lnTo>
                <a:lnTo>
                  <a:pt x="34" y="288"/>
                </a:lnTo>
                <a:lnTo>
                  <a:pt x="34" y="293"/>
                </a:lnTo>
                <a:lnTo>
                  <a:pt x="34" y="297"/>
                </a:lnTo>
                <a:lnTo>
                  <a:pt x="34" y="302"/>
                </a:lnTo>
                <a:lnTo>
                  <a:pt x="34" y="307"/>
                </a:lnTo>
                <a:lnTo>
                  <a:pt x="34" y="312"/>
                </a:lnTo>
                <a:lnTo>
                  <a:pt x="34" y="317"/>
                </a:lnTo>
                <a:lnTo>
                  <a:pt x="34" y="321"/>
                </a:lnTo>
                <a:lnTo>
                  <a:pt x="34" y="326"/>
                </a:lnTo>
                <a:lnTo>
                  <a:pt x="34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5"/>
                </a:lnTo>
                <a:lnTo>
                  <a:pt x="38" y="350"/>
                </a:lnTo>
                <a:lnTo>
                  <a:pt x="38" y="355"/>
                </a:lnTo>
                <a:lnTo>
                  <a:pt x="38" y="360"/>
                </a:lnTo>
                <a:lnTo>
                  <a:pt x="38" y="365"/>
                </a:lnTo>
                <a:lnTo>
                  <a:pt x="38" y="369"/>
                </a:lnTo>
                <a:lnTo>
                  <a:pt x="38" y="374"/>
                </a:lnTo>
                <a:lnTo>
                  <a:pt x="38" y="379"/>
                </a:lnTo>
                <a:lnTo>
                  <a:pt x="38" y="384"/>
                </a:lnTo>
                <a:lnTo>
                  <a:pt x="34" y="384"/>
                </a:lnTo>
                <a:lnTo>
                  <a:pt x="34" y="389"/>
                </a:lnTo>
                <a:lnTo>
                  <a:pt x="2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Freeform 22"/>
          <p:cNvSpPr>
            <a:spLocks/>
          </p:cNvSpPr>
          <p:nvPr/>
        </p:nvSpPr>
        <p:spPr bwMode="auto">
          <a:xfrm>
            <a:off x="3078163" y="2693988"/>
            <a:ext cx="352425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38"/>
              </a:cxn>
              <a:cxn ang="0">
                <a:pos x="19" y="29"/>
              </a:cxn>
              <a:cxn ang="0">
                <a:pos x="34" y="24"/>
              </a:cxn>
              <a:cxn ang="0">
                <a:pos x="48" y="14"/>
              </a:cxn>
              <a:cxn ang="0">
                <a:pos x="58" y="14"/>
              </a:cxn>
              <a:cxn ang="0">
                <a:pos x="67" y="10"/>
              </a:cxn>
              <a:cxn ang="0">
                <a:pos x="82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0"/>
              </a:cxn>
              <a:cxn ang="0">
                <a:pos x="130" y="10"/>
              </a:cxn>
              <a:cxn ang="0">
                <a:pos x="149" y="19"/>
              </a:cxn>
              <a:cxn ang="0">
                <a:pos x="163" y="24"/>
              </a:cxn>
              <a:cxn ang="0">
                <a:pos x="168" y="34"/>
              </a:cxn>
              <a:cxn ang="0">
                <a:pos x="178" y="43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7" y="82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4"/>
              </a:cxn>
              <a:cxn ang="0">
                <a:pos x="173" y="158"/>
              </a:cxn>
              <a:cxn ang="0">
                <a:pos x="163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0" y="192"/>
              </a:cxn>
              <a:cxn ang="0">
                <a:pos x="96" y="192"/>
              </a:cxn>
              <a:cxn ang="0">
                <a:pos x="86" y="192"/>
              </a:cxn>
              <a:cxn ang="0">
                <a:pos x="77" y="192"/>
              </a:cxn>
              <a:cxn ang="0">
                <a:pos x="62" y="187"/>
              </a:cxn>
              <a:cxn ang="0">
                <a:pos x="48" y="178"/>
              </a:cxn>
              <a:cxn ang="0">
                <a:pos x="43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5" y="120"/>
              </a:cxn>
              <a:cxn ang="0">
                <a:pos x="5" y="110"/>
              </a:cxn>
              <a:cxn ang="0">
                <a:pos x="5" y="101"/>
              </a:cxn>
              <a:cxn ang="0">
                <a:pos x="0" y="86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7" y="82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19" y="154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Freeform 23"/>
          <p:cNvSpPr>
            <a:spLocks/>
          </p:cNvSpPr>
          <p:nvPr/>
        </p:nvSpPr>
        <p:spPr bwMode="auto">
          <a:xfrm>
            <a:off x="3181350" y="3787775"/>
            <a:ext cx="344488" cy="349250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38"/>
              </a:cxn>
              <a:cxn ang="0">
                <a:pos x="19" y="29"/>
              </a:cxn>
              <a:cxn ang="0">
                <a:pos x="28" y="19"/>
              </a:cxn>
              <a:cxn ang="0">
                <a:pos x="43" y="14"/>
              </a:cxn>
              <a:cxn ang="0">
                <a:pos x="52" y="5"/>
              </a:cxn>
              <a:cxn ang="0">
                <a:pos x="62" y="0"/>
              </a:cxn>
              <a:cxn ang="0">
                <a:pos x="76" y="0"/>
              </a:cxn>
              <a:cxn ang="0">
                <a:pos x="86" y="0"/>
              </a:cxn>
              <a:cxn ang="0">
                <a:pos x="96" y="0"/>
              </a:cxn>
              <a:cxn ang="0">
                <a:pos x="110" y="0"/>
              </a:cxn>
              <a:cxn ang="0">
                <a:pos x="124" y="5"/>
              </a:cxn>
              <a:cxn ang="0">
                <a:pos x="129" y="9"/>
              </a:cxn>
              <a:cxn ang="0">
                <a:pos x="144" y="19"/>
              </a:cxn>
              <a:cxn ang="0">
                <a:pos x="158" y="24"/>
              </a:cxn>
              <a:cxn ang="0">
                <a:pos x="163" y="33"/>
              </a:cxn>
              <a:cxn ang="0">
                <a:pos x="172" y="38"/>
              </a:cxn>
              <a:cxn ang="0">
                <a:pos x="177" y="43"/>
              </a:cxn>
              <a:cxn ang="0">
                <a:pos x="177" y="53"/>
              </a:cxn>
              <a:cxn ang="0">
                <a:pos x="182" y="67"/>
              </a:cxn>
              <a:cxn ang="0">
                <a:pos x="191" y="81"/>
              </a:cxn>
              <a:cxn ang="0">
                <a:pos x="191" y="91"/>
              </a:cxn>
              <a:cxn ang="0">
                <a:pos x="187" y="101"/>
              </a:cxn>
              <a:cxn ang="0">
                <a:pos x="182" y="115"/>
              </a:cxn>
              <a:cxn ang="0">
                <a:pos x="182" y="125"/>
              </a:cxn>
              <a:cxn ang="0">
                <a:pos x="177" y="134"/>
              </a:cxn>
              <a:cxn ang="0">
                <a:pos x="172" y="149"/>
              </a:cxn>
              <a:cxn ang="0">
                <a:pos x="163" y="158"/>
              </a:cxn>
              <a:cxn ang="0">
                <a:pos x="158" y="168"/>
              </a:cxn>
              <a:cxn ang="0">
                <a:pos x="153" y="173"/>
              </a:cxn>
              <a:cxn ang="0">
                <a:pos x="139" y="177"/>
              </a:cxn>
              <a:cxn ang="0">
                <a:pos x="124" y="177"/>
              </a:cxn>
              <a:cxn ang="0">
                <a:pos x="115" y="177"/>
              </a:cxn>
              <a:cxn ang="0">
                <a:pos x="105" y="182"/>
              </a:cxn>
              <a:cxn ang="0">
                <a:pos x="91" y="187"/>
              </a:cxn>
              <a:cxn ang="0">
                <a:pos x="81" y="187"/>
              </a:cxn>
              <a:cxn ang="0">
                <a:pos x="72" y="182"/>
              </a:cxn>
              <a:cxn ang="0">
                <a:pos x="57" y="182"/>
              </a:cxn>
              <a:cxn ang="0">
                <a:pos x="48" y="177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4" y="149"/>
              </a:cxn>
              <a:cxn ang="0">
                <a:pos x="9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5"/>
              </a:cxn>
              <a:cxn ang="0">
                <a:pos x="0" y="91"/>
              </a:cxn>
              <a:cxn ang="0">
                <a:pos x="0" y="81"/>
              </a:cxn>
              <a:cxn ang="0">
                <a:pos x="0" y="72"/>
              </a:cxn>
              <a:cxn ang="0">
                <a:pos x="0" y="57"/>
              </a:cxn>
            </a:cxnLst>
            <a:rect l="0" t="0" r="r" b="b"/>
            <a:pathLst>
              <a:path w="191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48" y="5"/>
                </a:lnTo>
                <a:lnTo>
                  <a:pt x="52" y="5"/>
                </a:lnTo>
                <a:lnTo>
                  <a:pt x="52" y="5"/>
                </a:lnTo>
                <a:lnTo>
                  <a:pt x="52" y="0"/>
                </a:lnTo>
                <a:lnTo>
                  <a:pt x="57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77" y="48"/>
                </a:lnTo>
                <a:lnTo>
                  <a:pt x="177" y="53"/>
                </a:lnTo>
                <a:lnTo>
                  <a:pt x="177" y="53"/>
                </a:lnTo>
                <a:lnTo>
                  <a:pt x="177" y="53"/>
                </a:lnTo>
                <a:lnTo>
                  <a:pt x="177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7"/>
                </a:lnTo>
                <a:lnTo>
                  <a:pt x="191" y="77"/>
                </a:lnTo>
                <a:lnTo>
                  <a:pt x="191" y="81"/>
                </a:lnTo>
                <a:lnTo>
                  <a:pt x="191" y="81"/>
                </a:lnTo>
                <a:lnTo>
                  <a:pt x="191" y="86"/>
                </a:lnTo>
                <a:lnTo>
                  <a:pt x="191" y="86"/>
                </a:lnTo>
                <a:lnTo>
                  <a:pt x="191" y="86"/>
                </a:lnTo>
                <a:lnTo>
                  <a:pt x="191" y="91"/>
                </a:lnTo>
                <a:lnTo>
                  <a:pt x="191" y="91"/>
                </a:lnTo>
                <a:lnTo>
                  <a:pt x="191" y="91"/>
                </a:lnTo>
                <a:lnTo>
                  <a:pt x="191" y="96"/>
                </a:lnTo>
                <a:lnTo>
                  <a:pt x="191" y="96"/>
                </a:lnTo>
                <a:lnTo>
                  <a:pt x="187" y="101"/>
                </a:lnTo>
                <a:lnTo>
                  <a:pt x="187" y="105"/>
                </a:lnTo>
                <a:lnTo>
                  <a:pt x="187" y="105"/>
                </a:lnTo>
                <a:lnTo>
                  <a:pt x="187" y="110"/>
                </a:lnTo>
                <a:lnTo>
                  <a:pt x="182" y="110"/>
                </a:lnTo>
                <a:lnTo>
                  <a:pt x="182" y="115"/>
                </a:lnTo>
                <a:lnTo>
                  <a:pt x="182" y="120"/>
                </a:lnTo>
                <a:lnTo>
                  <a:pt x="182" y="120"/>
                </a:lnTo>
                <a:lnTo>
                  <a:pt x="182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25"/>
                </a:lnTo>
                <a:lnTo>
                  <a:pt x="182" y="129"/>
                </a:lnTo>
                <a:lnTo>
                  <a:pt x="182" y="129"/>
                </a:lnTo>
                <a:lnTo>
                  <a:pt x="182" y="129"/>
                </a:lnTo>
                <a:lnTo>
                  <a:pt x="177" y="134"/>
                </a:lnTo>
                <a:lnTo>
                  <a:pt x="177" y="134"/>
                </a:lnTo>
                <a:lnTo>
                  <a:pt x="177" y="139"/>
                </a:lnTo>
                <a:lnTo>
                  <a:pt x="172" y="144"/>
                </a:lnTo>
                <a:lnTo>
                  <a:pt x="172" y="144"/>
                </a:lnTo>
                <a:lnTo>
                  <a:pt x="172" y="149"/>
                </a:lnTo>
                <a:lnTo>
                  <a:pt x="172" y="153"/>
                </a:lnTo>
                <a:lnTo>
                  <a:pt x="168" y="153"/>
                </a:lnTo>
                <a:lnTo>
                  <a:pt x="168" y="158"/>
                </a:lnTo>
                <a:lnTo>
                  <a:pt x="168" y="158"/>
                </a:lnTo>
                <a:lnTo>
                  <a:pt x="163" y="158"/>
                </a:lnTo>
                <a:lnTo>
                  <a:pt x="163" y="158"/>
                </a:lnTo>
                <a:lnTo>
                  <a:pt x="163" y="163"/>
                </a:lnTo>
                <a:lnTo>
                  <a:pt x="158" y="163"/>
                </a:lnTo>
                <a:lnTo>
                  <a:pt x="158" y="163"/>
                </a:lnTo>
                <a:lnTo>
                  <a:pt x="158" y="168"/>
                </a:lnTo>
                <a:lnTo>
                  <a:pt x="158" y="168"/>
                </a:lnTo>
                <a:lnTo>
                  <a:pt x="153" y="168"/>
                </a:lnTo>
                <a:lnTo>
                  <a:pt x="153" y="168"/>
                </a:lnTo>
                <a:lnTo>
                  <a:pt x="153" y="173"/>
                </a:lnTo>
                <a:lnTo>
                  <a:pt x="153" y="173"/>
                </a:lnTo>
                <a:lnTo>
                  <a:pt x="148" y="173"/>
                </a:lnTo>
                <a:lnTo>
                  <a:pt x="148" y="177"/>
                </a:lnTo>
                <a:lnTo>
                  <a:pt x="148" y="177"/>
                </a:lnTo>
                <a:lnTo>
                  <a:pt x="144" y="177"/>
                </a:lnTo>
                <a:lnTo>
                  <a:pt x="139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4" y="177"/>
                </a:lnTo>
                <a:lnTo>
                  <a:pt x="124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77"/>
                </a:lnTo>
                <a:lnTo>
                  <a:pt x="115" y="177"/>
                </a:lnTo>
                <a:lnTo>
                  <a:pt x="110" y="177"/>
                </a:lnTo>
                <a:lnTo>
                  <a:pt x="110" y="177"/>
                </a:lnTo>
                <a:lnTo>
                  <a:pt x="105" y="182"/>
                </a:lnTo>
                <a:lnTo>
                  <a:pt x="105" y="182"/>
                </a:lnTo>
                <a:lnTo>
                  <a:pt x="100" y="182"/>
                </a:lnTo>
                <a:lnTo>
                  <a:pt x="100" y="187"/>
                </a:lnTo>
                <a:lnTo>
                  <a:pt x="96" y="187"/>
                </a:lnTo>
                <a:lnTo>
                  <a:pt x="91" y="187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87"/>
                </a:lnTo>
                <a:lnTo>
                  <a:pt x="81" y="187"/>
                </a:lnTo>
                <a:lnTo>
                  <a:pt x="81" y="187"/>
                </a:lnTo>
                <a:lnTo>
                  <a:pt x="76" y="187"/>
                </a:lnTo>
                <a:lnTo>
                  <a:pt x="76" y="182"/>
                </a:lnTo>
                <a:lnTo>
                  <a:pt x="76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57" y="182"/>
                </a:lnTo>
                <a:lnTo>
                  <a:pt x="52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0" y="57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Freeform 24"/>
          <p:cNvSpPr>
            <a:spLocks/>
          </p:cNvSpPr>
          <p:nvPr/>
        </p:nvSpPr>
        <p:spPr bwMode="auto">
          <a:xfrm>
            <a:off x="3313113" y="3109913"/>
            <a:ext cx="22225" cy="677862"/>
          </a:xfrm>
          <a:custGeom>
            <a:avLst/>
            <a:gdLst/>
            <a:ahLst/>
            <a:cxnLst>
              <a:cxn ang="0">
                <a:pos x="9" y="370"/>
              </a:cxn>
              <a:cxn ang="0">
                <a:pos x="9" y="360"/>
              </a:cxn>
              <a:cxn ang="0">
                <a:pos x="9" y="351"/>
              </a:cxn>
              <a:cxn ang="0">
                <a:pos x="9" y="341"/>
              </a:cxn>
              <a:cxn ang="0">
                <a:pos x="9" y="332"/>
              </a:cxn>
              <a:cxn ang="0">
                <a:pos x="9" y="322"/>
              </a:cxn>
              <a:cxn ang="0">
                <a:pos x="9" y="312"/>
              </a:cxn>
              <a:cxn ang="0">
                <a:pos x="14" y="308"/>
              </a:cxn>
              <a:cxn ang="0">
                <a:pos x="14" y="298"/>
              </a:cxn>
              <a:cxn ang="0">
                <a:pos x="14" y="288"/>
              </a:cxn>
              <a:cxn ang="0">
                <a:pos x="14" y="279"/>
              </a:cxn>
              <a:cxn ang="0">
                <a:pos x="14" y="269"/>
              </a:cxn>
              <a:cxn ang="0">
                <a:pos x="14" y="260"/>
              </a:cxn>
              <a:cxn ang="0">
                <a:pos x="14" y="250"/>
              </a:cxn>
              <a:cxn ang="0">
                <a:pos x="14" y="240"/>
              </a:cxn>
              <a:cxn ang="0">
                <a:pos x="14" y="231"/>
              </a:cxn>
              <a:cxn ang="0">
                <a:pos x="14" y="221"/>
              </a:cxn>
              <a:cxn ang="0">
                <a:pos x="14" y="212"/>
              </a:cxn>
              <a:cxn ang="0">
                <a:pos x="14" y="202"/>
              </a:cxn>
              <a:cxn ang="0">
                <a:pos x="14" y="192"/>
              </a:cxn>
              <a:cxn ang="0">
                <a:pos x="14" y="183"/>
              </a:cxn>
              <a:cxn ang="0">
                <a:pos x="14" y="173"/>
              </a:cxn>
              <a:cxn ang="0">
                <a:pos x="14" y="164"/>
              </a:cxn>
              <a:cxn ang="0">
                <a:pos x="14" y="154"/>
              </a:cxn>
              <a:cxn ang="0">
                <a:pos x="14" y="144"/>
              </a:cxn>
              <a:cxn ang="0">
                <a:pos x="9" y="135"/>
              </a:cxn>
              <a:cxn ang="0">
                <a:pos x="9" y="125"/>
              </a:cxn>
              <a:cxn ang="0">
                <a:pos x="9" y="116"/>
              </a:cxn>
              <a:cxn ang="0">
                <a:pos x="9" y="106"/>
              </a:cxn>
              <a:cxn ang="0">
                <a:pos x="9" y="96"/>
              </a:cxn>
              <a:cxn ang="0">
                <a:pos x="9" y="87"/>
              </a:cxn>
              <a:cxn ang="0">
                <a:pos x="9" y="77"/>
              </a:cxn>
              <a:cxn ang="0">
                <a:pos x="9" y="68"/>
              </a:cxn>
              <a:cxn ang="0">
                <a:pos x="9" y="58"/>
              </a:cxn>
              <a:cxn ang="0">
                <a:pos x="9" y="48"/>
              </a:cxn>
              <a:cxn ang="0">
                <a:pos x="9" y="39"/>
              </a:cxn>
              <a:cxn ang="0">
                <a:pos x="4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14" h="375">
                <a:moveTo>
                  <a:pt x="9" y="375"/>
                </a:moveTo>
                <a:lnTo>
                  <a:pt x="9" y="370"/>
                </a:lnTo>
                <a:lnTo>
                  <a:pt x="9" y="365"/>
                </a:lnTo>
                <a:lnTo>
                  <a:pt x="9" y="360"/>
                </a:lnTo>
                <a:lnTo>
                  <a:pt x="9" y="356"/>
                </a:lnTo>
                <a:lnTo>
                  <a:pt x="9" y="351"/>
                </a:lnTo>
                <a:lnTo>
                  <a:pt x="9" y="346"/>
                </a:lnTo>
                <a:lnTo>
                  <a:pt x="9" y="341"/>
                </a:lnTo>
                <a:lnTo>
                  <a:pt x="9" y="336"/>
                </a:lnTo>
                <a:lnTo>
                  <a:pt x="9" y="332"/>
                </a:lnTo>
                <a:lnTo>
                  <a:pt x="9" y="327"/>
                </a:lnTo>
                <a:lnTo>
                  <a:pt x="9" y="322"/>
                </a:lnTo>
                <a:lnTo>
                  <a:pt x="9" y="317"/>
                </a:lnTo>
                <a:lnTo>
                  <a:pt x="9" y="312"/>
                </a:lnTo>
                <a:lnTo>
                  <a:pt x="14" y="312"/>
                </a:lnTo>
                <a:lnTo>
                  <a:pt x="14" y="308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4" y="264"/>
                </a:lnTo>
                <a:lnTo>
                  <a:pt x="14" y="260"/>
                </a:lnTo>
                <a:lnTo>
                  <a:pt x="14" y="255"/>
                </a:lnTo>
                <a:lnTo>
                  <a:pt x="14" y="250"/>
                </a:lnTo>
                <a:lnTo>
                  <a:pt x="14" y="245"/>
                </a:lnTo>
                <a:lnTo>
                  <a:pt x="14" y="240"/>
                </a:lnTo>
                <a:lnTo>
                  <a:pt x="14" y="236"/>
                </a:lnTo>
                <a:lnTo>
                  <a:pt x="14" y="231"/>
                </a:lnTo>
                <a:lnTo>
                  <a:pt x="14" y="226"/>
                </a:lnTo>
                <a:lnTo>
                  <a:pt x="14" y="221"/>
                </a:lnTo>
                <a:lnTo>
                  <a:pt x="14" y="216"/>
                </a:lnTo>
                <a:lnTo>
                  <a:pt x="14" y="212"/>
                </a:lnTo>
                <a:lnTo>
                  <a:pt x="14" y="207"/>
                </a:lnTo>
                <a:lnTo>
                  <a:pt x="14" y="202"/>
                </a:lnTo>
                <a:lnTo>
                  <a:pt x="14" y="197"/>
                </a:lnTo>
                <a:lnTo>
                  <a:pt x="14" y="192"/>
                </a:lnTo>
                <a:lnTo>
                  <a:pt x="14" y="188"/>
                </a:lnTo>
                <a:lnTo>
                  <a:pt x="14" y="183"/>
                </a:lnTo>
                <a:lnTo>
                  <a:pt x="14" y="178"/>
                </a:lnTo>
                <a:lnTo>
                  <a:pt x="14" y="173"/>
                </a:lnTo>
                <a:lnTo>
                  <a:pt x="14" y="168"/>
                </a:lnTo>
                <a:lnTo>
                  <a:pt x="14" y="164"/>
                </a:lnTo>
                <a:lnTo>
                  <a:pt x="14" y="159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9" y="140"/>
                </a:lnTo>
                <a:lnTo>
                  <a:pt x="9" y="135"/>
                </a:lnTo>
                <a:lnTo>
                  <a:pt x="9" y="130"/>
                </a:lnTo>
                <a:lnTo>
                  <a:pt x="9" y="125"/>
                </a:lnTo>
                <a:lnTo>
                  <a:pt x="9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6"/>
                </a:lnTo>
                <a:lnTo>
                  <a:pt x="9" y="101"/>
                </a:lnTo>
                <a:lnTo>
                  <a:pt x="9" y="96"/>
                </a:lnTo>
                <a:lnTo>
                  <a:pt x="9" y="92"/>
                </a:lnTo>
                <a:lnTo>
                  <a:pt x="9" y="87"/>
                </a:lnTo>
                <a:lnTo>
                  <a:pt x="9" y="82"/>
                </a:lnTo>
                <a:lnTo>
                  <a:pt x="9" y="77"/>
                </a:lnTo>
                <a:lnTo>
                  <a:pt x="9" y="72"/>
                </a:lnTo>
                <a:lnTo>
                  <a:pt x="9" y="68"/>
                </a:lnTo>
                <a:lnTo>
                  <a:pt x="9" y="63"/>
                </a:lnTo>
                <a:lnTo>
                  <a:pt x="9" y="58"/>
                </a:lnTo>
                <a:lnTo>
                  <a:pt x="9" y="53"/>
                </a:lnTo>
                <a:lnTo>
                  <a:pt x="9" y="48"/>
                </a:lnTo>
                <a:lnTo>
                  <a:pt x="9" y="44"/>
                </a:lnTo>
                <a:lnTo>
                  <a:pt x="9" y="39"/>
                </a:lnTo>
                <a:lnTo>
                  <a:pt x="9" y="34"/>
                </a:lnTo>
                <a:lnTo>
                  <a:pt x="4" y="29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Freeform 25"/>
          <p:cNvSpPr>
            <a:spLocks/>
          </p:cNvSpPr>
          <p:nvPr/>
        </p:nvSpPr>
        <p:spPr bwMode="auto">
          <a:xfrm>
            <a:off x="3313113" y="3041650"/>
            <a:ext cx="49212" cy="7143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0"/>
              </a:cxn>
              <a:cxn ang="0">
                <a:pos x="9" y="14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2"/>
              </a:cxn>
              <a:cxn ang="0">
                <a:pos x="19" y="72"/>
              </a:cxn>
              <a:cxn ang="0">
                <a:pos x="19" y="82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30"/>
              </a:cxn>
              <a:cxn ang="0">
                <a:pos x="24" y="139"/>
              </a:cxn>
              <a:cxn ang="0">
                <a:pos x="24" y="149"/>
              </a:cxn>
              <a:cxn ang="0">
                <a:pos x="24" y="158"/>
              </a:cxn>
              <a:cxn ang="0">
                <a:pos x="24" y="168"/>
              </a:cxn>
              <a:cxn ang="0">
                <a:pos x="24" y="178"/>
              </a:cxn>
              <a:cxn ang="0">
                <a:pos x="24" y="187"/>
              </a:cxn>
              <a:cxn ang="0">
                <a:pos x="24" y="197"/>
              </a:cxn>
              <a:cxn ang="0">
                <a:pos x="24" y="206"/>
              </a:cxn>
              <a:cxn ang="0">
                <a:pos x="24" y="216"/>
              </a:cxn>
              <a:cxn ang="0">
                <a:pos x="24" y="226"/>
              </a:cxn>
              <a:cxn ang="0">
                <a:pos x="24" y="235"/>
              </a:cxn>
              <a:cxn ang="0">
                <a:pos x="24" y="245"/>
              </a:cxn>
              <a:cxn ang="0">
                <a:pos x="28" y="250"/>
              </a:cxn>
              <a:cxn ang="0">
                <a:pos x="28" y="259"/>
              </a:cxn>
              <a:cxn ang="0">
                <a:pos x="28" y="269"/>
              </a:cxn>
              <a:cxn ang="0">
                <a:pos x="28" y="278"/>
              </a:cxn>
              <a:cxn ang="0">
                <a:pos x="28" y="288"/>
              </a:cxn>
              <a:cxn ang="0">
                <a:pos x="28" y="298"/>
              </a:cxn>
              <a:cxn ang="0">
                <a:pos x="28" y="307"/>
              </a:cxn>
              <a:cxn ang="0">
                <a:pos x="28" y="317"/>
              </a:cxn>
              <a:cxn ang="0">
                <a:pos x="28" y="326"/>
              </a:cxn>
              <a:cxn ang="0">
                <a:pos x="28" y="336"/>
              </a:cxn>
              <a:cxn ang="0">
                <a:pos x="28" y="346"/>
              </a:cxn>
              <a:cxn ang="0">
                <a:pos x="28" y="355"/>
              </a:cxn>
              <a:cxn ang="0">
                <a:pos x="28" y="365"/>
              </a:cxn>
              <a:cxn ang="0">
                <a:pos x="28" y="374"/>
              </a:cxn>
              <a:cxn ang="0">
                <a:pos x="28" y="384"/>
              </a:cxn>
              <a:cxn ang="0">
                <a:pos x="24" y="389"/>
              </a:cxn>
              <a:cxn ang="0">
                <a:pos x="19" y="394"/>
              </a:cxn>
            </a:cxnLst>
            <a:rect l="0" t="0" r="r" b="b"/>
            <a:pathLst>
              <a:path w="28" h="394">
                <a:moveTo>
                  <a:pt x="0" y="0"/>
                </a:moveTo>
                <a:lnTo>
                  <a:pt x="0" y="5"/>
                </a:lnTo>
                <a:lnTo>
                  <a:pt x="4" y="5"/>
                </a:lnTo>
                <a:lnTo>
                  <a:pt x="4" y="10"/>
                </a:lnTo>
                <a:lnTo>
                  <a:pt x="9" y="10"/>
                </a:lnTo>
                <a:lnTo>
                  <a:pt x="9" y="14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8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2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8" y="250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9"/>
                </a:lnTo>
                <a:lnTo>
                  <a:pt x="28" y="274"/>
                </a:lnTo>
                <a:lnTo>
                  <a:pt x="28" y="278"/>
                </a:lnTo>
                <a:lnTo>
                  <a:pt x="28" y="283"/>
                </a:lnTo>
                <a:lnTo>
                  <a:pt x="28" y="288"/>
                </a:lnTo>
                <a:lnTo>
                  <a:pt x="28" y="293"/>
                </a:lnTo>
                <a:lnTo>
                  <a:pt x="28" y="298"/>
                </a:lnTo>
                <a:lnTo>
                  <a:pt x="28" y="302"/>
                </a:lnTo>
                <a:lnTo>
                  <a:pt x="28" y="307"/>
                </a:lnTo>
                <a:lnTo>
                  <a:pt x="28" y="312"/>
                </a:lnTo>
                <a:lnTo>
                  <a:pt x="28" y="317"/>
                </a:lnTo>
                <a:lnTo>
                  <a:pt x="28" y="322"/>
                </a:lnTo>
                <a:lnTo>
                  <a:pt x="28" y="326"/>
                </a:lnTo>
                <a:lnTo>
                  <a:pt x="28" y="331"/>
                </a:lnTo>
                <a:lnTo>
                  <a:pt x="28" y="336"/>
                </a:lnTo>
                <a:lnTo>
                  <a:pt x="28" y="341"/>
                </a:lnTo>
                <a:lnTo>
                  <a:pt x="28" y="346"/>
                </a:lnTo>
                <a:lnTo>
                  <a:pt x="28" y="350"/>
                </a:lnTo>
                <a:lnTo>
                  <a:pt x="28" y="355"/>
                </a:lnTo>
                <a:lnTo>
                  <a:pt x="28" y="360"/>
                </a:lnTo>
                <a:lnTo>
                  <a:pt x="28" y="365"/>
                </a:lnTo>
                <a:lnTo>
                  <a:pt x="28" y="370"/>
                </a:lnTo>
                <a:lnTo>
                  <a:pt x="28" y="374"/>
                </a:lnTo>
                <a:lnTo>
                  <a:pt x="28" y="379"/>
                </a:lnTo>
                <a:lnTo>
                  <a:pt x="28" y="384"/>
                </a:lnTo>
                <a:lnTo>
                  <a:pt x="28" y="389"/>
                </a:lnTo>
                <a:lnTo>
                  <a:pt x="24" y="389"/>
                </a:lnTo>
                <a:lnTo>
                  <a:pt x="24" y="394"/>
                </a:lnTo>
                <a:lnTo>
                  <a:pt x="1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3448050" y="2684463"/>
            <a:ext cx="349250" cy="349250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9"/>
              </a:cxn>
              <a:cxn ang="0">
                <a:pos x="20" y="29"/>
              </a:cxn>
              <a:cxn ang="0">
                <a:pos x="29" y="24"/>
              </a:cxn>
              <a:cxn ang="0">
                <a:pos x="43" y="15"/>
              </a:cxn>
              <a:cxn ang="0">
                <a:pos x="53" y="15"/>
              </a:cxn>
              <a:cxn ang="0">
                <a:pos x="67" y="10"/>
              </a:cxn>
              <a:cxn ang="0">
                <a:pos x="77" y="5"/>
              </a:cxn>
              <a:cxn ang="0">
                <a:pos x="87" y="0"/>
              </a:cxn>
              <a:cxn ang="0">
                <a:pos x="96" y="5"/>
              </a:cxn>
              <a:cxn ang="0">
                <a:pos x="111" y="10"/>
              </a:cxn>
              <a:cxn ang="0">
                <a:pos x="125" y="15"/>
              </a:cxn>
              <a:cxn ang="0">
                <a:pos x="130" y="15"/>
              </a:cxn>
              <a:cxn ang="0">
                <a:pos x="144" y="19"/>
              </a:cxn>
              <a:cxn ang="0">
                <a:pos x="159" y="29"/>
              </a:cxn>
              <a:cxn ang="0">
                <a:pos x="168" y="39"/>
              </a:cxn>
              <a:cxn ang="0">
                <a:pos x="173" y="43"/>
              </a:cxn>
              <a:cxn ang="0">
                <a:pos x="183" y="53"/>
              </a:cxn>
              <a:cxn ang="0">
                <a:pos x="183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3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6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8" y="187"/>
              </a:cxn>
              <a:cxn ang="0">
                <a:pos x="43" y="178"/>
              </a:cxn>
              <a:cxn ang="0">
                <a:pos x="34" y="173"/>
              </a:cxn>
              <a:cxn ang="0">
                <a:pos x="29" y="168"/>
              </a:cxn>
              <a:cxn ang="0">
                <a:pos x="20" y="159"/>
              </a:cxn>
              <a:cxn ang="0">
                <a:pos x="15" y="149"/>
              </a:cxn>
              <a:cxn ang="0">
                <a:pos x="5" y="144"/>
              </a:cxn>
              <a:cxn ang="0">
                <a:pos x="0" y="135"/>
              </a:cxn>
              <a:cxn ang="0">
                <a:pos x="0" y="120"/>
              </a:cxn>
              <a:cxn ang="0">
                <a:pos x="0" y="111"/>
              </a:cxn>
              <a:cxn ang="0">
                <a:pos x="0" y="101"/>
              </a:cxn>
              <a:cxn ang="0">
                <a:pos x="0" y="87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2" h="192">
                <a:moveTo>
                  <a:pt x="0" y="63"/>
                </a:move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06" y="10"/>
                </a:lnTo>
                <a:lnTo>
                  <a:pt x="111" y="10"/>
                </a:lnTo>
                <a:lnTo>
                  <a:pt x="111" y="10"/>
                </a:lnTo>
                <a:lnTo>
                  <a:pt x="115" y="15"/>
                </a:lnTo>
                <a:lnTo>
                  <a:pt x="120" y="15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3" y="34"/>
                </a:lnTo>
                <a:lnTo>
                  <a:pt x="168" y="39"/>
                </a:lnTo>
                <a:lnTo>
                  <a:pt x="168" y="39"/>
                </a:lnTo>
                <a:lnTo>
                  <a:pt x="168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3" y="192"/>
                </a:lnTo>
                <a:lnTo>
                  <a:pt x="58" y="187"/>
                </a:lnTo>
                <a:lnTo>
                  <a:pt x="58" y="187"/>
                </a:lnTo>
                <a:lnTo>
                  <a:pt x="53" y="187"/>
                </a:lnTo>
                <a:lnTo>
                  <a:pt x="48" y="183"/>
                </a:lnTo>
                <a:lnTo>
                  <a:pt x="48" y="183"/>
                </a:lnTo>
                <a:lnTo>
                  <a:pt x="43" y="183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0" y="159"/>
                </a:lnTo>
                <a:lnTo>
                  <a:pt x="20" y="159"/>
                </a:lnTo>
                <a:lnTo>
                  <a:pt x="20" y="159"/>
                </a:lnTo>
                <a:lnTo>
                  <a:pt x="20" y="154"/>
                </a:lnTo>
                <a:lnTo>
                  <a:pt x="15" y="154"/>
                </a:lnTo>
                <a:lnTo>
                  <a:pt x="15" y="154"/>
                </a:lnTo>
                <a:lnTo>
                  <a:pt x="15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5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3525838" y="3779838"/>
            <a:ext cx="347662" cy="347662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8"/>
              </a:cxn>
              <a:cxn ang="0">
                <a:pos x="20" y="29"/>
              </a:cxn>
              <a:cxn ang="0">
                <a:pos x="34" y="24"/>
              </a:cxn>
              <a:cxn ang="0">
                <a:pos x="44" y="14"/>
              </a:cxn>
              <a:cxn ang="0">
                <a:pos x="53" y="5"/>
              </a:cxn>
              <a:cxn ang="0">
                <a:pos x="63" y="0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1" y="0"/>
              </a:cxn>
              <a:cxn ang="0">
                <a:pos x="125" y="5"/>
              </a:cxn>
              <a:cxn ang="0">
                <a:pos x="130" y="14"/>
              </a:cxn>
              <a:cxn ang="0">
                <a:pos x="144" y="19"/>
              </a:cxn>
              <a:cxn ang="0">
                <a:pos x="159" y="29"/>
              </a:cxn>
              <a:cxn ang="0">
                <a:pos x="164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1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73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5" y="182"/>
              </a:cxn>
              <a:cxn ang="0">
                <a:pos x="116" y="182"/>
              </a:cxn>
              <a:cxn ang="0">
                <a:pos x="106" y="182"/>
              </a:cxn>
              <a:cxn ang="0">
                <a:pos x="92" y="192"/>
              </a:cxn>
              <a:cxn ang="0">
                <a:pos x="82" y="187"/>
              </a:cxn>
              <a:cxn ang="0">
                <a:pos x="72" y="182"/>
              </a:cxn>
              <a:cxn ang="0">
                <a:pos x="58" y="182"/>
              </a:cxn>
              <a:cxn ang="0">
                <a:pos x="44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15" y="149"/>
              </a:cxn>
              <a:cxn ang="0">
                <a:pos x="10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6"/>
              </a:cxn>
              <a:cxn ang="0">
                <a:pos x="0" y="91"/>
              </a:cxn>
              <a:cxn ang="0">
                <a:pos x="0" y="82"/>
              </a:cxn>
              <a:cxn ang="0">
                <a:pos x="0" y="72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59" y="34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44"/>
                </a:lnTo>
                <a:lnTo>
                  <a:pt x="173" y="144"/>
                </a:lnTo>
                <a:lnTo>
                  <a:pt x="173" y="149"/>
                </a:lnTo>
                <a:lnTo>
                  <a:pt x="173" y="154"/>
                </a:lnTo>
                <a:lnTo>
                  <a:pt x="168" y="154"/>
                </a:lnTo>
                <a:lnTo>
                  <a:pt x="168" y="158"/>
                </a:lnTo>
                <a:lnTo>
                  <a:pt x="168" y="158"/>
                </a:lnTo>
                <a:lnTo>
                  <a:pt x="164" y="163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8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7"/>
                </a:lnTo>
                <a:lnTo>
                  <a:pt x="96" y="187"/>
                </a:lnTo>
                <a:lnTo>
                  <a:pt x="92" y="187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82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Freeform 28"/>
          <p:cNvSpPr>
            <a:spLocks/>
          </p:cNvSpPr>
          <p:nvPr/>
        </p:nvSpPr>
        <p:spPr bwMode="auto">
          <a:xfrm>
            <a:off x="3675063" y="3105150"/>
            <a:ext cx="17462" cy="674688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0" y="316"/>
              </a:cxn>
              <a:cxn ang="0">
                <a:pos x="5" y="312"/>
              </a:cxn>
              <a:cxn ang="0">
                <a:pos x="10" y="307"/>
              </a:cxn>
              <a:cxn ang="0">
                <a:pos x="10" y="297"/>
              </a:cxn>
              <a:cxn ang="0">
                <a:pos x="10" y="288"/>
              </a:cxn>
              <a:cxn ang="0">
                <a:pos x="10" y="278"/>
              </a:cxn>
              <a:cxn ang="0">
                <a:pos x="10" y="268"/>
              </a:cxn>
              <a:cxn ang="0">
                <a:pos x="10" y="259"/>
              </a:cxn>
              <a:cxn ang="0">
                <a:pos x="10" y="249"/>
              </a:cxn>
              <a:cxn ang="0">
                <a:pos x="10" y="240"/>
              </a:cxn>
              <a:cxn ang="0">
                <a:pos x="10" y="230"/>
              </a:cxn>
              <a:cxn ang="0">
                <a:pos x="10" y="220"/>
              </a:cxn>
              <a:cxn ang="0">
                <a:pos x="10" y="211"/>
              </a:cxn>
              <a:cxn ang="0">
                <a:pos x="10" y="201"/>
              </a:cxn>
              <a:cxn ang="0">
                <a:pos x="10" y="192"/>
              </a:cxn>
              <a:cxn ang="0">
                <a:pos x="10" y="182"/>
              </a:cxn>
              <a:cxn ang="0">
                <a:pos x="10" y="172"/>
              </a:cxn>
              <a:cxn ang="0">
                <a:pos x="10" y="163"/>
              </a:cxn>
              <a:cxn ang="0">
                <a:pos x="10" y="153"/>
              </a:cxn>
              <a:cxn ang="0">
                <a:pos x="10" y="144"/>
              </a:cxn>
              <a:cxn ang="0">
                <a:pos x="10" y="134"/>
              </a:cxn>
              <a:cxn ang="0">
                <a:pos x="10" y="124"/>
              </a:cxn>
              <a:cxn ang="0">
                <a:pos x="10" y="115"/>
              </a:cxn>
              <a:cxn ang="0">
                <a:pos x="10" y="105"/>
              </a:cxn>
              <a:cxn ang="0">
                <a:pos x="10" y="96"/>
              </a:cxn>
              <a:cxn ang="0">
                <a:pos x="10" y="8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52"/>
              </a:cxn>
              <a:cxn ang="0">
                <a:pos x="5" y="43"/>
              </a:cxn>
              <a:cxn ang="0">
                <a:pos x="5" y="33"/>
              </a:cxn>
              <a:cxn ang="0">
                <a:pos x="0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10" h="374">
                <a:moveTo>
                  <a:pt x="5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0" y="321"/>
                </a:lnTo>
                <a:lnTo>
                  <a:pt x="0" y="316"/>
                </a:lnTo>
                <a:lnTo>
                  <a:pt x="5" y="316"/>
                </a:lnTo>
                <a:lnTo>
                  <a:pt x="5" y="312"/>
                </a:lnTo>
                <a:lnTo>
                  <a:pt x="5" y="307"/>
                </a:lnTo>
                <a:lnTo>
                  <a:pt x="10" y="307"/>
                </a:lnTo>
                <a:lnTo>
                  <a:pt x="10" y="302"/>
                </a:lnTo>
                <a:lnTo>
                  <a:pt x="10" y="297"/>
                </a:lnTo>
                <a:lnTo>
                  <a:pt x="10" y="292"/>
                </a:lnTo>
                <a:lnTo>
                  <a:pt x="10" y="288"/>
                </a:lnTo>
                <a:lnTo>
                  <a:pt x="10" y="283"/>
                </a:lnTo>
                <a:lnTo>
                  <a:pt x="10" y="278"/>
                </a:lnTo>
                <a:lnTo>
                  <a:pt x="10" y="273"/>
                </a:lnTo>
                <a:lnTo>
                  <a:pt x="10" y="268"/>
                </a:lnTo>
                <a:lnTo>
                  <a:pt x="10" y="264"/>
                </a:lnTo>
                <a:lnTo>
                  <a:pt x="10" y="259"/>
                </a:lnTo>
                <a:lnTo>
                  <a:pt x="10" y="254"/>
                </a:lnTo>
                <a:lnTo>
                  <a:pt x="10" y="249"/>
                </a:lnTo>
                <a:lnTo>
                  <a:pt x="10" y="244"/>
                </a:lnTo>
                <a:lnTo>
                  <a:pt x="10" y="240"/>
                </a:lnTo>
                <a:lnTo>
                  <a:pt x="10" y="235"/>
                </a:lnTo>
                <a:lnTo>
                  <a:pt x="10" y="230"/>
                </a:lnTo>
                <a:lnTo>
                  <a:pt x="10" y="225"/>
                </a:lnTo>
                <a:lnTo>
                  <a:pt x="10" y="220"/>
                </a:lnTo>
                <a:lnTo>
                  <a:pt x="10" y="216"/>
                </a:lnTo>
                <a:lnTo>
                  <a:pt x="10" y="211"/>
                </a:lnTo>
                <a:lnTo>
                  <a:pt x="10" y="206"/>
                </a:lnTo>
                <a:lnTo>
                  <a:pt x="10" y="201"/>
                </a:lnTo>
                <a:lnTo>
                  <a:pt x="10" y="196"/>
                </a:lnTo>
                <a:lnTo>
                  <a:pt x="10" y="192"/>
                </a:lnTo>
                <a:lnTo>
                  <a:pt x="10" y="187"/>
                </a:lnTo>
                <a:lnTo>
                  <a:pt x="10" y="182"/>
                </a:lnTo>
                <a:lnTo>
                  <a:pt x="10" y="177"/>
                </a:lnTo>
                <a:lnTo>
                  <a:pt x="10" y="172"/>
                </a:lnTo>
                <a:lnTo>
                  <a:pt x="10" y="168"/>
                </a:lnTo>
                <a:lnTo>
                  <a:pt x="10" y="163"/>
                </a:lnTo>
                <a:lnTo>
                  <a:pt x="10" y="158"/>
                </a:lnTo>
                <a:lnTo>
                  <a:pt x="10" y="153"/>
                </a:lnTo>
                <a:lnTo>
                  <a:pt x="10" y="148"/>
                </a:lnTo>
                <a:lnTo>
                  <a:pt x="10" y="144"/>
                </a:lnTo>
                <a:lnTo>
                  <a:pt x="10" y="139"/>
                </a:lnTo>
                <a:lnTo>
                  <a:pt x="10" y="134"/>
                </a:lnTo>
                <a:lnTo>
                  <a:pt x="10" y="129"/>
                </a:lnTo>
                <a:lnTo>
                  <a:pt x="10" y="124"/>
                </a:lnTo>
                <a:lnTo>
                  <a:pt x="10" y="120"/>
                </a:lnTo>
                <a:lnTo>
                  <a:pt x="10" y="115"/>
                </a:lnTo>
                <a:lnTo>
                  <a:pt x="10" y="110"/>
                </a:lnTo>
                <a:lnTo>
                  <a:pt x="10" y="105"/>
                </a:lnTo>
                <a:lnTo>
                  <a:pt x="10" y="100"/>
                </a:lnTo>
                <a:lnTo>
                  <a:pt x="10" y="96"/>
                </a:lnTo>
                <a:lnTo>
                  <a:pt x="10" y="91"/>
                </a:lnTo>
                <a:lnTo>
                  <a:pt x="10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3" name="Freeform 29"/>
          <p:cNvSpPr>
            <a:spLocks/>
          </p:cNvSpPr>
          <p:nvPr/>
        </p:nvSpPr>
        <p:spPr bwMode="auto">
          <a:xfrm>
            <a:off x="3675063" y="3033713"/>
            <a:ext cx="44450" cy="7223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5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4" y="58"/>
              </a:cxn>
              <a:cxn ang="0">
                <a:pos x="14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24" y="317"/>
              </a:cxn>
              <a:cxn ang="0">
                <a:pos x="24" y="327"/>
              </a:cxn>
              <a:cxn ang="0">
                <a:pos x="24" y="336"/>
              </a:cxn>
              <a:cxn ang="0">
                <a:pos x="24" y="346"/>
              </a:cxn>
              <a:cxn ang="0">
                <a:pos x="24" y="355"/>
              </a:cxn>
              <a:cxn ang="0">
                <a:pos x="24" y="365"/>
              </a:cxn>
              <a:cxn ang="0">
                <a:pos x="24" y="375"/>
              </a:cxn>
              <a:cxn ang="0">
                <a:pos x="24" y="384"/>
              </a:cxn>
              <a:cxn ang="0">
                <a:pos x="19" y="389"/>
              </a:cxn>
              <a:cxn ang="0">
                <a:pos x="14" y="399"/>
              </a:cxn>
            </a:cxnLst>
            <a:rect l="0" t="0" r="r" b="b"/>
            <a:pathLst>
              <a:path w="24" h="399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5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4" y="58"/>
                </a:lnTo>
                <a:lnTo>
                  <a:pt x="14" y="63"/>
                </a:lnTo>
                <a:lnTo>
                  <a:pt x="14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24" y="312"/>
                </a:lnTo>
                <a:lnTo>
                  <a:pt x="24" y="317"/>
                </a:lnTo>
                <a:lnTo>
                  <a:pt x="24" y="322"/>
                </a:lnTo>
                <a:lnTo>
                  <a:pt x="24" y="327"/>
                </a:lnTo>
                <a:lnTo>
                  <a:pt x="24" y="331"/>
                </a:lnTo>
                <a:lnTo>
                  <a:pt x="24" y="336"/>
                </a:lnTo>
                <a:lnTo>
                  <a:pt x="24" y="341"/>
                </a:lnTo>
                <a:lnTo>
                  <a:pt x="24" y="346"/>
                </a:lnTo>
                <a:lnTo>
                  <a:pt x="24" y="351"/>
                </a:lnTo>
                <a:lnTo>
                  <a:pt x="24" y="355"/>
                </a:lnTo>
                <a:lnTo>
                  <a:pt x="24" y="360"/>
                </a:lnTo>
                <a:lnTo>
                  <a:pt x="24" y="365"/>
                </a:lnTo>
                <a:lnTo>
                  <a:pt x="24" y="370"/>
                </a:lnTo>
                <a:lnTo>
                  <a:pt x="24" y="375"/>
                </a:lnTo>
                <a:lnTo>
                  <a:pt x="24" y="379"/>
                </a:lnTo>
                <a:lnTo>
                  <a:pt x="24" y="384"/>
                </a:lnTo>
                <a:lnTo>
                  <a:pt x="19" y="384"/>
                </a:lnTo>
                <a:lnTo>
                  <a:pt x="19" y="389"/>
                </a:lnTo>
                <a:lnTo>
                  <a:pt x="14" y="394"/>
                </a:lnTo>
                <a:lnTo>
                  <a:pt x="14" y="3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4" name="Freeform 30"/>
          <p:cNvSpPr>
            <a:spLocks/>
          </p:cNvSpPr>
          <p:nvPr/>
        </p:nvSpPr>
        <p:spPr bwMode="auto">
          <a:xfrm>
            <a:off x="3814763" y="2684463"/>
            <a:ext cx="347662" cy="349250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9" y="34"/>
              </a:cxn>
              <a:cxn ang="0">
                <a:pos x="19" y="29"/>
              </a:cxn>
              <a:cxn ang="0">
                <a:pos x="33" y="19"/>
              </a:cxn>
              <a:cxn ang="0">
                <a:pos x="48" y="10"/>
              </a:cxn>
              <a:cxn ang="0">
                <a:pos x="57" y="10"/>
              </a:cxn>
              <a:cxn ang="0">
                <a:pos x="67" y="10"/>
              </a:cxn>
              <a:cxn ang="0">
                <a:pos x="81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5"/>
              </a:cxn>
              <a:cxn ang="0">
                <a:pos x="129" y="15"/>
              </a:cxn>
              <a:cxn ang="0">
                <a:pos x="149" y="19"/>
              </a:cxn>
              <a:cxn ang="0">
                <a:pos x="163" y="29"/>
              </a:cxn>
              <a:cxn ang="0">
                <a:pos x="168" y="34"/>
              </a:cxn>
              <a:cxn ang="0">
                <a:pos x="177" y="43"/>
              </a:cxn>
              <a:cxn ang="0">
                <a:pos x="182" y="53"/>
              </a:cxn>
              <a:cxn ang="0">
                <a:pos x="182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5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3" y="183"/>
              </a:cxn>
              <a:cxn ang="0">
                <a:pos x="43" y="178"/>
              </a:cxn>
              <a:cxn ang="0">
                <a:pos x="33" y="173"/>
              </a:cxn>
              <a:cxn ang="0">
                <a:pos x="29" y="163"/>
              </a:cxn>
              <a:cxn ang="0">
                <a:pos x="19" y="154"/>
              </a:cxn>
              <a:cxn ang="0">
                <a:pos x="14" y="149"/>
              </a:cxn>
              <a:cxn ang="0">
                <a:pos x="5" y="139"/>
              </a:cxn>
              <a:cxn ang="0">
                <a:pos x="0" y="135"/>
              </a:cxn>
              <a:cxn ang="0">
                <a:pos x="0" y="120"/>
              </a:cxn>
              <a:cxn ang="0">
                <a:pos x="0" y="106"/>
              </a:cxn>
              <a:cxn ang="0">
                <a:pos x="0" y="101"/>
              </a:cxn>
              <a:cxn ang="0">
                <a:pos x="0" y="87"/>
              </a:cxn>
              <a:cxn ang="0">
                <a:pos x="0" y="67"/>
              </a:cxn>
              <a:cxn ang="0">
                <a:pos x="0" y="63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0" y="58"/>
                </a:lnTo>
                <a:lnTo>
                  <a:pt x="0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4"/>
                </a:lnTo>
                <a:lnTo>
                  <a:pt x="14" y="34"/>
                </a:lnTo>
                <a:lnTo>
                  <a:pt x="14" y="34"/>
                </a:lnTo>
                <a:lnTo>
                  <a:pt x="14" y="29"/>
                </a:lnTo>
                <a:lnTo>
                  <a:pt x="19" y="29"/>
                </a:lnTo>
                <a:lnTo>
                  <a:pt x="19" y="29"/>
                </a:lnTo>
                <a:lnTo>
                  <a:pt x="19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33" y="19"/>
                </a:lnTo>
                <a:lnTo>
                  <a:pt x="33" y="19"/>
                </a:lnTo>
                <a:lnTo>
                  <a:pt x="38" y="15"/>
                </a:lnTo>
                <a:lnTo>
                  <a:pt x="38" y="15"/>
                </a:lnTo>
                <a:lnTo>
                  <a:pt x="43" y="15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10"/>
                </a:lnTo>
                <a:lnTo>
                  <a:pt x="57" y="10"/>
                </a:lnTo>
                <a:lnTo>
                  <a:pt x="57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5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3"/>
                </a:lnTo>
                <a:lnTo>
                  <a:pt x="182" y="63"/>
                </a:lnTo>
                <a:lnTo>
                  <a:pt x="182" y="67"/>
                </a:lnTo>
                <a:lnTo>
                  <a:pt x="182" y="67"/>
                </a:lnTo>
                <a:lnTo>
                  <a:pt x="182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2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5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73"/>
                </a:lnTo>
                <a:lnTo>
                  <a:pt x="33" y="168"/>
                </a:lnTo>
                <a:lnTo>
                  <a:pt x="33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9"/>
                </a:lnTo>
                <a:lnTo>
                  <a:pt x="9" y="144"/>
                </a:lnTo>
                <a:lnTo>
                  <a:pt x="9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5" name="Freeform 31"/>
          <p:cNvSpPr>
            <a:spLocks/>
          </p:cNvSpPr>
          <p:nvPr/>
        </p:nvSpPr>
        <p:spPr bwMode="auto">
          <a:xfrm>
            <a:off x="3873500" y="3779838"/>
            <a:ext cx="347663" cy="347662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4"/>
              </a:cxn>
              <a:cxn ang="0">
                <a:pos x="20" y="29"/>
              </a:cxn>
              <a:cxn ang="0">
                <a:pos x="34" y="19"/>
              </a:cxn>
              <a:cxn ang="0">
                <a:pos x="48" y="10"/>
              </a:cxn>
              <a:cxn ang="0">
                <a:pos x="53" y="5"/>
              </a:cxn>
              <a:cxn ang="0">
                <a:pos x="68" y="0"/>
              </a:cxn>
              <a:cxn ang="0">
                <a:pos x="82" y="0"/>
              </a:cxn>
              <a:cxn ang="0">
                <a:pos x="87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68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0" y="182"/>
              </a:cxn>
              <a:cxn ang="0">
                <a:pos x="116" y="182"/>
              </a:cxn>
              <a:cxn ang="0">
                <a:pos x="106" y="182"/>
              </a:cxn>
              <a:cxn ang="0">
                <a:pos x="87" y="187"/>
              </a:cxn>
              <a:cxn ang="0">
                <a:pos x="77" y="187"/>
              </a:cxn>
              <a:cxn ang="0">
                <a:pos x="72" y="178"/>
              </a:cxn>
              <a:cxn ang="0">
                <a:pos x="53" y="178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3"/>
                </a:ln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39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29"/>
                </a:lnTo>
                <a:lnTo>
                  <a:pt x="164" y="34"/>
                </a:lnTo>
                <a:lnTo>
                  <a:pt x="164" y="34"/>
                </a:lnTo>
                <a:lnTo>
                  <a:pt x="168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44"/>
                </a:lnTo>
                <a:lnTo>
                  <a:pt x="173" y="144"/>
                </a:lnTo>
                <a:lnTo>
                  <a:pt x="173" y="149"/>
                </a:lnTo>
                <a:lnTo>
                  <a:pt x="168" y="154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58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2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72" y="178"/>
                </a:lnTo>
                <a:lnTo>
                  <a:pt x="68" y="178"/>
                </a:lnTo>
                <a:lnTo>
                  <a:pt x="63" y="178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6" name="Freeform 32"/>
          <p:cNvSpPr>
            <a:spLocks/>
          </p:cNvSpPr>
          <p:nvPr/>
        </p:nvSpPr>
        <p:spPr bwMode="auto">
          <a:xfrm>
            <a:off x="4032250" y="3105150"/>
            <a:ext cx="12700" cy="674688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0" y="312"/>
              </a:cxn>
              <a:cxn ang="0">
                <a:pos x="5" y="307"/>
              </a:cxn>
              <a:cxn ang="0">
                <a:pos x="9" y="302"/>
              </a:cxn>
              <a:cxn ang="0">
                <a:pos x="9" y="292"/>
              </a:cxn>
              <a:cxn ang="0">
                <a:pos x="9" y="283"/>
              </a:cxn>
              <a:cxn ang="0">
                <a:pos x="9" y="273"/>
              </a:cxn>
              <a:cxn ang="0">
                <a:pos x="9" y="264"/>
              </a:cxn>
              <a:cxn ang="0">
                <a:pos x="9" y="254"/>
              </a:cxn>
              <a:cxn ang="0">
                <a:pos x="9" y="244"/>
              </a:cxn>
              <a:cxn ang="0">
                <a:pos x="9" y="235"/>
              </a:cxn>
              <a:cxn ang="0">
                <a:pos x="9" y="225"/>
              </a:cxn>
              <a:cxn ang="0">
                <a:pos x="9" y="216"/>
              </a:cxn>
              <a:cxn ang="0">
                <a:pos x="9" y="206"/>
              </a:cxn>
              <a:cxn ang="0">
                <a:pos x="9" y="196"/>
              </a:cxn>
              <a:cxn ang="0">
                <a:pos x="9" y="187"/>
              </a:cxn>
              <a:cxn ang="0">
                <a:pos x="9" y="177"/>
              </a:cxn>
              <a:cxn ang="0">
                <a:pos x="9" y="168"/>
              </a:cxn>
              <a:cxn ang="0">
                <a:pos x="9" y="158"/>
              </a:cxn>
              <a:cxn ang="0">
                <a:pos x="9" y="148"/>
              </a:cxn>
              <a:cxn ang="0">
                <a:pos x="9" y="139"/>
              </a:cxn>
              <a:cxn ang="0">
                <a:pos x="9" y="129"/>
              </a:cxn>
              <a:cxn ang="0">
                <a:pos x="9" y="120"/>
              </a:cxn>
              <a:cxn ang="0">
                <a:pos x="9" y="110"/>
              </a:cxn>
              <a:cxn ang="0">
                <a:pos x="9" y="100"/>
              </a:cxn>
              <a:cxn ang="0">
                <a:pos x="9" y="91"/>
              </a:cxn>
              <a:cxn ang="0">
                <a:pos x="9" y="81"/>
              </a:cxn>
              <a:cxn ang="0">
                <a:pos x="9" y="72"/>
              </a:cxn>
              <a:cxn ang="0">
                <a:pos x="9" y="62"/>
              </a:cxn>
              <a:cxn ang="0">
                <a:pos x="9" y="52"/>
              </a:cxn>
              <a:cxn ang="0">
                <a:pos x="9" y="43"/>
              </a:cxn>
              <a:cxn ang="0">
                <a:pos x="9" y="33"/>
              </a:cxn>
              <a:cxn ang="0">
                <a:pos x="5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9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0" y="312"/>
                </a:lnTo>
                <a:lnTo>
                  <a:pt x="5" y="312"/>
                </a:lnTo>
                <a:lnTo>
                  <a:pt x="5" y="307"/>
                </a:lnTo>
                <a:lnTo>
                  <a:pt x="5" y="302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9" y="220"/>
                </a:lnTo>
                <a:lnTo>
                  <a:pt x="9" y="216"/>
                </a:lnTo>
                <a:lnTo>
                  <a:pt x="9" y="211"/>
                </a:lnTo>
                <a:lnTo>
                  <a:pt x="9" y="206"/>
                </a:lnTo>
                <a:lnTo>
                  <a:pt x="9" y="201"/>
                </a:lnTo>
                <a:lnTo>
                  <a:pt x="9" y="196"/>
                </a:lnTo>
                <a:lnTo>
                  <a:pt x="9" y="192"/>
                </a:lnTo>
                <a:lnTo>
                  <a:pt x="9" y="187"/>
                </a:lnTo>
                <a:lnTo>
                  <a:pt x="9" y="182"/>
                </a:lnTo>
                <a:lnTo>
                  <a:pt x="9" y="177"/>
                </a:lnTo>
                <a:lnTo>
                  <a:pt x="9" y="172"/>
                </a:lnTo>
                <a:lnTo>
                  <a:pt x="9" y="168"/>
                </a:lnTo>
                <a:lnTo>
                  <a:pt x="9" y="163"/>
                </a:lnTo>
                <a:lnTo>
                  <a:pt x="9" y="158"/>
                </a:lnTo>
                <a:lnTo>
                  <a:pt x="9" y="153"/>
                </a:lnTo>
                <a:lnTo>
                  <a:pt x="9" y="148"/>
                </a:lnTo>
                <a:lnTo>
                  <a:pt x="9" y="144"/>
                </a:lnTo>
                <a:lnTo>
                  <a:pt x="9" y="139"/>
                </a:lnTo>
                <a:lnTo>
                  <a:pt x="9" y="134"/>
                </a:lnTo>
                <a:lnTo>
                  <a:pt x="9" y="129"/>
                </a:lnTo>
                <a:lnTo>
                  <a:pt x="9" y="124"/>
                </a:lnTo>
                <a:lnTo>
                  <a:pt x="9" y="120"/>
                </a:lnTo>
                <a:lnTo>
                  <a:pt x="9" y="115"/>
                </a:lnTo>
                <a:lnTo>
                  <a:pt x="9" y="110"/>
                </a:lnTo>
                <a:lnTo>
                  <a:pt x="9" y="105"/>
                </a:lnTo>
                <a:lnTo>
                  <a:pt x="9" y="100"/>
                </a:lnTo>
                <a:lnTo>
                  <a:pt x="9" y="96"/>
                </a:lnTo>
                <a:lnTo>
                  <a:pt x="9" y="91"/>
                </a:lnTo>
                <a:lnTo>
                  <a:pt x="9" y="86"/>
                </a:lnTo>
                <a:lnTo>
                  <a:pt x="9" y="81"/>
                </a:lnTo>
                <a:lnTo>
                  <a:pt x="9" y="76"/>
                </a:lnTo>
                <a:lnTo>
                  <a:pt x="9" y="72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2"/>
                </a:lnTo>
                <a:lnTo>
                  <a:pt x="9" y="48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8"/>
                </a:lnTo>
                <a:lnTo>
                  <a:pt x="5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7" name="Freeform 33"/>
          <p:cNvSpPr>
            <a:spLocks/>
          </p:cNvSpPr>
          <p:nvPr/>
        </p:nvSpPr>
        <p:spPr bwMode="auto">
          <a:xfrm>
            <a:off x="4032250" y="3033713"/>
            <a:ext cx="31750" cy="7143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" y="10"/>
              </a:cxn>
              <a:cxn ang="0">
                <a:pos x="14" y="19"/>
              </a:cxn>
              <a:cxn ang="0">
                <a:pos x="9" y="29"/>
              </a:cxn>
              <a:cxn ang="0">
                <a:pos x="9" y="39"/>
              </a:cxn>
              <a:cxn ang="0">
                <a:pos x="9" y="48"/>
              </a:cxn>
              <a:cxn ang="0">
                <a:pos x="14" y="58"/>
              </a:cxn>
              <a:cxn ang="0">
                <a:pos x="19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19" y="317"/>
              </a:cxn>
              <a:cxn ang="0">
                <a:pos x="19" y="327"/>
              </a:cxn>
              <a:cxn ang="0">
                <a:pos x="19" y="336"/>
              </a:cxn>
              <a:cxn ang="0">
                <a:pos x="19" y="346"/>
              </a:cxn>
              <a:cxn ang="0">
                <a:pos x="19" y="355"/>
              </a:cxn>
              <a:cxn ang="0">
                <a:pos x="19" y="365"/>
              </a:cxn>
              <a:cxn ang="0">
                <a:pos x="19" y="375"/>
              </a:cxn>
              <a:cxn ang="0">
                <a:pos x="19" y="384"/>
              </a:cxn>
              <a:cxn ang="0">
                <a:pos x="14" y="394"/>
              </a:cxn>
            </a:cxnLst>
            <a:rect l="0" t="0" r="r" b="b"/>
            <a:pathLst>
              <a:path w="19" h="39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10"/>
                </a:lnTo>
                <a:lnTo>
                  <a:pt x="14" y="15"/>
                </a:lnTo>
                <a:lnTo>
                  <a:pt x="14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3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7"/>
                </a:lnTo>
                <a:lnTo>
                  <a:pt x="19" y="331"/>
                </a:lnTo>
                <a:lnTo>
                  <a:pt x="19" y="336"/>
                </a:lnTo>
                <a:lnTo>
                  <a:pt x="19" y="341"/>
                </a:lnTo>
                <a:lnTo>
                  <a:pt x="19" y="346"/>
                </a:lnTo>
                <a:lnTo>
                  <a:pt x="19" y="351"/>
                </a:lnTo>
                <a:lnTo>
                  <a:pt x="19" y="355"/>
                </a:lnTo>
                <a:lnTo>
                  <a:pt x="19" y="360"/>
                </a:lnTo>
                <a:lnTo>
                  <a:pt x="19" y="365"/>
                </a:lnTo>
                <a:lnTo>
                  <a:pt x="19" y="370"/>
                </a:lnTo>
                <a:lnTo>
                  <a:pt x="19" y="375"/>
                </a:lnTo>
                <a:lnTo>
                  <a:pt x="19" y="379"/>
                </a:lnTo>
                <a:lnTo>
                  <a:pt x="19" y="384"/>
                </a:lnTo>
                <a:lnTo>
                  <a:pt x="14" y="389"/>
                </a:lnTo>
                <a:lnTo>
                  <a:pt x="14" y="394"/>
                </a:lnTo>
                <a:lnTo>
                  <a:pt x="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8" name="Freeform 34"/>
          <p:cNvSpPr>
            <a:spLocks/>
          </p:cNvSpPr>
          <p:nvPr/>
        </p:nvSpPr>
        <p:spPr bwMode="auto">
          <a:xfrm>
            <a:off x="4176713" y="2684463"/>
            <a:ext cx="347662" cy="349250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15" y="34"/>
              </a:cxn>
              <a:cxn ang="0">
                <a:pos x="20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10"/>
              </a:cxn>
              <a:cxn ang="0">
                <a:pos x="72" y="10"/>
              </a:cxn>
              <a:cxn ang="0">
                <a:pos x="82" y="0"/>
              </a:cxn>
              <a:cxn ang="0">
                <a:pos x="92" y="0"/>
              </a:cxn>
              <a:cxn ang="0">
                <a:pos x="101" y="0"/>
              </a:cxn>
              <a:cxn ang="0">
                <a:pos x="116" y="10"/>
              </a:cxn>
              <a:cxn ang="0">
                <a:pos x="125" y="15"/>
              </a:cxn>
              <a:cxn ang="0">
                <a:pos x="135" y="15"/>
              </a:cxn>
              <a:cxn ang="0">
                <a:pos x="149" y="19"/>
              </a:cxn>
              <a:cxn ang="0">
                <a:pos x="164" y="29"/>
              </a:cxn>
              <a:cxn ang="0">
                <a:pos x="173" y="39"/>
              </a:cxn>
              <a:cxn ang="0">
                <a:pos x="178" y="43"/>
              </a:cxn>
              <a:cxn ang="0">
                <a:pos x="183" y="53"/>
              </a:cxn>
              <a:cxn ang="0">
                <a:pos x="183" y="67"/>
              </a:cxn>
              <a:cxn ang="0">
                <a:pos x="188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8" y="135"/>
              </a:cxn>
              <a:cxn ang="0">
                <a:pos x="183" y="149"/>
              </a:cxn>
              <a:cxn ang="0">
                <a:pos x="173" y="159"/>
              </a:cxn>
              <a:cxn ang="0">
                <a:pos x="164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5" y="183"/>
              </a:cxn>
              <a:cxn ang="0">
                <a:pos x="120" y="192"/>
              </a:cxn>
              <a:cxn ang="0">
                <a:pos x="111" y="192"/>
              </a:cxn>
              <a:cxn ang="0">
                <a:pos x="106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3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39"/>
                </a:lnTo>
                <a:lnTo>
                  <a:pt x="10" y="39"/>
                </a:lnTo>
                <a:lnTo>
                  <a:pt x="10" y="34"/>
                </a:lnTo>
                <a:lnTo>
                  <a:pt x="15" y="34"/>
                </a:lnTo>
                <a:lnTo>
                  <a:pt x="15" y="34"/>
                </a:lnTo>
                <a:lnTo>
                  <a:pt x="15" y="29"/>
                </a:lnTo>
                <a:lnTo>
                  <a:pt x="20" y="29"/>
                </a:lnTo>
                <a:lnTo>
                  <a:pt x="20" y="29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5"/>
                </a:lnTo>
                <a:lnTo>
                  <a:pt x="44" y="15"/>
                </a:lnTo>
                <a:lnTo>
                  <a:pt x="48" y="15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40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8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9"/>
                </a:lnTo>
                <a:lnTo>
                  <a:pt x="173" y="159"/>
                </a:lnTo>
                <a:lnTo>
                  <a:pt x="168" y="159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83"/>
                </a:lnTo>
                <a:lnTo>
                  <a:pt x="140" y="183"/>
                </a:lnTo>
                <a:lnTo>
                  <a:pt x="135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9" name="Freeform 35"/>
          <p:cNvSpPr>
            <a:spLocks/>
          </p:cNvSpPr>
          <p:nvPr/>
        </p:nvSpPr>
        <p:spPr bwMode="auto">
          <a:xfrm>
            <a:off x="4221163" y="3779838"/>
            <a:ext cx="349250" cy="347662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15" y="34"/>
              </a:cxn>
              <a:cxn ang="0">
                <a:pos x="24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5"/>
              </a:cxn>
              <a:cxn ang="0">
                <a:pos x="68" y="0"/>
              </a:cxn>
              <a:cxn ang="0">
                <a:pos x="82" y="0"/>
              </a:cxn>
              <a:cxn ang="0">
                <a:pos x="92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3"/>
              </a:cxn>
              <a:cxn ang="0">
                <a:pos x="178" y="53"/>
              </a:cxn>
              <a:cxn ang="0">
                <a:pos x="178" y="58"/>
              </a:cxn>
              <a:cxn ang="0">
                <a:pos x="183" y="72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78" y="120"/>
              </a:cxn>
              <a:cxn ang="0">
                <a:pos x="178" y="130"/>
              </a:cxn>
              <a:cxn ang="0">
                <a:pos x="178" y="139"/>
              </a:cxn>
              <a:cxn ang="0">
                <a:pos x="168" y="154"/>
              </a:cxn>
              <a:cxn ang="0">
                <a:pos x="159" y="163"/>
              </a:cxn>
              <a:cxn ang="0">
                <a:pos x="154" y="168"/>
              </a:cxn>
              <a:cxn ang="0">
                <a:pos x="144" y="178"/>
              </a:cxn>
              <a:cxn ang="0">
                <a:pos x="135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87"/>
              </a:cxn>
              <a:cxn ang="0">
                <a:pos x="77" y="187"/>
              </a:cxn>
              <a:cxn ang="0">
                <a:pos x="68" y="178"/>
              </a:cxn>
              <a:cxn ang="0">
                <a:pos x="53" y="178"/>
              </a:cxn>
              <a:cxn ang="0">
                <a:pos x="39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3"/>
                </a:move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62"/>
                </a:lnTo>
                <a:lnTo>
                  <a:pt x="183" y="62"/>
                </a:lnTo>
                <a:lnTo>
                  <a:pt x="183" y="67"/>
                </a:lnTo>
                <a:lnTo>
                  <a:pt x="183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0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39"/>
                </a:lnTo>
                <a:lnTo>
                  <a:pt x="173" y="144"/>
                </a:lnTo>
                <a:lnTo>
                  <a:pt x="173" y="149"/>
                </a:lnTo>
                <a:lnTo>
                  <a:pt x="168" y="149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87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8"/>
                </a:lnTo>
                <a:lnTo>
                  <a:pt x="68" y="178"/>
                </a:lnTo>
                <a:lnTo>
                  <a:pt x="63" y="178"/>
                </a:lnTo>
                <a:lnTo>
                  <a:pt x="58" y="178"/>
                </a:lnTo>
                <a:lnTo>
                  <a:pt x="58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3"/>
                </a:lnTo>
                <a:lnTo>
                  <a:pt x="39" y="173"/>
                </a:lnTo>
                <a:lnTo>
                  <a:pt x="34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0" name="Freeform 36"/>
          <p:cNvSpPr>
            <a:spLocks/>
          </p:cNvSpPr>
          <p:nvPr/>
        </p:nvSpPr>
        <p:spPr bwMode="auto">
          <a:xfrm>
            <a:off x="4379913" y="3105150"/>
            <a:ext cx="22225" cy="674688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5" y="312"/>
              </a:cxn>
              <a:cxn ang="0">
                <a:pos x="9" y="307"/>
              </a:cxn>
              <a:cxn ang="0">
                <a:pos x="9" y="297"/>
              </a:cxn>
              <a:cxn ang="0">
                <a:pos x="9" y="288"/>
              </a:cxn>
              <a:cxn ang="0">
                <a:pos x="9" y="278"/>
              </a:cxn>
              <a:cxn ang="0">
                <a:pos x="9" y="268"/>
              </a:cxn>
              <a:cxn ang="0">
                <a:pos x="9" y="259"/>
              </a:cxn>
              <a:cxn ang="0">
                <a:pos x="9" y="249"/>
              </a:cxn>
              <a:cxn ang="0">
                <a:pos x="9" y="240"/>
              </a:cxn>
              <a:cxn ang="0">
                <a:pos x="9" y="230"/>
              </a:cxn>
              <a:cxn ang="0">
                <a:pos x="14" y="220"/>
              </a:cxn>
              <a:cxn ang="0">
                <a:pos x="14" y="211"/>
              </a:cxn>
              <a:cxn ang="0">
                <a:pos x="14" y="201"/>
              </a:cxn>
              <a:cxn ang="0">
                <a:pos x="14" y="192"/>
              </a:cxn>
              <a:cxn ang="0">
                <a:pos x="14" y="182"/>
              </a:cxn>
              <a:cxn ang="0">
                <a:pos x="14" y="172"/>
              </a:cxn>
              <a:cxn ang="0">
                <a:pos x="14" y="163"/>
              </a:cxn>
              <a:cxn ang="0">
                <a:pos x="14" y="153"/>
              </a:cxn>
              <a:cxn ang="0">
                <a:pos x="14" y="144"/>
              </a:cxn>
              <a:cxn ang="0">
                <a:pos x="14" y="134"/>
              </a:cxn>
              <a:cxn ang="0">
                <a:pos x="14" y="124"/>
              </a:cxn>
              <a:cxn ang="0">
                <a:pos x="14" y="115"/>
              </a:cxn>
              <a:cxn ang="0">
                <a:pos x="14" y="105"/>
              </a:cxn>
              <a:cxn ang="0">
                <a:pos x="14" y="96"/>
              </a:cxn>
              <a:cxn ang="0">
                <a:pos x="14" y="86"/>
              </a:cxn>
              <a:cxn ang="0">
                <a:pos x="14" y="76"/>
              </a:cxn>
              <a:cxn ang="0">
                <a:pos x="14" y="67"/>
              </a:cxn>
              <a:cxn ang="0">
                <a:pos x="14" y="57"/>
              </a:cxn>
              <a:cxn ang="0">
                <a:pos x="14" y="48"/>
              </a:cxn>
              <a:cxn ang="0">
                <a:pos x="14" y="38"/>
              </a:cxn>
              <a:cxn ang="0">
                <a:pos x="14" y="28"/>
              </a:cxn>
              <a:cxn ang="0">
                <a:pos x="9" y="19"/>
              </a:cxn>
              <a:cxn ang="0">
                <a:pos x="9" y="9"/>
              </a:cxn>
              <a:cxn ang="0">
                <a:pos x="9" y="0"/>
              </a:cxn>
            </a:cxnLst>
            <a:rect l="0" t="0" r="r" b="b"/>
            <a:pathLst>
              <a:path w="14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5" y="312"/>
                </a:lnTo>
                <a:lnTo>
                  <a:pt x="5" y="307"/>
                </a:lnTo>
                <a:lnTo>
                  <a:pt x="9" y="307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4" y="201"/>
                </a:lnTo>
                <a:lnTo>
                  <a:pt x="14" y="196"/>
                </a:lnTo>
                <a:lnTo>
                  <a:pt x="14" y="192"/>
                </a:lnTo>
                <a:lnTo>
                  <a:pt x="14" y="187"/>
                </a:lnTo>
                <a:lnTo>
                  <a:pt x="14" y="182"/>
                </a:lnTo>
                <a:lnTo>
                  <a:pt x="14" y="177"/>
                </a:lnTo>
                <a:lnTo>
                  <a:pt x="14" y="172"/>
                </a:lnTo>
                <a:lnTo>
                  <a:pt x="14" y="168"/>
                </a:lnTo>
                <a:lnTo>
                  <a:pt x="14" y="163"/>
                </a:lnTo>
                <a:lnTo>
                  <a:pt x="14" y="158"/>
                </a:lnTo>
                <a:lnTo>
                  <a:pt x="14" y="153"/>
                </a:lnTo>
                <a:lnTo>
                  <a:pt x="14" y="148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14" y="129"/>
                </a:lnTo>
                <a:lnTo>
                  <a:pt x="14" y="124"/>
                </a:lnTo>
                <a:lnTo>
                  <a:pt x="14" y="120"/>
                </a:lnTo>
                <a:lnTo>
                  <a:pt x="14" y="115"/>
                </a:lnTo>
                <a:lnTo>
                  <a:pt x="14" y="110"/>
                </a:lnTo>
                <a:lnTo>
                  <a:pt x="14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9" y="24"/>
                </a:lnTo>
                <a:lnTo>
                  <a:pt x="9" y="19"/>
                </a:lnTo>
                <a:lnTo>
                  <a:pt x="9" y="14"/>
                </a:lnTo>
                <a:lnTo>
                  <a:pt x="9" y="9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1" name="Freeform 37"/>
          <p:cNvSpPr>
            <a:spLocks/>
          </p:cNvSpPr>
          <p:nvPr/>
        </p:nvSpPr>
        <p:spPr bwMode="auto">
          <a:xfrm>
            <a:off x="4392613" y="3033713"/>
            <a:ext cx="36512" cy="714375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0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5" y="53"/>
              </a:cxn>
              <a:cxn ang="0">
                <a:pos x="15" y="63"/>
              </a:cxn>
              <a:cxn ang="0">
                <a:pos x="20" y="72"/>
              </a:cxn>
              <a:cxn ang="0">
                <a:pos x="20" y="82"/>
              </a:cxn>
              <a:cxn ang="0">
                <a:pos x="20" y="91"/>
              </a:cxn>
              <a:cxn ang="0">
                <a:pos x="20" y="101"/>
              </a:cxn>
              <a:cxn ang="0">
                <a:pos x="20" y="111"/>
              </a:cxn>
              <a:cxn ang="0">
                <a:pos x="20" y="120"/>
              </a:cxn>
              <a:cxn ang="0">
                <a:pos x="20" y="130"/>
              </a:cxn>
              <a:cxn ang="0">
                <a:pos x="20" y="139"/>
              </a:cxn>
              <a:cxn ang="0">
                <a:pos x="20" y="149"/>
              </a:cxn>
              <a:cxn ang="0">
                <a:pos x="20" y="159"/>
              </a:cxn>
              <a:cxn ang="0">
                <a:pos x="20" y="168"/>
              </a:cxn>
              <a:cxn ang="0">
                <a:pos x="20" y="178"/>
              </a:cxn>
              <a:cxn ang="0">
                <a:pos x="15" y="183"/>
              </a:cxn>
              <a:cxn ang="0">
                <a:pos x="15" y="192"/>
              </a:cxn>
              <a:cxn ang="0">
                <a:pos x="15" y="202"/>
              </a:cxn>
              <a:cxn ang="0">
                <a:pos x="15" y="211"/>
              </a:cxn>
              <a:cxn ang="0">
                <a:pos x="15" y="221"/>
              </a:cxn>
              <a:cxn ang="0">
                <a:pos x="15" y="231"/>
              </a:cxn>
              <a:cxn ang="0">
                <a:pos x="15" y="240"/>
              </a:cxn>
              <a:cxn ang="0">
                <a:pos x="15" y="250"/>
              </a:cxn>
              <a:cxn ang="0">
                <a:pos x="15" y="259"/>
              </a:cxn>
              <a:cxn ang="0">
                <a:pos x="15" y="269"/>
              </a:cxn>
              <a:cxn ang="0">
                <a:pos x="15" y="279"/>
              </a:cxn>
              <a:cxn ang="0">
                <a:pos x="15" y="288"/>
              </a:cxn>
              <a:cxn ang="0">
                <a:pos x="15" y="298"/>
              </a:cxn>
              <a:cxn ang="0">
                <a:pos x="15" y="307"/>
              </a:cxn>
              <a:cxn ang="0">
                <a:pos x="15" y="317"/>
              </a:cxn>
              <a:cxn ang="0">
                <a:pos x="15" y="327"/>
              </a:cxn>
              <a:cxn ang="0">
                <a:pos x="15" y="336"/>
              </a:cxn>
              <a:cxn ang="0">
                <a:pos x="15" y="346"/>
              </a:cxn>
              <a:cxn ang="0">
                <a:pos x="15" y="355"/>
              </a:cxn>
              <a:cxn ang="0">
                <a:pos x="15" y="365"/>
              </a:cxn>
              <a:cxn ang="0">
                <a:pos x="15" y="375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</a:cxnLst>
            <a:rect l="0" t="0" r="r" b="b"/>
            <a:pathLst>
              <a:path w="20" h="394">
                <a:moveTo>
                  <a:pt x="0" y="0"/>
                </a:moveTo>
                <a:lnTo>
                  <a:pt x="5" y="5"/>
                </a:lnTo>
                <a:lnTo>
                  <a:pt x="5" y="10"/>
                </a:lnTo>
                <a:lnTo>
                  <a:pt x="10" y="10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5" y="53"/>
                </a:lnTo>
                <a:lnTo>
                  <a:pt x="15" y="58"/>
                </a:lnTo>
                <a:lnTo>
                  <a:pt x="15" y="63"/>
                </a:lnTo>
                <a:lnTo>
                  <a:pt x="20" y="67"/>
                </a:lnTo>
                <a:lnTo>
                  <a:pt x="20" y="72"/>
                </a:lnTo>
                <a:lnTo>
                  <a:pt x="20" y="77"/>
                </a:lnTo>
                <a:lnTo>
                  <a:pt x="20" y="82"/>
                </a:lnTo>
                <a:lnTo>
                  <a:pt x="20" y="87"/>
                </a:lnTo>
                <a:lnTo>
                  <a:pt x="20" y="91"/>
                </a:lnTo>
                <a:lnTo>
                  <a:pt x="20" y="96"/>
                </a:lnTo>
                <a:lnTo>
                  <a:pt x="20" y="101"/>
                </a:lnTo>
                <a:lnTo>
                  <a:pt x="20" y="106"/>
                </a:lnTo>
                <a:lnTo>
                  <a:pt x="20" y="111"/>
                </a:lnTo>
                <a:lnTo>
                  <a:pt x="20" y="115"/>
                </a:lnTo>
                <a:lnTo>
                  <a:pt x="20" y="120"/>
                </a:lnTo>
                <a:lnTo>
                  <a:pt x="20" y="125"/>
                </a:lnTo>
                <a:lnTo>
                  <a:pt x="20" y="130"/>
                </a:lnTo>
                <a:lnTo>
                  <a:pt x="20" y="135"/>
                </a:lnTo>
                <a:lnTo>
                  <a:pt x="20" y="139"/>
                </a:lnTo>
                <a:lnTo>
                  <a:pt x="20" y="144"/>
                </a:lnTo>
                <a:lnTo>
                  <a:pt x="20" y="149"/>
                </a:lnTo>
                <a:lnTo>
                  <a:pt x="20" y="154"/>
                </a:lnTo>
                <a:lnTo>
                  <a:pt x="20" y="159"/>
                </a:lnTo>
                <a:lnTo>
                  <a:pt x="20" y="163"/>
                </a:lnTo>
                <a:lnTo>
                  <a:pt x="20" y="168"/>
                </a:lnTo>
                <a:lnTo>
                  <a:pt x="20" y="173"/>
                </a:lnTo>
                <a:lnTo>
                  <a:pt x="20" y="178"/>
                </a:lnTo>
                <a:lnTo>
                  <a:pt x="15" y="178"/>
                </a:lnTo>
                <a:lnTo>
                  <a:pt x="15" y="183"/>
                </a:lnTo>
                <a:lnTo>
                  <a:pt x="15" y="187"/>
                </a:lnTo>
                <a:lnTo>
                  <a:pt x="15" y="192"/>
                </a:lnTo>
                <a:lnTo>
                  <a:pt x="15" y="197"/>
                </a:lnTo>
                <a:lnTo>
                  <a:pt x="15" y="202"/>
                </a:lnTo>
                <a:lnTo>
                  <a:pt x="15" y="207"/>
                </a:lnTo>
                <a:lnTo>
                  <a:pt x="15" y="211"/>
                </a:lnTo>
                <a:lnTo>
                  <a:pt x="15" y="216"/>
                </a:lnTo>
                <a:lnTo>
                  <a:pt x="15" y="221"/>
                </a:lnTo>
                <a:lnTo>
                  <a:pt x="15" y="226"/>
                </a:lnTo>
                <a:lnTo>
                  <a:pt x="15" y="231"/>
                </a:lnTo>
                <a:lnTo>
                  <a:pt x="15" y="235"/>
                </a:lnTo>
                <a:lnTo>
                  <a:pt x="15" y="240"/>
                </a:lnTo>
                <a:lnTo>
                  <a:pt x="15" y="245"/>
                </a:lnTo>
                <a:lnTo>
                  <a:pt x="15" y="250"/>
                </a:lnTo>
                <a:lnTo>
                  <a:pt x="15" y="255"/>
                </a:lnTo>
                <a:lnTo>
                  <a:pt x="15" y="259"/>
                </a:lnTo>
                <a:lnTo>
                  <a:pt x="15" y="264"/>
                </a:lnTo>
                <a:lnTo>
                  <a:pt x="15" y="269"/>
                </a:lnTo>
                <a:lnTo>
                  <a:pt x="15" y="274"/>
                </a:lnTo>
                <a:lnTo>
                  <a:pt x="15" y="279"/>
                </a:lnTo>
                <a:lnTo>
                  <a:pt x="15" y="283"/>
                </a:lnTo>
                <a:lnTo>
                  <a:pt x="15" y="288"/>
                </a:lnTo>
                <a:lnTo>
                  <a:pt x="15" y="293"/>
                </a:lnTo>
                <a:lnTo>
                  <a:pt x="15" y="298"/>
                </a:lnTo>
                <a:lnTo>
                  <a:pt x="15" y="303"/>
                </a:lnTo>
                <a:lnTo>
                  <a:pt x="15" y="307"/>
                </a:lnTo>
                <a:lnTo>
                  <a:pt x="15" y="312"/>
                </a:lnTo>
                <a:lnTo>
                  <a:pt x="15" y="317"/>
                </a:lnTo>
                <a:lnTo>
                  <a:pt x="15" y="322"/>
                </a:lnTo>
                <a:lnTo>
                  <a:pt x="15" y="327"/>
                </a:lnTo>
                <a:lnTo>
                  <a:pt x="15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1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2" name="Freeform 38"/>
          <p:cNvSpPr>
            <a:spLocks/>
          </p:cNvSpPr>
          <p:nvPr/>
        </p:nvSpPr>
        <p:spPr bwMode="auto">
          <a:xfrm>
            <a:off x="4541838" y="2684463"/>
            <a:ext cx="349250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3" name="Freeform 39"/>
          <p:cNvSpPr>
            <a:spLocks/>
          </p:cNvSpPr>
          <p:nvPr/>
        </p:nvSpPr>
        <p:spPr bwMode="auto">
          <a:xfrm>
            <a:off x="4560888" y="3779838"/>
            <a:ext cx="352425" cy="347662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4" name="Freeform 40"/>
          <p:cNvSpPr>
            <a:spLocks/>
          </p:cNvSpPr>
          <p:nvPr/>
        </p:nvSpPr>
        <p:spPr bwMode="auto">
          <a:xfrm>
            <a:off x="4722813" y="3105150"/>
            <a:ext cx="46037" cy="674688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5" name="Freeform 41"/>
          <p:cNvSpPr>
            <a:spLocks/>
          </p:cNvSpPr>
          <p:nvPr/>
        </p:nvSpPr>
        <p:spPr bwMode="auto">
          <a:xfrm>
            <a:off x="4749800" y="3041650"/>
            <a:ext cx="46038" cy="7143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10"/>
              </a:cxn>
              <a:cxn ang="0">
                <a:pos x="14" y="19"/>
              </a:cxn>
              <a:cxn ang="0">
                <a:pos x="14" y="29"/>
              </a:cxn>
              <a:cxn ang="0">
                <a:pos x="14" y="38"/>
              </a:cxn>
              <a:cxn ang="0">
                <a:pos x="14" y="48"/>
              </a:cxn>
              <a:cxn ang="0">
                <a:pos x="19" y="58"/>
              </a:cxn>
              <a:cxn ang="0">
                <a:pos x="19" y="67"/>
              </a:cxn>
              <a:cxn ang="0">
                <a:pos x="24" y="77"/>
              </a:cxn>
              <a:cxn ang="0">
                <a:pos x="19" y="82"/>
              </a:cxn>
              <a:cxn ang="0">
                <a:pos x="19" y="91"/>
              </a:cxn>
              <a:cxn ang="0">
                <a:pos x="19" y="101"/>
              </a:cxn>
              <a:cxn ang="0">
                <a:pos x="19" y="110"/>
              </a:cxn>
              <a:cxn ang="0">
                <a:pos x="19" y="120"/>
              </a:cxn>
              <a:cxn ang="0">
                <a:pos x="19" y="130"/>
              </a:cxn>
              <a:cxn ang="0">
                <a:pos x="19" y="139"/>
              </a:cxn>
              <a:cxn ang="0">
                <a:pos x="19" y="149"/>
              </a:cxn>
              <a:cxn ang="0">
                <a:pos x="19" y="158"/>
              </a:cxn>
              <a:cxn ang="0">
                <a:pos x="19" y="168"/>
              </a:cxn>
              <a:cxn ang="0">
                <a:pos x="19" y="178"/>
              </a:cxn>
              <a:cxn ang="0">
                <a:pos x="19" y="187"/>
              </a:cxn>
              <a:cxn ang="0">
                <a:pos x="14" y="192"/>
              </a:cxn>
              <a:cxn ang="0">
                <a:pos x="14" y="202"/>
              </a:cxn>
              <a:cxn ang="0">
                <a:pos x="14" y="211"/>
              </a:cxn>
              <a:cxn ang="0">
                <a:pos x="14" y="221"/>
              </a:cxn>
              <a:cxn ang="0">
                <a:pos x="14" y="230"/>
              </a:cxn>
              <a:cxn ang="0">
                <a:pos x="14" y="240"/>
              </a:cxn>
              <a:cxn ang="0">
                <a:pos x="14" y="250"/>
              </a:cxn>
              <a:cxn ang="0">
                <a:pos x="14" y="259"/>
              </a:cxn>
              <a:cxn ang="0">
                <a:pos x="14" y="269"/>
              </a:cxn>
              <a:cxn ang="0">
                <a:pos x="14" y="278"/>
              </a:cxn>
              <a:cxn ang="0">
                <a:pos x="14" y="288"/>
              </a:cxn>
              <a:cxn ang="0">
                <a:pos x="14" y="298"/>
              </a:cxn>
              <a:cxn ang="0">
                <a:pos x="14" y="307"/>
              </a:cxn>
              <a:cxn ang="0">
                <a:pos x="10" y="312"/>
              </a:cxn>
              <a:cxn ang="0">
                <a:pos x="10" y="322"/>
              </a:cxn>
              <a:cxn ang="0">
                <a:pos x="10" y="331"/>
              </a:cxn>
              <a:cxn ang="0">
                <a:pos x="10" y="341"/>
              </a:cxn>
              <a:cxn ang="0">
                <a:pos x="10" y="350"/>
              </a:cxn>
              <a:cxn ang="0">
                <a:pos x="10" y="360"/>
              </a:cxn>
              <a:cxn ang="0">
                <a:pos x="10" y="370"/>
              </a:cxn>
              <a:cxn ang="0">
                <a:pos x="10" y="379"/>
              </a:cxn>
              <a:cxn ang="0">
                <a:pos x="5" y="384"/>
              </a:cxn>
              <a:cxn ang="0">
                <a:pos x="0" y="389"/>
              </a:cxn>
            </a:cxnLst>
            <a:rect l="0" t="0" r="r" b="b"/>
            <a:pathLst>
              <a:path w="24" h="394">
                <a:moveTo>
                  <a:pt x="5" y="0"/>
                </a:moveTo>
                <a:lnTo>
                  <a:pt x="10" y="0"/>
                </a:lnTo>
                <a:lnTo>
                  <a:pt x="10" y="5"/>
                </a:lnTo>
                <a:lnTo>
                  <a:pt x="14" y="10"/>
                </a:lnTo>
                <a:lnTo>
                  <a:pt x="14" y="14"/>
                </a:lnTo>
                <a:lnTo>
                  <a:pt x="14" y="19"/>
                </a:lnTo>
                <a:lnTo>
                  <a:pt x="14" y="24"/>
                </a:lnTo>
                <a:lnTo>
                  <a:pt x="14" y="29"/>
                </a:lnTo>
                <a:lnTo>
                  <a:pt x="14" y="34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2"/>
                </a:lnTo>
                <a:lnTo>
                  <a:pt x="19" y="67"/>
                </a:lnTo>
                <a:lnTo>
                  <a:pt x="24" y="72"/>
                </a:lnTo>
                <a:lnTo>
                  <a:pt x="24" y="77"/>
                </a:lnTo>
                <a:lnTo>
                  <a:pt x="19" y="77"/>
                </a:lnTo>
                <a:lnTo>
                  <a:pt x="19" y="82"/>
                </a:lnTo>
                <a:lnTo>
                  <a:pt x="19" y="86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0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4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8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2"/>
                </a:lnTo>
                <a:lnTo>
                  <a:pt x="19" y="187"/>
                </a:lnTo>
                <a:lnTo>
                  <a:pt x="19" y="192"/>
                </a:lnTo>
                <a:lnTo>
                  <a:pt x="14" y="192"/>
                </a:lnTo>
                <a:lnTo>
                  <a:pt x="14" y="197"/>
                </a:lnTo>
                <a:lnTo>
                  <a:pt x="14" y="202"/>
                </a:lnTo>
                <a:lnTo>
                  <a:pt x="14" y="206"/>
                </a:lnTo>
                <a:lnTo>
                  <a:pt x="14" y="211"/>
                </a:lnTo>
                <a:lnTo>
                  <a:pt x="14" y="216"/>
                </a:lnTo>
                <a:lnTo>
                  <a:pt x="14" y="221"/>
                </a:lnTo>
                <a:lnTo>
                  <a:pt x="14" y="226"/>
                </a:lnTo>
                <a:lnTo>
                  <a:pt x="14" y="230"/>
                </a:lnTo>
                <a:lnTo>
                  <a:pt x="14" y="235"/>
                </a:lnTo>
                <a:lnTo>
                  <a:pt x="14" y="240"/>
                </a:lnTo>
                <a:lnTo>
                  <a:pt x="14" y="245"/>
                </a:lnTo>
                <a:lnTo>
                  <a:pt x="14" y="250"/>
                </a:lnTo>
                <a:lnTo>
                  <a:pt x="14" y="254"/>
                </a:lnTo>
                <a:lnTo>
                  <a:pt x="14" y="259"/>
                </a:lnTo>
                <a:lnTo>
                  <a:pt x="14" y="264"/>
                </a:lnTo>
                <a:lnTo>
                  <a:pt x="14" y="269"/>
                </a:lnTo>
                <a:lnTo>
                  <a:pt x="14" y="274"/>
                </a:lnTo>
                <a:lnTo>
                  <a:pt x="14" y="278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0" y="307"/>
                </a:lnTo>
                <a:lnTo>
                  <a:pt x="10" y="312"/>
                </a:lnTo>
                <a:lnTo>
                  <a:pt x="10" y="317"/>
                </a:lnTo>
                <a:lnTo>
                  <a:pt x="10" y="322"/>
                </a:lnTo>
                <a:lnTo>
                  <a:pt x="10" y="326"/>
                </a:lnTo>
                <a:lnTo>
                  <a:pt x="10" y="331"/>
                </a:lnTo>
                <a:lnTo>
                  <a:pt x="10" y="336"/>
                </a:lnTo>
                <a:lnTo>
                  <a:pt x="10" y="341"/>
                </a:lnTo>
                <a:lnTo>
                  <a:pt x="10" y="346"/>
                </a:lnTo>
                <a:lnTo>
                  <a:pt x="10" y="350"/>
                </a:lnTo>
                <a:lnTo>
                  <a:pt x="10" y="355"/>
                </a:lnTo>
                <a:lnTo>
                  <a:pt x="10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6" name="Freeform 42"/>
          <p:cNvSpPr>
            <a:spLocks/>
          </p:cNvSpPr>
          <p:nvPr/>
        </p:nvSpPr>
        <p:spPr bwMode="auto">
          <a:xfrm>
            <a:off x="4903788" y="2693988"/>
            <a:ext cx="357187" cy="347662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7" name="Freeform 43"/>
          <p:cNvSpPr>
            <a:spLocks/>
          </p:cNvSpPr>
          <p:nvPr/>
        </p:nvSpPr>
        <p:spPr bwMode="auto">
          <a:xfrm>
            <a:off x="4903788" y="3787775"/>
            <a:ext cx="357187" cy="349250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33"/>
              </a:cxn>
              <a:cxn ang="0">
                <a:pos x="29" y="24"/>
              </a:cxn>
              <a:cxn ang="0">
                <a:pos x="39" y="19"/>
              </a:cxn>
              <a:cxn ang="0">
                <a:pos x="53" y="9"/>
              </a:cxn>
              <a:cxn ang="0">
                <a:pos x="63" y="5"/>
              </a:cxn>
              <a:cxn ang="0">
                <a:pos x="72" y="0"/>
              </a:cxn>
              <a:cxn ang="0">
                <a:pos x="92" y="0"/>
              </a:cxn>
              <a:cxn ang="0">
                <a:pos x="96" y="0"/>
              </a:cxn>
              <a:cxn ang="0">
                <a:pos x="106" y="0"/>
              </a:cxn>
              <a:cxn ang="0">
                <a:pos x="125" y="0"/>
              </a:cxn>
              <a:cxn ang="0">
                <a:pos x="135" y="9"/>
              </a:cxn>
              <a:cxn ang="0">
                <a:pos x="140" y="14"/>
              </a:cxn>
              <a:cxn ang="0">
                <a:pos x="154" y="24"/>
              </a:cxn>
              <a:cxn ang="0">
                <a:pos x="164" y="33"/>
              </a:cxn>
              <a:cxn ang="0">
                <a:pos x="173" y="43"/>
              </a:cxn>
              <a:cxn ang="0">
                <a:pos x="178" y="48"/>
              </a:cxn>
              <a:cxn ang="0">
                <a:pos x="188" y="53"/>
              </a:cxn>
              <a:cxn ang="0">
                <a:pos x="188" y="62"/>
              </a:cxn>
              <a:cxn ang="0">
                <a:pos x="188" y="77"/>
              </a:cxn>
              <a:cxn ang="0">
                <a:pos x="197" y="91"/>
              </a:cxn>
              <a:cxn ang="0">
                <a:pos x="197" y="101"/>
              </a:cxn>
              <a:cxn ang="0">
                <a:pos x="192" y="110"/>
              </a:cxn>
              <a:cxn ang="0">
                <a:pos x="183" y="125"/>
              </a:cxn>
              <a:cxn ang="0">
                <a:pos x="183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9" y="177"/>
              </a:cxn>
              <a:cxn ang="0">
                <a:pos x="140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44" y="173"/>
              </a:cxn>
              <a:cxn ang="0">
                <a:pos x="34" y="168"/>
              </a:cxn>
              <a:cxn ang="0">
                <a:pos x="29" y="158"/>
              </a:cxn>
              <a:cxn ang="0">
                <a:pos x="24" y="153"/>
              </a:cxn>
              <a:cxn ang="0">
                <a:pos x="15" y="144"/>
              </a:cxn>
              <a:cxn ang="0">
                <a:pos x="10" y="134"/>
              </a:cxn>
              <a:cxn ang="0">
                <a:pos x="0" y="115"/>
              </a:cxn>
              <a:cxn ang="0">
                <a:pos x="0" y="110"/>
              </a:cxn>
              <a:cxn ang="0">
                <a:pos x="5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5"/>
                </a:lnTo>
                <a:lnTo>
                  <a:pt x="63" y="5"/>
                </a:lnTo>
                <a:lnTo>
                  <a:pt x="63" y="5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5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4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3" y="38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3" y="120"/>
                </a:lnTo>
                <a:lnTo>
                  <a:pt x="183" y="125"/>
                </a:lnTo>
                <a:lnTo>
                  <a:pt x="183" y="125"/>
                </a:lnTo>
                <a:lnTo>
                  <a:pt x="183" y="129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83" y="134"/>
                </a:lnTo>
                <a:lnTo>
                  <a:pt x="183" y="139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68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7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9"/>
                </a:lnTo>
                <a:lnTo>
                  <a:pt x="20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8" name="Freeform 44"/>
          <p:cNvSpPr>
            <a:spLocks/>
          </p:cNvSpPr>
          <p:nvPr/>
        </p:nvSpPr>
        <p:spPr bwMode="auto">
          <a:xfrm>
            <a:off x="5080000" y="3109913"/>
            <a:ext cx="50800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29" name="Freeform 45"/>
          <p:cNvSpPr>
            <a:spLocks/>
          </p:cNvSpPr>
          <p:nvPr/>
        </p:nvSpPr>
        <p:spPr bwMode="auto">
          <a:xfrm>
            <a:off x="5099050" y="3041650"/>
            <a:ext cx="49213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0" name="Freeform 46"/>
          <p:cNvSpPr>
            <a:spLocks/>
          </p:cNvSpPr>
          <p:nvPr/>
        </p:nvSpPr>
        <p:spPr bwMode="auto">
          <a:xfrm>
            <a:off x="5270500" y="2703513"/>
            <a:ext cx="357188" cy="357187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1" name="Freeform 47"/>
          <p:cNvSpPr>
            <a:spLocks/>
          </p:cNvSpPr>
          <p:nvPr/>
        </p:nvSpPr>
        <p:spPr bwMode="auto">
          <a:xfrm>
            <a:off x="5253038" y="3797300"/>
            <a:ext cx="357187" cy="347663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2" name="Freeform 48"/>
          <p:cNvSpPr>
            <a:spLocks/>
          </p:cNvSpPr>
          <p:nvPr/>
        </p:nvSpPr>
        <p:spPr bwMode="auto">
          <a:xfrm>
            <a:off x="5429250" y="3119438"/>
            <a:ext cx="58738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3" name="Freeform 49"/>
          <p:cNvSpPr>
            <a:spLocks/>
          </p:cNvSpPr>
          <p:nvPr/>
        </p:nvSpPr>
        <p:spPr bwMode="auto">
          <a:xfrm>
            <a:off x="5446713" y="3060700"/>
            <a:ext cx="68262" cy="709613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4" name="Freeform 50"/>
          <p:cNvSpPr>
            <a:spLocks/>
          </p:cNvSpPr>
          <p:nvPr/>
        </p:nvSpPr>
        <p:spPr bwMode="auto">
          <a:xfrm>
            <a:off x="5637213" y="2711450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5" name="Freeform 51"/>
          <p:cNvSpPr>
            <a:spLocks/>
          </p:cNvSpPr>
          <p:nvPr/>
        </p:nvSpPr>
        <p:spPr bwMode="auto">
          <a:xfrm>
            <a:off x="5600700" y="3806825"/>
            <a:ext cx="357188" cy="357188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6" name="Freeform 52"/>
          <p:cNvSpPr>
            <a:spLocks/>
          </p:cNvSpPr>
          <p:nvPr/>
        </p:nvSpPr>
        <p:spPr bwMode="auto">
          <a:xfrm>
            <a:off x="5772150" y="3136900"/>
            <a:ext cx="80963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7" name="Freeform 53"/>
          <p:cNvSpPr>
            <a:spLocks/>
          </p:cNvSpPr>
          <p:nvPr/>
        </p:nvSpPr>
        <p:spPr bwMode="auto">
          <a:xfrm>
            <a:off x="5799138" y="3068638"/>
            <a:ext cx="73025" cy="711200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8" name="Freeform 54"/>
          <p:cNvSpPr>
            <a:spLocks/>
          </p:cNvSpPr>
          <p:nvPr/>
        </p:nvSpPr>
        <p:spPr bwMode="auto">
          <a:xfrm>
            <a:off x="5997575" y="2730500"/>
            <a:ext cx="357188" cy="357188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39" name="Freeform 55"/>
          <p:cNvSpPr>
            <a:spLocks/>
          </p:cNvSpPr>
          <p:nvPr/>
        </p:nvSpPr>
        <p:spPr bwMode="auto">
          <a:xfrm>
            <a:off x="5948363" y="3824288"/>
            <a:ext cx="357187" cy="349250"/>
          </a:xfrm>
          <a:custGeom>
            <a:avLst/>
            <a:gdLst/>
            <a:ahLst/>
            <a:cxnLst>
              <a:cxn ang="0">
                <a:pos x="15" y="34"/>
              </a:cxn>
              <a:cxn ang="0">
                <a:pos x="24" y="29"/>
              </a:cxn>
              <a:cxn ang="0">
                <a:pos x="29" y="24"/>
              </a:cxn>
              <a:cxn ang="0">
                <a:pos x="43" y="14"/>
              </a:cxn>
              <a:cxn ang="0">
                <a:pos x="58" y="10"/>
              </a:cxn>
              <a:cxn ang="0">
                <a:pos x="67" y="5"/>
              </a:cxn>
              <a:cxn ang="0">
                <a:pos x="77" y="0"/>
              </a:cxn>
              <a:cxn ang="0">
                <a:pos x="91" y="0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9" y="10"/>
              </a:cxn>
              <a:cxn ang="0">
                <a:pos x="144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8"/>
              </a:cxn>
              <a:cxn ang="0">
                <a:pos x="183" y="53"/>
              </a:cxn>
              <a:cxn ang="0">
                <a:pos x="187" y="62"/>
              </a:cxn>
              <a:cxn ang="0">
                <a:pos x="187" y="67"/>
              </a:cxn>
              <a:cxn ang="0">
                <a:pos x="187" y="82"/>
              </a:cxn>
              <a:cxn ang="0">
                <a:pos x="197" y="96"/>
              </a:cxn>
              <a:cxn ang="0">
                <a:pos x="192" y="106"/>
              </a:cxn>
              <a:cxn ang="0">
                <a:pos x="187" y="120"/>
              </a:cxn>
              <a:cxn ang="0">
                <a:pos x="183" y="130"/>
              </a:cxn>
              <a:cxn ang="0">
                <a:pos x="178" y="139"/>
              </a:cxn>
              <a:cxn ang="0">
                <a:pos x="17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2"/>
              </a:cxn>
              <a:cxn ang="0">
                <a:pos x="130" y="187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82" y="192"/>
              </a:cxn>
              <a:cxn ang="0">
                <a:pos x="72" y="187"/>
              </a:cxn>
              <a:cxn ang="0">
                <a:pos x="63" y="182"/>
              </a:cxn>
              <a:cxn ang="0">
                <a:pos x="48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4" y="29"/>
                </a:lnTo>
                <a:lnTo>
                  <a:pt x="24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5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5" y="5"/>
                </a:lnTo>
                <a:lnTo>
                  <a:pt x="135" y="10"/>
                </a:lnTo>
                <a:lnTo>
                  <a:pt x="135" y="10"/>
                </a:lnTo>
                <a:lnTo>
                  <a:pt x="139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3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3" y="149"/>
                </a:lnTo>
                <a:lnTo>
                  <a:pt x="173" y="154"/>
                </a:lnTo>
                <a:lnTo>
                  <a:pt x="173" y="154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87"/>
                </a:lnTo>
                <a:lnTo>
                  <a:pt x="120" y="187"/>
                </a:lnTo>
                <a:lnTo>
                  <a:pt x="120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2"/>
                </a:lnTo>
                <a:lnTo>
                  <a:pt x="67" y="182"/>
                </a:lnTo>
                <a:lnTo>
                  <a:pt x="63" y="182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0" name="Freeform 56"/>
          <p:cNvSpPr>
            <a:spLocks/>
          </p:cNvSpPr>
          <p:nvPr/>
        </p:nvSpPr>
        <p:spPr bwMode="auto">
          <a:xfrm>
            <a:off x="6129338" y="3155950"/>
            <a:ext cx="76200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1" name="Freeform 57"/>
          <p:cNvSpPr>
            <a:spLocks/>
          </p:cNvSpPr>
          <p:nvPr/>
        </p:nvSpPr>
        <p:spPr bwMode="auto">
          <a:xfrm>
            <a:off x="6146800" y="3087688"/>
            <a:ext cx="87313" cy="709612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2" name="Freeform 58"/>
          <p:cNvSpPr>
            <a:spLocks/>
          </p:cNvSpPr>
          <p:nvPr/>
        </p:nvSpPr>
        <p:spPr bwMode="auto">
          <a:xfrm>
            <a:off x="6364288" y="2747963"/>
            <a:ext cx="357187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3" name="Freeform 59"/>
          <p:cNvSpPr>
            <a:spLocks/>
          </p:cNvSpPr>
          <p:nvPr/>
        </p:nvSpPr>
        <p:spPr bwMode="auto">
          <a:xfrm>
            <a:off x="6296025" y="3843338"/>
            <a:ext cx="354013" cy="352425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4" name="Freeform 60"/>
          <p:cNvSpPr>
            <a:spLocks/>
          </p:cNvSpPr>
          <p:nvPr/>
        </p:nvSpPr>
        <p:spPr bwMode="auto">
          <a:xfrm>
            <a:off x="6477000" y="3173413"/>
            <a:ext cx="95250" cy="67310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5" name="Freeform 61"/>
          <p:cNvSpPr>
            <a:spLocks/>
          </p:cNvSpPr>
          <p:nvPr/>
        </p:nvSpPr>
        <p:spPr bwMode="auto">
          <a:xfrm>
            <a:off x="6496050" y="3105150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6" name="Freeform 62"/>
          <p:cNvSpPr>
            <a:spLocks/>
          </p:cNvSpPr>
          <p:nvPr/>
        </p:nvSpPr>
        <p:spPr bwMode="auto">
          <a:xfrm>
            <a:off x="6731000" y="2770188"/>
            <a:ext cx="352425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7" name="Freeform 63"/>
          <p:cNvSpPr>
            <a:spLocks/>
          </p:cNvSpPr>
          <p:nvPr/>
        </p:nvSpPr>
        <p:spPr bwMode="auto">
          <a:xfrm>
            <a:off x="6630988" y="3856038"/>
            <a:ext cx="357187" cy="357187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8" name="Freeform 64"/>
          <p:cNvSpPr>
            <a:spLocks/>
          </p:cNvSpPr>
          <p:nvPr/>
        </p:nvSpPr>
        <p:spPr bwMode="auto">
          <a:xfrm>
            <a:off x="6826250" y="3195638"/>
            <a:ext cx="103188" cy="669925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49" name="Freeform 65"/>
          <p:cNvSpPr>
            <a:spLocks/>
          </p:cNvSpPr>
          <p:nvPr/>
        </p:nvSpPr>
        <p:spPr bwMode="auto">
          <a:xfrm>
            <a:off x="6848475" y="3127375"/>
            <a:ext cx="107950" cy="715963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0" name="Freeform 66"/>
          <p:cNvSpPr>
            <a:spLocks/>
          </p:cNvSpPr>
          <p:nvPr/>
        </p:nvSpPr>
        <p:spPr bwMode="auto">
          <a:xfrm>
            <a:off x="7092950" y="2797175"/>
            <a:ext cx="357188" cy="358775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1" name="Freeform 67"/>
          <p:cNvSpPr>
            <a:spLocks/>
          </p:cNvSpPr>
          <p:nvPr/>
        </p:nvSpPr>
        <p:spPr bwMode="auto">
          <a:xfrm>
            <a:off x="6978650" y="3883025"/>
            <a:ext cx="357188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2" name="Freeform 68"/>
          <p:cNvSpPr>
            <a:spLocks/>
          </p:cNvSpPr>
          <p:nvPr/>
        </p:nvSpPr>
        <p:spPr bwMode="auto">
          <a:xfrm>
            <a:off x="7173913" y="3214688"/>
            <a:ext cx="107950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3" name="Freeform 69"/>
          <p:cNvSpPr>
            <a:spLocks/>
          </p:cNvSpPr>
          <p:nvPr/>
        </p:nvSpPr>
        <p:spPr bwMode="auto">
          <a:xfrm>
            <a:off x="7196138" y="3155950"/>
            <a:ext cx="112712" cy="709613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4" name="Freeform 70"/>
          <p:cNvSpPr>
            <a:spLocks/>
          </p:cNvSpPr>
          <p:nvPr/>
        </p:nvSpPr>
        <p:spPr bwMode="auto">
          <a:xfrm>
            <a:off x="7458075" y="2825750"/>
            <a:ext cx="357188" cy="357188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5" name="Freeform 71"/>
          <p:cNvSpPr>
            <a:spLocks/>
          </p:cNvSpPr>
          <p:nvPr/>
        </p:nvSpPr>
        <p:spPr bwMode="auto">
          <a:xfrm>
            <a:off x="7327900" y="3919538"/>
            <a:ext cx="357188" cy="347662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6" name="Freeform 72"/>
          <p:cNvSpPr>
            <a:spLocks/>
          </p:cNvSpPr>
          <p:nvPr/>
        </p:nvSpPr>
        <p:spPr bwMode="auto">
          <a:xfrm>
            <a:off x="7516813" y="3249613"/>
            <a:ext cx="131762" cy="679450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7" name="Freeform 73"/>
          <p:cNvSpPr>
            <a:spLocks/>
          </p:cNvSpPr>
          <p:nvPr/>
        </p:nvSpPr>
        <p:spPr bwMode="auto">
          <a:xfrm>
            <a:off x="7543800" y="3182938"/>
            <a:ext cx="131763" cy="709612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8" name="Freeform 74"/>
          <p:cNvSpPr>
            <a:spLocks/>
          </p:cNvSpPr>
          <p:nvPr/>
        </p:nvSpPr>
        <p:spPr bwMode="auto">
          <a:xfrm>
            <a:off x="4976813" y="3457575"/>
            <a:ext cx="1350962" cy="1195388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59" name="Freeform 75"/>
          <p:cNvSpPr>
            <a:spLocks/>
          </p:cNvSpPr>
          <p:nvPr/>
        </p:nvSpPr>
        <p:spPr bwMode="auto">
          <a:xfrm>
            <a:off x="6929438" y="3455988"/>
            <a:ext cx="868362" cy="658812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60" name="Freeform 76"/>
          <p:cNvSpPr>
            <a:spLocks/>
          </p:cNvSpPr>
          <p:nvPr/>
        </p:nvSpPr>
        <p:spPr bwMode="auto">
          <a:xfrm>
            <a:off x="6946900" y="4106863"/>
            <a:ext cx="692150" cy="649287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61" name="Freeform 77"/>
          <p:cNvSpPr>
            <a:spLocks/>
          </p:cNvSpPr>
          <p:nvPr/>
        </p:nvSpPr>
        <p:spPr bwMode="auto">
          <a:xfrm>
            <a:off x="2155825" y="1938338"/>
            <a:ext cx="2363788" cy="2790825"/>
          </a:xfrm>
          <a:custGeom>
            <a:avLst/>
            <a:gdLst/>
            <a:ahLst/>
            <a:cxnLst>
              <a:cxn ang="0">
                <a:pos x="643" y="187"/>
              </a:cxn>
              <a:cxn ang="0">
                <a:pos x="629" y="178"/>
              </a:cxn>
              <a:cxn ang="0">
                <a:pos x="610" y="154"/>
              </a:cxn>
              <a:cxn ang="0">
                <a:pos x="571" y="91"/>
              </a:cxn>
              <a:cxn ang="0">
                <a:pos x="547" y="38"/>
              </a:cxn>
              <a:cxn ang="0">
                <a:pos x="519" y="14"/>
              </a:cxn>
              <a:cxn ang="0">
                <a:pos x="456" y="0"/>
              </a:cxn>
              <a:cxn ang="0">
                <a:pos x="355" y="0"/>
              </a:cxn>
              <a:cxn ang="0">
                <a:pos x="250" y="24"/>
              </a:cxn>
              <a:cxn ang="0">
                <a:pos x="159" y="67"/>
              </a:cxn>
              <a:cxn ang="0">
                <a:pos x="82" y="134"/>
              </a:cxn>
              <a:cxn ang="0">
                <a:pos x="29" y="221"/>
              </a:cxn>
              <a:cxn ang="0">
                <a:pos x="0" y="322"/>
              </a:cxn>
              <a:cxn ang="0">
                <a:pos x="0" y="1224"/>
              </a:cxn>
              <a:cxn ang="0">
                <a:pos x="29" y="1325"/>
              </a:cxn>
              <a:cxn ang="0">
                <a:pos x="82" y="1411"/>
              </a:cxn>
              <a:cxn ang="0">
                <a:pos x="159" y="1483"/>
              </a:cxn>
              <a:cxn ang="0">
                <a:pos x="250" y="1526"/>
              </a:cxn>
              <a:cxn ang="0">
                <a:pos x="355" y="1541"/>
              </a:cxn>
              <a:cxn ang="0">
                <a:pos x="816" y="1531"/>
              </a:cxn>
              <a:cxn ang="0">
                <a:pos x="811" y="1502"/>
              </a:cxn>
              <a:cxn ang="0">
                <a:pos x="807" y="1474"/>
              </a:cxn>
              <a:cxn ang="0">
                <a:pos x="816" y="1397"/>
              </a:cxn>
              <a:cxn ang="0">
                <a:pos x="854" y="1306"/>
              </a:cxn>
              <a:cxn ang="0">
                <a:pos x="917" y="1229"/>
              </a:cxn>
              <a:cxn ang="0">
                <a:pos x="1003" y="1171"/>
              </a:cxn>
              <a:cxn ang="0">
                <a:pos x="1109" y="1138"/>
              </a:cxn>
              <a:cxn ang="0">
                <a:pos x="1200" y="1133"/>
              </a:cxn>
              <a:cxn ang="0">
                <a:pos x="1248" y="1133"/>
              </a:cxn>
              <a:cxn ang="0">
                <a:pos x="1291" y="1142"/>
              </a:cxn>
              <a:cxn ang="0">
                <a:pos x="1306" y="322"/>
              </a:cxn>
              <a:cxn ang="0">
                <a:pos x="1277" y="221"/>
              </a:cxn>
              <a:cxn ang="0">
                <a:pos x="1224" y="134"/>
              </a:cxn>
              <a:cxn ang="0">
                <a:pos x="1147" y="67"/>
              </a:cxn>
              <a:cxn ang="0">
                <a:pos x="1056" y="24"/>
              </a:cxn>
              <a:cxn ang="0">
                <a:pos x="950" y="0"/>
              </a:cxn>
              <a:cxn ang="0">
                <a:pos x="850" y="0"/>
              </a:cxn>
              <a:cxn ang="0">
                <a:pos x="787" y="14"/>
              </a:cxn>
              <a:cxn ang="0">
                <a:pos x="759" y="38"/>
              </a:cxn>
              <a:cxn ang="0">
                <a:pos x="735" y="91"/>
              </a:cxn>
              <a:cxn ang="0">
                <a:pos x="696" y="154"/>
              </a:cxn>
              <a:cxn ang="0">
                <a:pos x="672" y="178"/>
              </a:cxn>
              <a:cxn ang="0">
                <a:pos x="663" y="187"/>
              </a:cxn>
            </a:cxnLst>
            <a:rect l="0" t="0" r="r" b="b"/>
            <a:pathLst>
              <a:path w="1306" h="1541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9" y="182"/>
                </a:lnTo>
                <a:lnTo>
                  <a:pt x="634" y="182"/>
                </a:lnTo>
                <a:lnTo>
                  <a:pt x="629" y="178"/>
                </a:lnTo>
                <a:lnTo>
                  <a:pt x="629" y="173"/>
                </a:lnTo>
                <a:lnTo>
                  <a:pt x="624" y="168"/>
                </a:lnTo>
                <a:lnTo>
                  <a:pt x="610" y="154"/>
                </a:lnTo>
                <a:lnTo>
                  <a:pt x="595" y="130"/>
                </a:lnTo>
                <a:lnTo>
                  <a:pt x="586" y="110"/>
                </a:lnTo>
                <a:lnTo>
                  <a:pt x="571" y="91"/>
                </a:lnTo>
                <a:lnTo>
                  <a:pt x="562" y="72"/>
                </a:lnTo>
                <a:lnTo>
                  <a:pt x="557" y="53"/>
                </a:lnTo>
                <a:lnTo>
                  <a:pt x="547" y="38"/>
                </a:lnTo>
                <a:lnTo>
                  <a:pt x="538" y="29"/>
                </a:lnTo>
                <a:lnTo>
                  <a:pt x="528" y="19"/>
                </a:lnTo>
                <a:lnTo>
                  <a:pt x="519" y="14"/>
                </a:lnTo>
                <a:lnTo>
                  <a:pt x="499" y="10"/>
                </a:lnTo>
                <a:lnTo>
                  <a:pt x="480" y="5"/>
                </a:lnTo>
                <a:lnTo>
                  <a:pt x="456" y="0"/>
                </a:lnTo>
                <a:lnTo>
                  <a:pt x="427" y="0"/>
                </a:lnTo>
                <a:lnTo>
                  <a:pt x="394" y="0"/>
                </a:lnTo>
                <a:lnTo>
                  <a:pt x="355" y="0"/>
                </a:lnTo>
                <a:lnTo>
                  <a:pt x="317" y="5"/>
                </a:lnTo>
                <a:lnTo>
                  <a:pt x="283" y="14"/>
                </a:lnTo>
                <a:lnTo>
                  <a:pt x="250" y="24"/>
                </a:lnTo>
                <a:lnTo>
                  <a:pt x="216" y="34"/>
                </a:lnTo>
                <a:lnTo>
                  <a:pt x="187" y="53"/>
                </a:lnTo>
                <a:lnTo>
                  <a:pt x="159" y="67"/>
                </a:lnTo>
                <a:lnTo>
                  <a:pt x="130" y="91"/>
                </a:lnTo>
                <a:lnTo>
                  <a:pt x="106" y="110"/>
                </a:lnTo>
                <a:lnTo>
                  <a:pt x="82" y="134"/>
                </a:lnTo>
                <a:lnTo>
                  <a:pt x="63" y="163"/>
                </a:lnTo>
                <a:lnTo>
                  <a:pt x="44" y="192"/>
                </a:lnTo>
                <a:lnTo>
                  <a:pt x="29" y="221"/>
                </a:lnTo>
                <a:lnTo>
                  <a:pt x="15" y="254"/>
                </a:lnTo>
                <a:lnTo>
                  <a:pt x="5" y="288"/>
                </a:lnTo>
                <a:lnTo>
                  <a:pt x="0" y="322"/>
                </a:lnTo>
                <a:lnTo>
                  <a:pt x="0" y="360"/>
                </a:lnTo>
                <a:lnTo>
                  <a:pt x="0" y="1186"/>
                </a:lnTo>
                <a:lnTo>
                  <a:pt x="0" y="1224"/>
                </a:lnTo>
                <a:lnTo>
                  <a:pt x="5" y="1258"/>
                </a:lnTo>
                <a:lnTo>
                  <a:pt x="15" y="1291"/>
                </a:lnTo>
                <a:lnTo>
                  <a:pt x="29" y="1325"/>
                </a:lnTo>
                <a:lnTo>
                  <a:pt x="44" y="1358"/>
                </a:lnTo>
                <a:lnTo>
                  <a:pt x="63" y="1387"/>
                </a:lnTo>
                <a:lnTo>
                  <a:pt x="82" y="1411"/>
                </a:lnTo>
                <a:lnTo>
                  <a:pt x="106" y="1440"/>
                </a:lnTo>
                <a:lnTo>
                  <a:pt x="130" y="1464"/>
                </a:lnTo>
                <a:lnTo>
                  <a:pt x="159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26"/>
                </a:lnTo>
                <a:lnTo>
                  <a:pt x="283" y="1536"/>
                </a:lnTo>
                <a:lnTo>
                  <a:pt x="317" y="1541"/>
                </a:lnTo>
                <a:lnTo>
                  <a:pt x="355" y="1541"/>
                </a:lnTo>
                <a:lnTo>
                  <a:pt x="653" y="1541"/>
                </a:lnTo>
                <a:lnTo>
                  <a:pt x="821" y="1541"/>
                </a:lnTo>
                <a:lnTo>
                  <a:pt x="816" y="1531"/>
                </a:lnTo>
                <a:lnTo>
                  <a:pt x="816" y="1522"/>
                </a:lnTo>
                <a:lnTo>
                  <a:pt x="811" y="1512"/>
                </a:lnTo>
                <a:lnTo>
                  <a:pt x="811" y="1502"/>
                </a:lnTo>
                <a:lnTo>
                  <a:pt x="811" y="1493"/>
                </a:lnTo>
                <a:lnTo>
                  <a:pt x="807" y="1483"/>
                </a:lnTo>
                <a:lnTo>
                  <a:pt x="807" y="1474"/>
                </a:lnTo>
                <a:lnTo>
                  <a:pt x="807" y="1459"/>
                </a:lnTo>
                <a:lnTo>
                  <a:pt x="811" y="1426"/>
                </a:lnTo>
                <a:lnTo>
                  <a:pt x="816" y="1397"/>
                </a:lnTo>
                <a:lnTo>
                  <a:pt x="826" y="1363"/>
                </a:lnTo>
                <a:lnTo>
                  <a:pt x="835" y="1334"/>
                </a:lnTo>
                <a:lnTo>
                  <a:pt x="854" y="1306"/>
                </a:lnTo>
                <a:lnTo>
                  <a:pt x="874" y="1277"/>
                </a:lnTo>
                <a:lnTo>
                  <a:pt x="893" y="1253"/>
                </a:lnTo>
                <a:lnTo>
                  <a:pt x="917" y="1229"/>
                </a:lnTo>
                <a:lnTo>
                  <a:pt x="946" y="1205"/>
                </a:lnTo>
                <a:lnTo>
                  <a:pt x="974" y="1186"/>
                </a:lnTo>
                <a:lnTo>
                  <a:pt x="1003" y="1171"/>
                </a:lnTo>
                <a:lnTo>
                  <a:pt x="1037" y="1157"/>
                </a:lnTo>
                <a:lnTo>
                  <a:pt x="1070" y="1147"/>
                </a:lnTo>
                <a:lnTo>
                  <a:pt x="1109" y="1138"/>
                </a:lnTo>
                <a:lnTo>
                  <a:pt x="1142" y="1133"/>
                </a:lnTo>
                <a:lnTo>
                  <a:pt x="1181" y="1128"/>
                </a:lnTo>
                <a:lnTo>
                  <a:pt x="1200" y="1133"/>
                </a:lnTo>
                <a:lnTo>
                  <a:pt x="1214" y="1133"/>
                </a:lnTo>
                <a:lnTo>
                  <a:pt x="1229" y="1133"/>
                </a:lnTo>
                <a:lnTo>
                  <a:pt x="1248" y="1133"/>
                </a:lnTo>
                <a:lnTo>
                  <a:pt x="1262" y="1138"/>
                </a:lnTo>
                <a:lnTo>
                  <a:pt x="1277" y="1142"/>
                </a:lnTo>
                <a:lnTo>
                  <a:pt x="1291" y="1142"/>
                </a:lnTo>
                <a:lnTo>
                  <a:pt x="1306" y="1147"/>
                </a:lnTo>
                <a:lnTo>
                  <a:pt x="1306" y="360"/>
                </a:lnTo>
                <a:lnTo>
                  <a:pt x="1306" y="322"/>
                </a:lnTo>
                <a:lnTo>
                  <a:pt x="1301" y="288"/>
                </a:lnTo>
                <a:lnTo>
                  <a:pt x="1291" y="254"/>
                </a:lnTo>
                <a:lnTo>
                  <a:pt x="1277" y="221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4"/>
                </a:lnTo>
                <a:lnTo>
                  <a:pt x="1200" y="110"/>
                </a:lnTo>
                <a:lnTo>
                  <a:pt x="1176" y="91"/>
                </a:lnTo>
                <a:lnTo>
                  <a:pt x="1147" y="67"/>
                </a:lnTo>
                <a:lnTo>
                  <a:pt x="1118" y="53"/>
                </a:lnTo>
                <a:lnTo>
                  <a:pt x="1090" y="34"/>
                </a:lnTo>
                <a:lnTo>
                  <a:pt x="1056" y="24"/>
                </a:lnTo>
                <a:lnTo>
                  <a:pt x="1022" y="14"/>
                </a:lnTo>
                <a:lnTo>
                  <a:pt x="984" y="5"/>
                </a:lnTo>
                <a:lnTo>
                  <a:pt x="950" y="0"/>
                </a:lnTo>
                <a:lnTo>
                  <a:pt x="912" y="0"/>
                </a:lnTo>
                <a:lnTo>
                  <a:pt x="878" y="0"/>
                </a:lnTo>
                <a:lnTo>
                  <a:pt x="850" y="0"/>
                </a:lnTo>
                <a:lnTo>
                  <a:pt x="826" y="5"/>
                </a:lnTo>
                <a:lnTo>
                  <a:pt x="807" y="10"/>
                </a:lnTo>
                <a:lnTo>
                  <a:pt x="787" y="14"/>
                </a:lnTo>
                <a:lnTo>
                  <a:pt x="778" y="19"/>
                </a:lnTo>
                <a:lnTo>
                  <a:pt x="768" y="29"/>
                </a:lnTo>
                <a:lnTo>
                  <a:pt x="759" y="38"/>
                </a:lnTo>
                <a:lnTo>
                  <a:pt x="749" y="53"/>
                </a:lnTo>
                <a:lnTo>
                  <a:pt x="744" y="72"/>
                </a:lnTo>
                <a:lnTo>
                  <a:pt x="735" y="91"/>
                </a:lnTo>
                <a:lnTo>
                  <a:pt x="720" y="110"/>
                </a:lnTo>
                <a:lnTo>
                  <a:pt x="711" y="130"/>
                </a:lnTo>
                <a:lnTo>
                  <a:pt x="696" y="154"/>
                </a:lnTo>
                <a:lnTo>
                  <a:pt x="682" y="168"/>
                </a:lnTo>
                <a:lnTo>
                  <a:pt x="677" y="173"/>
                </a:lnTo>
                <a:lnTo>
                  <a:pt x="672" y="178"/>
                </a:lnTo>
                <a:lnTo>
                  <a:pt x="672" y="182"/>
                </a:lnTo>
                <a:lnTo>
                  <a:pt x="667" y="182"/>
                </a:lnTo>
                <a:lnTo>
                  <a:pt x="663" y="187"/>
                </a:lnTo>
                <a:lnTo>
                  <a:pt x="658" y="187"/>
                </a:lnTo>
                <a:lnTo>
                  <a:pt x="653" y="187"/>
                </a:lnTo>
              </a:path>
            </a:pathLst>
          </a:custGeom>
          <a:solidFill>
            <a:srgbClr val="B4B4EC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62" name="AutoShape 78"/>
          <p:cNvSpPr>
            <a:spLocks noChangeArrowheads="1"/>
          </p:cNvSpPr>
          <p:nvPr/>
        </p:nvSpPr>
        <p:spPr bwMode="auto">
          <a:xfrm>
            <a:off x="2743200" y="914400"/>
            <a:ext cx="652463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63" name="Text Box 79"/>
          <p:cNvSpPr txBox="1">
            <a:spLocks noChangeArrowheads="1"/>
          </p:cNvSpPr>
          <p:nvPr/>
        </p:nvSpPr>
        <p:spPr bwMode="auto">
          <a:xfrm>
            <a:off x="3886200" y="5745163"/>
            <a:ext cx="1954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GTP</a:t>
            </a:r>
          </a:p>
        </p:txBody>
      </p:sp>
      <p:sp>
        <p:nvSpPr>
          <p:cNvPr id="16464" name="Text Box 80"/>
          <p:cNvSpPr txBox="1">
            <a:spLocks noChangeArrowheads="1"/>
          </p:cNvSpPr>
          <p:nvPr/>
        </p:nvSpPr>
        <p:spPr bwMode="auto">
          <a:xfrm>
            <a:off x="4759325" y="4629150"/>
            <a:ext cx="3689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 dirty="0" smtClean="0">
                <a:latin typeface="Arial" charset="0"/>
              </a:rPr>
              <a:t>GTP-</a:t>
            </a:r>
            <a:r>
              <a:rPr lang="ru-RU" sz="3200" b="1" dirty="0" smtClean="0">
                <a:latin typeface="Arial" charset="0"/>
              </a:rPr>
              <a:t>аза</a:t>
            </a:r>
            <a:endParaRPr lang="pl-PL" sz="3200" b="1" dirty="0">
              <a:latin typeface="Arial" charset="0"/>
            </a:endParaRPr>
          </a:p>
        </p:txBody>
      </p:sp>
      <p:sp>
        <p:nvSpPr>
          <p:cNvPr id="16465" name="Text Box 81"/>
          <p:cNvSpPr txBox="1">
            <a:spLocks noChangeArrowheads="1"/>
          </p:cNvSpPr>
          <p:nvPr/>
        </p:nvSpPr>
        <p:spPr bwMode="auto">
          <a:xfrm>
            <a:off x="6248400" y="5707063"/>
            <a:ext cx="1952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GDP</a:t>
            </a:r>
          </a:p>
        </p:txBody>
      </p:sp>
      <p:sp>
        <p:nvSpPr>
          <p:cNvPr id="16466" name="Freeform 82"/>
          <p:cNvSpPr>
            <a:spLocks/>
          </p:cNvSpPr>
          <p:nvPr/>
        </p:nvSpPr>
        <p:spPr bwMode="auto">
          <a:xfrm>
            <a:off x="4419600" y="5105400"/>
            <a:ext cx="2441575" cy="700088"/>
          </a:xfrm>
          <a:custGeom>
            <a:avLst/>
            <a:gdLst/>
            <a:ahLst/>
            <a:cxnLst>
              <a:cxn ang="0">
                <a:pos x="0" y="119"/>
              </a:cxn>
              <a:cxn ang="0">
                <a:pos x="60" y="41"/>
              </a:cxn>
              <a:cxn ang="0">
                <a:pos x="249" y="2"/>
              </a:cxn>
              <a:cxn ang="0">
                <a:pos x="444" y="50"/>
              </a:cxn>
              <a:cxn ang="0">
                <a:pos x="540" y="155"/>
              </a:cxn>
            </a:cxnLst>
            <a:rect l="0" t="0" r="r" b="b"/>
            <a:pathLst>
              <a:path w="540" h="155">
                <a:moveTo>
                  <a:pt x="0" y="119"/>
                </a:moveTo>
                <a:cubicBezTo>
                  <a:pt x="10" y="106"/>
                  <a:pt x="19" y="60"/>
                  <a:pt x="60" y="41"/>
                </a:cubicBezTo>
                <a:cubicBezTo>
                  <a:pt x="101" y="22"/>
                  <a:pt x="185" y="0"/>
                  <a:pt x="249" y="2"/>
                </a:cubicBezTo>
                <a:cubicBezTo>
                  <a:pt x="295" y="3"/>
                  <a:pt x="396" y="25"/>
                  <a:pt x="444" y="50"/>
                </a:cubicBezTo>
                <a:cubicBezTo>
                  <a:pt x="492" y="75"/>
                  <a:pt x="520" y="133"/>
                  <a:pt x="540" y="155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467" name="Rectangle 83"/>
          <p:cNvSpPr>
            <a:spLocks noChangeArrowheads="1"/>
          </p:cNvSpPr>
          <p:nvPr/>
        </p:nvSpPr>
        <p:spPr bwMode="auto">
          <a:xfrm>
            <a:off x="5399088" y="3517900"/>
            <a:ext cx="56832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800">
                <a:latin typeface="Symbol" pitchFamily="18" charset="2"/>
              </a:rPr>
              <a:t>a</a:t>
            </a:r>
          </a:p>
        </p:txBody>
      </p:sp>
      <p:sp>
        <p:nvSpPr>
          <p:cNvPr id="16468" name="Text Box 84"/>
          <p:cNvSpPr txBox="1">
            <a:spLocks noChangeArrowheads="1"/>
          </p:cNvSpPr>
          <p:nvPr/>
        </p:nvSpPr>
        <p:spPr bwMode="auto">
          <a:xfrm>
            <a:off x="7251700" y="4022725"/>
            <a:ext cx="4333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600">
                <a:latin typeface="Symbol" pitchFamily="18" charset="2"/>
              </a:rPr>
              <a:t>g</a:t>
            </a:r>
          </a:p>
        </p:txBody>
      </p:sp>
      <p:sp>
        <p:nvSpPr>
          <p:cNvPr id="16469" name="Rectangle 85"/>
          <p:cNvSpPr>
            <a:spLocks noChangeArrowheads="1"/>
          </p:cNvSpPr>
          <p:nvPr/>
        </p:nvSpPr>
        <p:spPr bwMode="auto">
          <a:xfrm>
            <a:off x="7134225" y="3397250"/>
            <a:ext cx="4349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3600">
                <a:latin typeface="Symbol" pitchFamily="18" charset="2"/>
              </a:rPr>
              <a:t>b</a:t>
            </a:r>
          </a:p>
        </p:txBody>
      </p:sp>
      <p:sp>
        <p:nvSpPr>
          <p:cNvPr id="16470" name="Text Box 86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6471" name="Text Box 87"/>
          <p:cNvSpPr txBox="1">
            <a:spLocks noChangeArrowheads="1"/>
          </p:cNvSpPr>
          <p:nvPr/>
        </p:nvSpPr>
        <p:spPr bwMode="auto">
          <a:xfrm>
            <a:off x="3429000" y="9144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6472" name="Text Box 88"/>
          <p:cNvSpPr txBox="1">
            <a:spLocks noChangeArrowheads="1"/>
          </p:cNvSpPr>
          <p:nvPr/>
        </p:nvSpPr>
        <p:spPr bwMode="auto">
          <a:xfrm>
            <a:off x="6858000" y="48006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890963" y="3098800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90963" y="3101975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>
            <a:off x="1611313" y="2717800"/>
            <a:ext cx="357187" cy="357188"/>
          </a:xfrm>
          <a:custGeom>
            <a:avLst/>
            <a:gdLst/>
            <a:ahLst/>
            <a:cxnLst>
              <a:cxn ang="0">
                <a:pos x="0" y="67"/>
              </a:cxn>
              <a:cxn ang="0">
                <a:pos x="5" y="48"/>
              </a:cxn>
              <a:cxn ang="0">
                <a:pos x="20" y="33"/>
              </a:cxn>
              <a:cxn ang="0">
                <a:pos x="39" y="14"/>
              </a:cxn>
              <a:cxn ang="0">
                <a:pos x="53" y="14"/>
              </a:cxn>
              <a:cxn ang="0">
                <a:pos x="77" y="0"/>
              </a:cxn>
              <a:cxn ang="0">
                <a:pos x="87" y="0"/>
              </a:cxn>
              <a:cxn ang="0">
                <a:pos x="116" y="9"/>
              </a:cxn>
              <a:cxn ang="0">
                <a:pos x="125" y="5"/>
              </a:cxn>
              <a:cxn ang="0">
                <a:pos x="154" y="14"/>
              </a:cxn>
              <a:cxn ang="0">
                <a:pos x="168" y="29"/>
              </a:cxn>
              <a:cxn ang="0">
                <a:pos x="183" y="38"/>
              </a:cxn>
              <a:cxn ang="0">
                <a:pos x="183" y="62"/>
              </a:cxn>
              <a:cxn ang="0">
                <a:pos x="197" y="72"/>
              </a:cxn>
              <a:cxn ang="0">
                <a:pos x="197" y="101"/>
              </a:cxn>
              <a:cxn ang="0">
                <a:pos x="197" y="110"/>
              </a:cxn>
              <a:cxn ang="0">
                <a:pos x="192" y="134"/>
              </a:cxn>
              <a:cxn ang="0">
                <a:pos x="183" y="149"/>
              </a:cxn>
              <a:cxn ang="0">
                <a:pos x="168" y="163"/>
              </a:cxn>
              <a:cxn ang="0">
                <a:pos x="159" y="173"/>
              </a:cxn>
              <a:cxn ang="0">
                <a:pos x="135" y="187"/>
              </a:cxn>
              <a:cxn ang="0">
                <a:pos x="125" y="192"/>
              </a:cxn>
              <a:cxn ang="0">
                <a:pos x="101" y="192"/>
              </a:cxn>
              <a:cxn ang="0">
                <a:pos x="87" y="197"/>
              </a:cxn>
              <a:cxn ang="0">
                <a:pos x="58" y="187"/>
              </a:cxn>
              <a:cxn ang="0">
                <a:pos x="48" y="177"/>
              </a:cxn>
              <a:cxn ang="0">
                <a:pos x="34" y="168"/>
              </a:cxn>
              <a:cxn ang="0">
                <a:pos x="20" y="153"/>
              </a:cxn>
              <a:cxn ang="0">
                <a:pos x="10" y="144"/>
              </a:cxn>
              <a:cxn ang="0">
                <a:pos x="5" y="120"/>
              </a:cxn>
              <a:cxn ang="0">
                <a:pos x="5" y="110"/>
              </a:cxn>
              <a:cxn ang="0">
                <a:pos x="0" y="81"/>
              </a:cxn>
              <a:cxn ang="0">
                <a:pos x="0" y="67"/>
              </a:cxn>
            </a:cxnLst>
            <a:rect l="0" t="0" r="r" b="b"/>
            <a:pathLst>
              <a:path w="197" h="197">
                <a:moveTo>
                  <a:pt x="0" y="67"/>
                </a:moveTo>
                <a:lnTo>
                  <a:pt x="5" y="48"/>
                </a:lnTo>
                <a:lnTo>
                  <a:pt x="20" y="33"/>
                </a:lnTo>
                <a:lnTo>
                  <a:pt x="39" y="14"/>
                </a:lnTo>
                <a:lnTo>
                  <a:pt x="53" y="14"/>
                </a:lnTo>
                <a:lnTo>
                  <a:pt x="77" y="0"/>
                </a:lnTo>
                <a:lnTo>
                  <a:pt x="87" y="0"/>
                </a:lnTo>
                <a:lnTo>
                  <a:pt x="116" y="9"/>
                </a:lnTo>
                <a:lnTo>
                  <a:pt x="125" y="5"/>
                </a:lnTo>
                <a:lnTo>
                  <a:pt x="154" y="14"/>
                </a:lnTo>
                <a:lnTo>
                  <a:pt x="168" y="29"/>
                </a:lnTo>
                <a:lnTo>
                  <a:pt x="183" y="38"/>
                </a:lnTo>
                <a:lnTo>
                  <a:pt x="183" y="62"/>
                </a:lnTo>
                <a:lnTo>
                  <a:pt x="197" y="72"/>
                </a:lnTo>
                <a:lnTo>
                  <a:pt x="197" y="101"/>
                </a:lnTo>
                <a:lnTo>
                  <a:pt x="197" y="110"/>
                </a:lnTo>
                <a:lnTo>
                  <a:pt x="192" y="134"/>
                </a:lnTo>
                <a:lnTo>
                  <a:pt x="183" y="149"/>
                </a:lnTo>
                <a:lnTo>
                  <a:pt x="168" y="163"/>
                </a:lnTo>
                <a:lnTo>
                  <a:pt x="159" y="173"/>
                </a:lnTo>
                <a:lnTo>
                  <a:pt x="135" y="187"/>
                </a:lnTo>
                <a:lnTo>
                  <a:pt x="125" y="192"/>
                </a:lnTo>
                <a:lnTo>
                  <a:pt x="101" y="192"/>
                </a:lnTo>
                <a:lnTo>
                  <a:pt x="87" y="197"/>
                </a:lnTo>
                <a:lnTo>
                  <a:pt x="58" y="187"/>
                </a:lnTo>
                <a:lnTo>
                  <a:pt x="48" y="177"/>
                </a:lnTo>
                <a:lnTo>
                  <a:pt x="34" y="168"/>
                </a:lnTo>
                <a:lnTo>
                  <a:pt x="20" y="153"/>
                </a:lnTo>
                <a:lnTo>
                  <a:pt x="10" y="144"/>
                </a:lnTo>
                <a:lnTo>
                  <a:pt x="5" y="120"/>
                </a:lnTo>
                <a:lnTo>
                  <a:pt x="5" y="110"/>
                </a:lnTo>
                <a:lnTo>
                  <a:pt x="0" y="81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>
            <a:off x="1760538" y="3776663"/>
            <a:ext cx="366712" cy="357187"/>
          </a:xfrm>
          <a:custGeom>
            <a:avLst/>
            <a:gdLst/>
            <a:ahLst/>
            <a:cxnLst>
              <a:cxn ang="0">
                <a:pos x="0" y="63"/>
              </a:cxn>
              <a:cxn ang="0">
                <a:pos x="14" y="53"/>
              </a:cxn>
              <a:cxn ang="0">
                <a:pos x="24" y="39"/>
              </a:cxn>
              <a:cxn ang="0">
                <a:pos x="43" y="24"/>
              </a:cxn>
              <a:cxn ang="0">
                <a:pos x="53" y="10"/>
              </a:cxn>
              <a:cxn ang="0">
                <a:pos x="82" y="5"/>
              </a:cxn>
              <a:cxn ang="0">
                <a:pos x="91" y="5"/>
              </a:cxn>
              <a:cxn ang="0">
                <a:pos x="115" y="0"/>
              </a:cxn>
              <a:cxn ang="0">
                <a:pos x="130" y="15"/>
              </a:cxn>
              <a:cxn ang="0">
                <a:pos x="154" y="24"/>
              </a:cxn>
              <a:cxn ang="0">
                <a:pos x="168" y="34"/>
              </a:cxn>
              <a:cxn ang="0">
                <a:pos x="182" y="44"/>
              </a:cxn>
              <a:cxn ang="0">
                <a:pos x="182" y="53"/>
              </a:cxn>
              <a:cxn ang="0">
                <a:pos x="197" y="77"/>
              </a:cxn>
              <a:cxn ang="0">
                <a:pos x="202" y="92"/>
              </a:cxn>
              <a:cxn ang="0">
                <a:pos x="192" y="116"/>
              </a:cxn>
              <a:cxn ang="0">
                <a:pos x="192" y="130"/>
              </a:cxn>
              <a:cxn ang="0">
                <a:pos x="182" y="154"/>
              </a:cxn>
              <a:cxn ang="0">
                <a:pos x="173" y="168"/>
              </a:cxn>
              <a:cxn ang="0">
                <a:pos x="163" y="178"/>
              </a:cxn>
              <a:cxn ang="0">
                <a:pos x="139" y="183"/>
              </a:cxn>
              <a:cxn ang="0">
                <a:pos x="125" y="183"/>
              </a:cxn>
              <a:cxn ang="0">
                <a:pos x="101" y="197"/>
              </a:cxn>
              <a:cxn ang="0">
                <a:pos x="86" y="188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24" y="159"/>
              </a:cxn>
              <a:cxn ang="0">
                <a:pos x="10" y="140"/>
              </a:cxn>
              <a:cxn ang="0">
                <a:pos x="10" y="125"/>
              </a:cxn>
              <a:cxn ang="0">
                <a:pos x="5" y="101"/>
              </a:cxn>
              <a:cxn ang="0">
                <a:pos x="5" y="87"/>
              </a:cxn>
              <a:cxn ang="0">
                <a:pos x="0" y="63"/>
              </a:cxn>
            </a:cxnLst>
            <a:rect l="0" t="0" r="r" b="b"/>
            <a:pathLst>
              <a:path w="202" h="197">
                <a:moveTo>
                  <a:pt x="0" y="63"/>
                </a:moveTo>
                <a:lnTo>
                  <a:pt x="14" y="53"/>
                </a:lnTo>
                <a:lnTo>
                  <a:pt x="24" y="39"/>
                </a:lnTo>
                <a:lnTo>
                  <a:pt x="43" y="24"/>
                </a:lnTo>
                <a:lnTo>
                  <a:pt x="53" y="10"/>
                </a:lnTo>
                <a:lnTo>
                  <a:pt x="82" y="5"/>
                </a:lnTo>
                <a:lnTo>
                  <a:pt x="91" y="5"/>
                </a:lnTo>
                <a:lnTo>
                  <a:pt x="115" y="0"/>
                </a:lnTo>
                <a:lnTo>
                  <a:pt x="130" y="15"/>
                </a:lnTo>
                <a:lnTo>
                  <a:pt x="154" y="24"/>
                </a:lnTo>
                <a:lnTo>
                  <a:pt x="168" y="34"/>
                </a:lnTo>
                <a:lnTo>
                  <a:pt x="182" y="44"/>
                </a:lnTo>
                <a:lnTo>
                  <a:pt x="182" y="53"/>
                </a:lnTo>
                <a:lnTo>
                  <a:pt x="197" y="77"/>
                </a:lnTo>
                <a:lnTo>
                  <a:pt x="202" y="92"/>
                </a:lnTo>
                <a:lnTo>
                  <a:pt x="192" y="116"/>
                </a:lnTo>
                <a:lnTo>
                  <a:pt x="192" y="130"/>
                </a:lnTo>
                <a:lnTo>
                  <a:pt x="182" y="154"/>
                </a:lnTo>
                <a:lnTo>
                  <a:pt x="173" y="168"/>
                </a:lnTo>
                <a:lnTo>
                  <a:pt x="163" y="178"/>
                </a:lnTo>
                <a:lnTo>
                  <a:pt x="139" y="183"/>
                </a:lnTo>
                <a:lnTo>
                  <a:pt x="125" y="183"/>
                </a:lnTo>
                <a:lnTo>
                  <a:pt x="101" y="197"/>
                </a:lnTo>
                <a:lnTo>
                  <a:pt x="86" y="188"/>
                </a:lnTo>
                <a:lnTo>
                  <a:pt x="62" y="192"/>
                </a:lnTo>
                <a:lnTo>
                  <a:pt x="48" y="183"/>
                </a:lnTo>
                <a:lnTo>
                  <a:pt x="38" y="173"/>
                </a:lnTo>
                <a:lnTo>
                  <a:pt x="24" y="159"/>
                </a:lnTo>
                <a:lnTo>
                  <a:pt x="10" y="140"/>
                </a:lnTo>
                <a:lnTo>
                  <a:pt x="10" y="125"/>
                </a:lnTo>
                <a:lnTo>
                  <a:pt x="5" y="101"/>
                </a:lnTo>
                <a:lnTo>
                  <a:pt x="5" y="87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1828800" y="3111500"/>
            <a:ext cx="80963" cy="674688"/>
          </a:xfrm>
          <a:custGeom>
            <a:avLst/>
            <a:gdLst/>
            <a:ahLst/>
            <a:cxnLst>
              <a:cxn ang="0">
                <a:pos x="44" y="374"/>
              </a:cxn>
              <a:cxn ang="0">
                <a:pos x="44" y="365"/>
              </a:cxn>
              <a:cxn ang="0">
                <a:pos x="44" y="355"/>
              </a:cxn>
              <a:cxn ang="0">
                <a:pos x="39" y="341"/>
              </a:cxn>
              <a:cxn ang="0">
                <a:pos x="39" y="326"/>
              </a:cxn>
              <a:cxn ang="0">
                <a:pos x="39" y="317"/>
              </a:cxn>
              <a:cxn ang="0">
                <a:pos x="44" y="302"/>
              </a:cxn>
              <a:cxn ang="0">
                <a:pos x="44" y="293"/>
              </a:cxn>
              <a:cxn ang="0">
                <a:pos x="39" y="269"/>
              </a:cxn>
              <a:cxn ang="0">
                <a:pos x="39" y="254"/>
              </a:cxn>
              <a:cxn ang="0">
                <a:pos x="34" y="245"/>
              </a:cxn>
              <a:cxn ang="0">
                <a:pos x="34" y="235"/>
              </a:cxn>
              <a:cxn ang="0">
                <a:pos x="34" y="221"/>
              </a:cxn>
              <a:cxn ang="0">
                <a:pos x="34" y="206"/>
              </a:cxn>
              <a:cxn ang="0">
                <a:pos x="29" y="197"/>
              </a:cxn>
              <a:cxn ang="0">
                <a:pos x="29" y="187"/>
              </a:cxn>
              <a:cxn ang="0">
                <a:pos x="29" y="177"/>
              </a:cxn>
              <a:cxn ang="0">
                <a:pos x="29" y="163"/>
              </a:cxn>
              <a:cxn ang="0">
                <a:pos x="24" y="153"/>
              </a:cxn>
              <a:cxn ang="0">
                <a:pos x="24" y="139"/>
              </a:cxn>
              <a:cxn ang="0">
                <a:pos x="24" y="125"/>
              </a:cxn>
              <a:cxn ang="0">
                <a:pos x="20" y="115"/>
              </a:cxn>
              <a:cxn ang="0">
                <a:pos x="20" y="105"/>
              </a:cxn>
              <a:cxn ang="0">
                <a:pos x="20" y="91"/>
              </a:cxn>
              <a:cxn ang="0">
                <a:pos x="15" y="81"/>
              </a:cxn>
              <a:cxn ang="0">
                <a:pos x="15" y="57"/>
              </a:cxn>
              <a:cxn ang="0">
                <a:pos x="15" y="43"/>
              </a:cxn>
              <a:cxn ang="0">
                <a:pos x="10" y="33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44" h="374">
                <a:moveTo>
                  <a:pt x="44" y="374"/>
                </a:moveTo>
                <a:lnTo>
                  <a:pt x="44" y="365"/>
                </a:lnTo>
                <a:lnTo>
                  <a:pt x="44" y="355"/>
                </a:lnTo>
                <a:lnTo>
                  <a:pt x="39" y="341"/>
                </a:lnTo>
                <a:lnTo>
                  <a:pt x="39" y="326"/>
                </a:lnTo>
                <a:lnTo>
                  <a:pt x="39" y="317"/>
                </a:lnTo>
                <a:lnTo>
                  <a:pt x="44" y="302"/>
                </a:lnTo>
                <a:lnTo>
                  <a:pt x="44" y="293"/>
                </a:lnTo>
                <a:lnTo>
                  <a:pt x="39" y="269"/>
                </a:lnTo>
                <a:lnTo>
                  <a:pt x="39" y="254"/>
                </a:lnTo>
                <a:lnTo>
                  <a:pt x="34" y="245"/>
                </a:lnTo>
                <a:lnTo>
                  <a:pt x="34" y="235"/>
                </a:lnTo>
                <a:lnTo>
                  <a:pt x="34" y="221"/>
                </a:lnTo>
                <a:lnTo>
                  <a:pt x="34" y="206"/>
                </a:lnTo>
                <a:lnTo>
                  <a:pt x="29" y="197"/>
                </a:lnTo>
                <a:lnTo>
                  <a:pt x="29" y="187"/>
                </a:lnTo>
                <a:lnTo>
                  <a:pt x="29" y="177"/>
                </a:lnTo>
                <a:lnTo>
                  <a:pt x="29" y="163"/>
                </a:lnTo>
                <a:lnTo>
                  <a:pt x="24" y="153"/>
                </a:lnTo>
                <a:lnTo>
                  <a:pt x="24" y="139"/>
                </a:lnTo>
                <a:lnTo>
                  <a:pt x="24" y="125"/>
                </a:lnTo>
                <a:lnTo>
                  <a:pt x="20" y="115"/>
                </a:lnTo>
                <a:lnTo>
                  <a:pt x="20" y="105"/>
                </a:lnTo>
                <a:lnTo>
                  <a:pt x="20" y="91"/>
                </a:lnTo>
                <a:lnTo>
                  <a:pt x="15" y="81"/>
                </a:lnTo>
                <a:lnTo>
                  <a:pt x="15" y="57"/>
                </a:lnTo>
                <a:lnTo>
                  <a:pt x="15" y="43"/>
                </a:lnTo>
                <a:lnTo>
                  <a:pt x="10" y="33"/>
                </a:lnTo>
                <a:lnTo>
                  <a:pt x="0" y="19"/>
                </a:lnTo>
                <a:lnTo>
                  <a:pt x="0" y="9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5" name="Freeform 7"/>
          <p:cNvSpPr>
            <a:spLocks/>
          </p:cNvSpPr>
          <p:nvPr/>
        </p:nvSpPr>
        <p:spPr bwMode="auto">
          <a:xfrm>
            <a:off x="1819275" y="3040063"/>
            <a:ext cx="122238" cy="714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" y="10"/>
              </a:cxn>
              <a:cxn ang="0">
                <a:pos x="14" y="24"/>
              </a:cxn>
              <a:cxn ang="0">
                <a:pos x="14" y="34"/>
              </a:cxn>
              <a:cxn ang="0">
                <a:pos x="14" y="48"/>
              </a:cxn>
              <a:cxn ang="0">
                <a:pos x="28" y="68"/>
              </a:cxn>
              <a:cxn ang="0">
                <a:pos x="28" y="82"/>
              </a:cxn>
              <a:cxn ang="0">
                <a:pos x="33" y="96"/>
              </a:cxn>
              <a:cxn ang="0">
                <a:pos x="33" y="106"/>
              </a:cxn>
              <a:cxn ang="0">
                <a:pos x="33" y="116"/>
              </a:cxn>
              <a:cxn ang="0">
                <a:pos x="33" y="130"/>
              </a:cxn>
              <a:cxn ang="0">
                <a:pos x="38" y="140"/>
              </a:cxn>
              <a:cxn ang="0">
                <a:pos x="38" y="154"/>
              </a:cxn>
              <a:cxn ang="0">
                <a:pos x="38" y="164"/>
              </a:cxn>
              <a:cxn ang="0">
                <a:pos x="43" y="178"/>
              </a:cxn>
              <a:cxn ang="0">
                <a:pos x="43" y="188"/>
              </a:cxn>
              <a:cxn ang="0">
                <a:pos x="43" y="202"/>
              </a:cxn>
              <a:cxn ang="0">
                <a:pos x="43" y="216"/>
              </a:cxn>
              <a:cxn ang="0">
                <a:pos x="48" y="226"/>
              </a:cxn>
              <a:cxn ang="0">
                <a:pos x="48" y="240"/>
              </a:cxn>
              <a:cxn ang="0">
                <a:pos x="48" y="250"/>
              </a:cxn>
              <a:cxn ang="0">
                <a:pos x="52" y="264"/>
              </a:cxn>
              <a:cxn ang="0">
                <a:pos x="52" y="274"/>
              </a:cxn>
              <a:cxn ang="0">
                <a:pos x="52" y="284"/>
              </a:cxn>
              <a:cxn ang="0">
                <a:pos x="52" y="298"/>
              </a:cxn>
              <a:cxn ang="0">
                <a:pos x="57" y="312"/>
              </a:cxn>
              <a:cxn ang="0">
                <a:pos x="57" y="322"/>
              </a:cxn>
              <a:cxn ang="0">
                <a:pos x="57" y="336"/>
              </a:cxn>
              <a:cxn ang="0">
                <a:pos x="62" y="346"/>
              </a:cxn>
              <a:cxn ang="0">
                <a:pos x="62" y="356"/>
              </a:cxn>
              <a:cxn ang="0">
                <a:pos x="62" y="370"/>
              </a:cxn>
              <a:cxn ang="0">
                <a:pos x="67" y="380"/>
              </a:cxn>
              <a:cxn ang="0">
                <a:pos x="57" y="394"/>
              </a:cxn>
            </a:cxnLst>
            <a:rect l="0" t="0" r="r" b="b"/>
            <a:pathLst>
              <a:path w="67" h="394">
                <a:moveTo>
                  <a:pt x="0" y="0"/>
                </a:moveTo>
                <a:lnTo>
                  <a:pt x="9" y="10"/>
                </a:lnTo>
                <a:lnTo>
                  <a:pt x="14" y="24"/>
                </a:lnTo>
                <a:lnTo>
                  <a:pt x="14" y="34"/>
                </a:lnTo>
                <a:lnTo>
                  <a:pt x="14" y="48"/>
                </a:lnTo>
                <a:lnTo>
                  <a:pt x="28" y="68"/>
                </a:lnTo>
                <a:lnTo>
                  <a:pt x="28" y="82"/>
                </a:lnTo>
                <a:lnTo>
                  <a:pt x="33" y="96"/>
                </a:lnTo>
                <a:lnTo>
                  <a:pt x="33" y="106"/>
                </a:lnTo>
                <a:lnTo>
                  <a:pt x="33" y="116"/>
                </a:lnTo>
                <a:lnTo>
                  <a:pt x="33" y="130"/>
                </a:lnTo>
                <a:lnTo>
                  <a:pt x="38" y="140"/>
                </a:lnTo>
                <a:lnTo>
                  <a:pt x="38" y="154"/>
                </a:lnTo>
                <a:lnTo>
                  <a:pt x="38" y="164"/>
                </a:lnTo>
                <a:lnTo>
                  <a:pt x="43" y="178"/>
                </a:lnTo>
                <a:lnTo>
                  <a:pt x="43" y="188"/>
                </a:lnTo>
                <a:lnTo>
                  <a:pt x="43" y="202"/>
                </a:lnTo>
                <a:lnTo>
                  <a:pt x="43" y="216"/>
                </a:lnTo>
                <a:lnTo>
                  <a:pt x="48" y="226"/>
                </a:lnTo>
                <a:lnTo>
                  <a:pt x="48" y="240"/>
                </a:lnTo>
                <a:lnTo>
                  <a:pt x="48" y="250"/>
                </a:lnTo>
                <a:lnTo>
                  <a:pt x="52" y="264"/>
                </a:lnTo>
                <a:lnTo>
                  <a:pt x="52" y="274"/>
                </a:lnTo>
                <a:lnTo>
                  <a:pt x="52" y="284"/>
                </a:lnTo>
                <a:lnTo>
                  <a:pt x="52" y="298"/>
                </a:lnTo>
                <a:lnTo>
                  <a:pt x="57" y="312"/>
                </a:lnTo>
                <a:lnTo>
                  <a:pt x="57" y="322"/>
                </a:lnTo>
                <a:lnTo>
                  <a:pt x="57" y="336"/>
                </a:lnTo>
                <a:lnTo>
                  <a:pt x="62" y="346"/>
                </a:lnTo>
                <a:lnTo>
                  <a:pt x="62" y="356"/>
                </a:lnTo>
                <a:lnTo>
                  <a:pt x="62" y="370"/>
                </a:lnTo>
                <a:lnTo>
                  <a:pt x="67" y="380"/>
                </a:lnTo>
                <a:lnTo>
                  <a:pt x="57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1933575" y="2678113"/>
            <a:ext cx="365125" cy="357187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10" y="43"/>
              </a:cxn>
              <a:cxn ang="0">
                <a:pos x="19" y="33"/>
              </a:cxn>
              <a:cxn ang="0">
                <a:pos x="29" y="29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5"/>
              </a:cxn>
              <a:cxn ang="0">
                <a:pos x="86" y="0"/>
              </a:cxn>
              <a:cxn ang="0">
                <a:pos x="96" y="0"/>
              </a:cxn>
              <a:cxn ang="0">
                <a:pos x="110" y="9"/>
              </a:cxn>
              <a:cxn ang="0">
                <a:pos x="120" y="9"/>
              </a:cxn>
              <a:cxn ang="0">
                <a:pos x="130" y="9"/>
              </a:cxn>
              <a:cxn ang="0">
                <a:pos x="144" y="14"/>
              </a:cxn>
              <a:cxn ang="0">
                <a:pos x="158" y="19"/>
              </a:cxn>
              <a:cxn ang="0">
                <a:pos x="168" y="29"/>
              </a:cxn>
              <a:cxn ang="0">
                <a:pos x="178" y="33"/>
              </a:cxn>
              <a:cxn ang="0">
                <a:pos x="182" y="43"/>
              </a:cxn>
              <a:cxn ang="0">
                <a:pos x="187" y="57"/>
              </a:cxn>
              <a:cxn ang="0">
                <a:pos x="192" y="67"/>
              </a:cxn>
              <a:cxn ang="0">
                <a:pos x="197" y="77"/>
              </a:cxn>
              <a:cxn ang="0">
                <a:pos x="197" y="91"/>
              </a:cxn>
              <a:cxn ang="0">
                <a:pos x="202" y="105"/>
              </a:cxn>
              <a:cxn ang="0">
                <a:pos x="202" y="110"/>
              </a:cxn>
              <a:cxn ang="0">
                <a:pos x="197" y="125"/>
              </a:cxn>
              <a:cxn ang="0">
                <a:pos x="192" y="139"/>
              </a:cxn>
              <a:cxn ang="0">
                <a:pos x="182" y="149"/>
              </a:cxn>
              <a:cxn ang="0">
                <a:pos x="178" y="158"/>
              </a:cxn>
              <a:cxn ang="0">
                <a:pos x="173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20" y="192"/>
              </a:cxn>
              <a:cxn ang="0">
                <a:pos x="106" y="192"/>
              </a:cxn>
              <a:cxn ang="0">
                <a:pos x="96" y="197"/>
              </a:cxn>
              <a:cxn ang="0">
                <a:pos x="86" y="197"/>
              </a:cxn>
              <a:cxn ang="0">
                <a:pos x="72" y="187"/>
              </a:cxn>
              <a:cxn ang="0">
                <a:pos x="58" y="182"/>
              </a:cxn>
              <a:cxn ang="0">
                <a:pos x="48" y="177"/>
              </a:cxn>
              <a:cxn ang="0">
                <a:pos x="38" y="173"/>
              </a:cxn>
              <a:cxn ang="0">
                <a:pos x="34" y="163"/>
              </a:cxn>
              <a:cxn ang="0">
                <a:pos x="24" y="158"/>
              </a:cxn>
              <a:cxn ang="0">
                <a:pos x="14" y="149"/>
              </a:cxn>
              <a:cxn ang="0">
                <a:pos x="10" y="144"/>
              </a:cxn>
              <a:cxn ang="0">
                <a:pos x="5" y="129"/>
              </a:cxn>
              <a:cxn ang="0">
                <a:pos x="5" y="120"/>
              </a:cxn>
              <a:cxn ang="0">
                <a:pos x="5" y="110"/>
              </a:cxn>
              <a:cxn ang="0">
                <a:pos x="5" y="96"/>
              </a:cxn>
              <a:cxn ang="0">
                <a:pos x="0" y="81"/>
              </a:cxn>
              <a:cxn ang="0">
                <a:pos x="0" y="72"/>
              </a:cxn>
            </a:cxnLst>
            <a:rect l="0" t="0" r="r" b="b"/>
            <a:pathLst>
              <a:path w="202" h="197">
                <a:moveTo>
                  <a:pt x="0" y="67"/>
                </a:moveTo>
                <a:lnTo>
                  <a:pt x="0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33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34" y="24"/>
                </a:lnTo>
                <a:lnTo>
                  <a:pt x="34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9"/>
                </a:lnTo>
                <a:lnTo>
                  <a:pt x="115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4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4"/>
                </a:lnTo>
                <a:lnTo>
                  <a:pt x="154" y="19"/>
                </a:lnTo>
                <a:lnTo>
                  <a:pt x="158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8" y="29"/>
                </a:lnTo>
                <a:lnTo>
                  <a:pt x="168" y="29"/>
                </a:lnTo>
                <a:lnTo>
                  <a:pt x="168" y="29"/>
                </a:lnTo>
                <a:lnTo>
                  <a:pt x="173" y="33"/>
                </a:lnTo>
                <a:lnTo>
                  <a:pt x="173" y="33"/>
                </a:lnTo>
                <a:lnTo>
                  <a:pt x="173" y="33"/>
                </a:lnTo>
                <a:lnTo>
                  <a:pt x="178" y="33"/>
                </a:lnTo>
                <a:lnTo>
                  <a:pt x="178" y="38"/>
                </a:lnTo>
                <a:lnTo>
                  <a:pt x="182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202" y="101"/>
                </a:lnTo>
                <a:lnTo>
                  <a:pt x="202" y="101"/>
                </a:lnTo>
                <a:lnTo>
                  <a:pt x="202" y="105"/>
                </a:lnTo>
                <a:lnTo>
                  <a:pt x="202" y="105"/>
                </a:lnTo>
                <a:lnTo>
                  <a:pt x="202" y="105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0"/>
                </a:lnTo>
                <a:lnTo>
                  <a:pt x="202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7" y="129"/>
                </a:lnTo>
                <a:lnTo>
                  <a:pt x="197" y="129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34" y="192"/>
                </a:lnTo>
                <a:lnTo>
                  <a:pt x="130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2" y="197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4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Freeform 9"/>
          <p:cNvSpPr>
            <a:spLocks/>
          </p:cNvSpPr>
          <p:nvPr/>
        </p:nvSpPr>
        <p:spPr bwMode="auto">
          <a:xfrm>
            <a:off x="2109788" y="3762375"/>
            <a:ext cx="361950" cy="357188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48"/>
              </a:cxn>
              <a:cxn ang="0">
                <a:pos x="19" y="38"/>
              </a:cxn>
              <a:cxn ang="0">
                <a:pos x="34" y="29"/>
              </a:cxn>
              <a:cxn ang="0">
                <a:pos x="43" y="19"/>
              </a:cxn>
              <a:cxn ang="0">
                <a:pos x="53" y="9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0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8" y="38"/>
              </a:cxn>
              <a:cxn ang="0">
                <a:pos x="182" y="43"/>
              </a:cxn>
              <a:cxn ang="0">
                <a:pos x="182" y="53"/>
              </a:cxn>
              <a:cxn ang="0">
                <a:pos x="187" y="62"/>
              </a:cxn>
              <a:cxn ang="0">
                <a:pos x="197" y="77"/>
              </a:cxn>
              <a:cxn ang="0">
                <a:pos x="197" y="86"/>
              </a:cxn>
              <a:cxn ang="0">
                <a:pos x="197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29"/>
              </a:cxn>
              <a:cxn ang="0">
                <a:pos x="182" y="149"/>
              </a:cxn>
              <a:cxn ang="0">
                <a:pos x="178" y="158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7"/>
              </a:cxn>
              <a:cxn ang="0">
                <a:pos x="139" y="182"/>
              </a:cxn>
              <a:cxn ang="0">
                <a:pos x="130" y="182"/>
              </a:cxn>
              <a:cxn ang="0">
                <a:pos x="120" y="182"/>
              </a:cxn>
              <a:cxn ang="0">
                <a:pos x="106" y="192"/>
              </a:cxn>
              <a:cxn ang="0">
                <a:pos x="96" y="192"/>
              </a:cxn>
              <a:cxn ang="0">
                <a:pos x="86" y="187"/>
              </a:cxn>
              <a:cxn ang="0">
                <a:pos x="72" y="187"/>
              </a:cxn>
              <a:cxn ang="0">
                <a:pos x="58" y="187"/>
              </a:cxn>
              <a:cxn ang="0">
                <a:pos x="48" y="177"/>
              </a:cxn>
              <a:cxn ang="0">
                <a:pos x="43" y="173"/>
              </a:cxn>
              <a:cxn ang="0">
                <a:pos x="34" y="168"/>
              </a:cxn>
              <a:cxn ang="0">
                <a:pos x="29" y="158"/>
              </a:cxn>
              <a:cxn ang="0">
                <a:pos x="19" y="149"/>
              </a:cxn>
              <a:cxn ang="0">
                <a:pos x="10" y="134"/>
              </a:cxn>
              <a:cxn ang="0">
                <a:pos x="10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1"/>
              </a:cxn>
              <a:cxn ang="0">
                <a:pos x="0" y="67"/>
              </a:cxn>
            </a:cxnLst>
            <a:rect l="0" t="0" r="r" b="b"/>
            <a:pathLst>
              <a:path w="202" h="197">
                <a:moveTo>
                  <a:pt x="0" y="57"/>
                </a:move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4" y="43"/>
                </a:lnTo>
                <a:lnTo>
                  <a:pt x="19" y="43"/>
                </a:lnTo>
                <a:lnTo>
                  <a:pt x="19" y="38"/>
                </a:lnTo>
                <a:lnTo>
                  <a:pt x="19" y="38"/>
                </a:lnTo>
                <a:lnTo>
                  <a:pt x="24" y="38"/>
                </a:lnTo>
                <a:lnTo>
                  <a:pt x="24" y="33"/>
                </a:lnTo>
                <a:lnTo>
                  <a:pt x="24" y="33"/>
                </a:lnTo>
                <a:lnTo>
                  <a:pt x="29" y="33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8" y="5"/>
                </a:lnTo>
                <a:lnTo>
                  <a:pt x="58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5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0" y="9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4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8" y="38"/>
                </a:lnTo>
                <a:lnTo>
                  <a:pt x="178" y="38"/>
                </a:lnTo>
                <a:lnTo>
                  <a:pt x="178" y="38"/>
                </a:lnTo>
                <a:lnTo>
                  <a:pt x="182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1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202" y="91"/>
                </a:lnTo>
                <a:lnTo>
                  <a:pt x="20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7" y="115"/>
                </a:lnTo>
                <a:lnTo>
                  <a:pt x="187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87" y="129"/>
                </a:lnTo>
                <a:lnTo>
                  <a:pt x="187" y="134"/>
                </a:lnTo>
                <a:lnTo>
                  <a:pt x="187" y="139"/>
                </a:lnTo>
                <a:lnTo>
                  <a:pt x="187" y="139"/>
                </a:lnTo>
                <a:lnTo>
                  <a:pt x="182" y="144"/>
                </a:lnTo>
                <a:lnTo>
                  <a:pt x="182" y="149"/>
                </a:lnTo>
                <a:lnTo>
                  <a:pt x="182" y="153"/>
                </a:lnTo>
                <a:lnTo>
                  <a:pt x="182" y="153"/>
                </a:lnTo>
                <a:lnTo>
                  <a:pt x="178" y="153"/>
                </a:lnTo>
                <a:lnTo>
                  <a:pt x="178" y="158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73"/>
                </a:lnTo>
                <a:lnTo>
                  <a:pt x="163" y="173"/>
                </a:lnTo>
                <a:lnTo>
                  <a:pt x="163" y="173"/>
                </a:lnTo>
                <a:lnTo>
                  <a:pt x="163" y="177"/>
                </a:lnTo>
                <a:lnTo>
                  <a:pt x="163" y="177"/>
                </a:lnTo>
                <a:lnTo>
                  <a:pt x="158" y="177"/>
                </a:lnTo>
                <a:lnTo>
                  <a:pt x="158" y="177"/>
                </a:lnTo>
                <a:lnTo>
                  <a:pt x="154" y="177"/>
                </a:lnTo>
                <a:lnTo>
                  <a:pt x="154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34" y="182"/>
                </a:lnTo>
                <a:lnTo>
                  <a:pt x="130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5" y="187"/>
                </a:lnTo>
                <a:lnTo>
                  <a:pt x="115" y="187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2" y="187"/>
                </a:lnTo>
                <a:lnTo>
                  <a:pt x="82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4"/>
                </a:lnTo>
                <a:lnTo>
                  <a:pt x="10" y="134"/>
                </a:lnTo>
                <a:lnTo>
                  <a:pt x="10" y="129"/>
                </a:lnTo>
                <a:lnTo>
                  <a:pt x="10" y="129"/>
                </a:lnTo>
                <a:lnTo>
                  <a:pt x="10" y="129"/>
                </a:lnTo>
                <a:lnTo>
                  <a:pt x="10" y="125"/>
                </a:lnTo>
                <a:lnTo>
                  <a:pt x="10" y="125"/>
                </a:lnTo>
                <a:lnTo>
                  <a:pt x="10" y="125"/>
                </a:lnTo>
                <a:lnTo>
                  <a:pt x="10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5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Freeform 10"/>
          <p:cNvSpPr>
            <a:spLocks/>
          </p:cNvSpPr>
          <p:nvPr/>
        </p:nvSpPr>
        <p:spPr bwMode="auto">
          <a:xfrm>
            <a:off x="2195513" y="3084513"/>
            <a:ext cx="58737" cy="687387"/>
          </a:xfrm>
          <a:custGeom>
            <a:avLst/>
            <a:gdLst/>
            <a:ahLst/>
            <a:cxnLst>
              <a:cxn ang="0">
                <a:pos x="34" y="375"/>
              </a:cxn>
              <a:cxn ang="0">
                <a:pos x="34" y="365"/>
              </a:cxn>
              <a:cxn ang="0">
                <a:pos x="34" y="356"/>
              </a:cxn>
              <a:cxn ang="0">
                <a:pos x="34" y="346"/>
              </a:cxn>
              <a:cxn ang="0">
                <a:pos x="29" y="336"/>
              </a:cxn>
              <a:cxn ang="0">
                <a:pos x="29" y="327"/>
              </a:cxn>
              <a:cxn ang="0">
                <a:pos x="29" y="317"/>
              </a:cxn>
              <a:cxn ang="0">
                <a:pos x="34" y="308"/>
              </a:cxn>
              <a:cxn ang="0">
                <a:pos x="34" y="298"/>
              </a:cxn>
              <a:cxn ang="0">
                <a:pos x="34" y="288"/>
              </a:cxn>
              <a:cxn ang="0">
                <a:pos x="34" y="279"/>
              </a:cxn>
              <a:cxn ang="0">
                <a:pos x="34" y="269"/>
              </a:cxn>
              <a:cxn ang="0">
                <a:pos x="29" y="264"/>
              </a:cxn>
              <a:cxn ang="0">
                <a:pos x="29" y="255"/>
              </a:cxn>
              <a:cxn ang="0">
                <a:pos x="29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24" y="207"/>
              </a:cxn>
              <a:cxn ang="0">
                <a:pos x="24" y="197"/>
              </a:cxn>
              <a:cxn ang="0">
                <a:pos x="24" y="188"/>
              </a:cxn>
              <a:cxn ang="0">
                <a:pos x="24" y="178"/>
              </a:cxn>
              <a:cxn ang="0">
                <a:pos x="24" y="168"/>
              </a:cxn>
              <a:cxn ang="0">
                <a:pos x="19" y="164"/>
              </a:cxn>
              <a:cxn ang="0">
                <a:pos x="19" y="154"/>
              </a:cxn>
              <a:cxn ang="0">
                <a:pos x="19" y="144"/>
              </a:cxn>
              <a:cxn ang="0">
                <a:pos x="19" y="135"/>
              </a:cxn>
              <a:cxn ang="0">
                <a:pos x="19" y="125"/>
              </a:cxn>
              <a:cxn ang="0">
                <a:pos x="14" y="116"/>
              </a:cxn>
              <a:cxn ang="0">
                <a:pos x="14" y="106"/>
              </a:cxn>
              <a:cxn ang="0">
                <a:pos x="14" y="96"/>
              </a:cxn>
              <a:cxn ang="0">
                <a:pos x="14" y="87"/>
              </a:cxn>
              <a:cxn ang="0">
                <a:pos x="14" y="77"/>
              </a:cxn>
              <a:cxn ang="0">
                <a:pos x="14" y="68"/>
              </a:cxn>
              <a:cxn ang="0">
                <a:pos x="10" y="63"/>
              </a:cxn>
              <a:cxn ang="0">
                <a:pos x="10" y="53"/>
              </a:cxn>
              <a:cxn ang="0">
                <a:pos x="10" y="44"/>
              </a:cxn>
              <a:cxn ang="0">
                <a:pos x="10" y="34"/>
              </a:cxn>
              <a:cxn ang="0">
                <a:pos x="5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34" h="380">
                <a:moveTo>
                  <a:pt x="34" y="380"/>
                </a:moveTo>
                <a:lnTo>
                  <a:pt x="34" y="375"/>
                </a:lnTo>
                <a:lnTo>
                  <a:pt x="34" y="370"/>
                </a:lnTo>
                <a:lnTo>
                  <a:pt x="34" y="365"/>
                </a:lnTo>
                <a:lnTo>
                  <a:pt x="34" y="360"/>
                </a:lnTo>
                <a:lnTo>
                  <a:pt x="34" y="356"/>
                </a:lnTo>
                <a:lnTo>
                  <a:pt x="34" y="351"/>
                </a:lnTo>
                <a:lnTo>
                  <a:pt x="34" y="346"/>
                </a:lnTo>
                <a:lnTo>
                  <a:pt x="34" y="341"/>
                </a:lnTo>
                <a:lnTo>
                  <a:pt x="29" y="336"/>
                </a:lnTo>
                <a:lnTo>
                  <a:pt x="29" y="332"/>
                </a:lnTo>
                <a:lnTo>
                  <a:pt x="29" y="327"/>
                </a:lnTo>
                <a:lnTo>
                  <a:pt x="29" y="322"/>
                </a:lnTo>
                <a:lnTo>
                  <a:pt x="29" y="317"/>
                </a:lnTo>
                <a:lnTo>
                  <a:pt x="34" y="312"/>
                </a:lnTo>
                <a:lnTo>
                  <a:pt x="34" y="308"/>
                </a:lnTo>
                <a:lnTo>
                  <a:pt x="34" y="303"/>
                </a:lnTo>
                <a:lnTo>
                  <a:pt x="34" y="298"/>
                </a:lnTo>
                <a:lnTo>
                  <a:pt x="34" y="293"/>
                </a:lnTo>
                <a:lnTo>
                  <a:pt x="34" y="288"/>
                </a:lnTo>
                <a:lnTo>
                  <a:pt x="34" y="284"/>
                </a:lnTo>
                <a:lnTo>
                  <a:pt x="34" y="279"/>
                </a:lnTo>
                <a:lnTo>
                  <a:pt x="34" y="274"/>
                </a:lnTo>
                <a:lnTo>
                  <a:pt x="34" y="269"/>
                </a:lnTo>
                <a:lnTo>
                  <a:pt x="34" y="264"/>
                </a:lnTo>
                <a:lnTo>
                  <a:pt x="29" y="264"/>
                </a:lnTo>
                <a:lnTo>
                  <a:pt x="29" y="260"/>
                </a:lnTo>
                <a:lnTo>
                  <a:pt x="29" y="255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19" y="168"/>
                </a:lnTo>
                <a:lnTo>
                  <a:pt x="19" y="164"/>
                </a:lnTo>
                <a:lnTo>
                  <a:pt x="19" y="159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9" y="140"/>
                </a:lnTo>
                <a:lnTo>
                  <a:pt x="19" y="135"/>
                </a:lnTo>
                <a:lnTo>
                  <a:pt x="19" y="130"/>
                </a:lnTo>
                <a:lnTo>
                  <a:pt x="19" y="125"/>
                </a:lnTo>
                <a:lnTo>
                  <a:pt x="19" y="120"/>
                </a:lnTo>
                <a:lnTo>
                  <a:pt x="14" y="116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2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8"/>
                </a:lnTo>
                <a:lnTo>
                  <a:pt x="10" y="68"/>
                </a:lnTo>
                <a:lnTo>
                  <a:pt x="10" y="63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4"/>
                </a:lnTo>
                <a:lnTo>
                  <a:pt x="10" y="39"/>
                </a:lnTo>
                <a:lnTo>
                  <a:pt x="10" y="34"/>
                </a:lnTo>
                <a:lnTo>
                  <a:pt x="5" y="34"/>
                </a:lnTo>
                <a:lnTo>
                  <a:pt x="5" y="29"/>
                </a:lnTo>
                <a:lnTo>
                  <a:pt x="0" y="29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Freeform 11"/>
          <p:cNvSpPr>
            <a:spLocks/>
          </p:cNvSpPr>
          <p:nvPr/>
        </p:nvSpPr>
        <p:spPr bwMode="auto">
          <a:xfrm>
            <a:off x="2185988" y="3025775"/>
            <a:ext cx="104775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9"/>
              </a:cxn>
              <a:cxn ang="0">
                <a:pos x="10" y="19"/>
              </a:cxn>
              <a:cxn ang="0">
                <a:pos x="10" y="29"/>
              </a:cxn>
              <a:cxn ang="0">
                <a:pos x="15" y="33"/>
              </a:cxn>
              <a:cxn ang="0">
                <a:pos x="15" y="43"/>
              </a:cxn>
              <a:cxn ang="0">
                <a:pos x="15" y="53"/>
              </a:cxn>
              <a:cxn ang="0">
                <a:pos x="19" y="57"/>
              </a:cxn>
              <a:cxn ang="0">
                <a:pos x="24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34" y="125"/>
              </a:cxn>
              <a:cxn ang="0">
                <a:pos x="34" y="134"/>
              </a:cxn>
              <a:cxn ang="0">
                <a:pos x="34" y="144"/>
              </a:cxn>
              <a:cxn ang="0">
                <a:pos x="34" y="153"/>
              </a:cxn>
              <a:cxn ang="0">
                <a:pos x="34" y="163"/>
              </a:cxn>
              <a:cxn ang="0">
                <a:pos x="39" y="168"/>
              </a:cxn>
              <a:cxn ang="0">
                <a:pos x="39" y="177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9" y="216"/>
              </a:cxn>
              <a:cxn ang="0">
                <a:pos x="43" y="225"/>
              </a:cxn>
              <a:cxn ang="0">
                <a:pos x="43" y="235"/>
              </a:cxn>
              <a:cxn ang="0">
                <a:pos x="43" y="245"/>
              </a:cxn>
              <a:cxn ang="0">
                <a:pos x="43" y="254"/>
              </a:cxn>
              <a:cxn ang="0">
                <a:pos x="43" y="264"/>
              </a:cxn>
              <a:cxn ang="0">
                <a:pos x="48" y="273"/>
              </a:cxn>
              <a:cxn ang="0">
                <a:pos x="48" y="283"/>
              </a:cxn>
              <a:cxn ang="0">
                <a:pos x="48" y="293"/>
              </a:cxn>
              <a:cxn ang="0">
                <a:pos x="48" y="302"/>
              </a:cxn>
              <a:cxn ang="0">
                <a:pos x="48" y="312"/>
              </a:cxn>
              <a:cxn ang="0">
                <a:pos x="53" y="317"/>
              </a:cxn>
              <a:cxn ang="0">
                <a:pos x="53" y="326"/>
              </a:cxn>
              <a:cxn ang="0">
                <a:pos x="53" y="336"/>
              </a:cxn>
              <a:cxn ang="0">
                <a:pos x="53" y="345"/>
              </a:cxn>
              <a:cxn ang="0">
                <a:pos x="53" y="355"/>
              </a:cxn>
              <a:cxn ang="0">
                <a:pos x="53" y="365"/>
              </a:cxn>
              <a:cxn ang="0">
                <a:pos x="58" y="369"/>
              </a:cxn>
              <a:cxn ang="0">
                <a:pos x="58" y="379"/>
              </a:cxn>
              <a:cxn ang="0">
                <a:pos x="53" y="384"/>
              </a:cxn>
              <a:cxn ang="0">
                <a:pos x="48" y="389"/>
              </a:cxn>
            </a:cxnLst>
            <a:rect l="0" t="0" r="r" b="b"/>
            <a:pathLst>
              <a:path w="58" h="393">
                <a:moveTo>
                  <a:pt x="0" y="0"/>
                </a:moveTo>
                <a:lnTo>
                  <a:pt x="5" y="5"/>
                </a:lnTo>
                <a:lnTo>
                  <a:pt x="10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5" y="29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15" y="53"/>
                </a:lnTo>
                <a:lnTo>
                  <a:pt x="19" y="53"/>
                </a:lnTo>
                <a:lnTo>
                  <a:pt x="19" y="57"/>
                </a:lnTo>
                <a:lnTo>
                  <a:pt x="24" y="62"/>
                </a:lnTo>
                <a:lnTo>
                  <a:pt x="24" y="67"/>
                </a:lnTo>
                <a:lnTo>
                  <a:pt x="24" y="72"/>
                </a:lnTo>
                <a:lnTo>
                  <a:pt x="29" y="77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34" y="125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34" y="144"/>
                </a:lnTo>
                <a:lnTo>
                  <a:pt x="34" y="149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9" y="168"/>
                </a:lnTo>
                <a:lnTo>
                  <a:pt x="39" y="173"/>
                </a:lnTo>
                <a:lnTo>
                  <a:pt x="39" y="177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1"/>
                </a:lnTo>
                <a:lnTo>
                  <a:pt x="39" y="206"/>
                </a:lnTo>
                <a:lnTo>
                  <a:pt x="39" y="211"/>
                </a:lnTo>
                <a:lnTo>
                  <a:pt x="39" y="216"/>
                </a:lnTo>
                <a:lnTo>
                  <a:pt x="43" y="221"/>
                </a:lnTo>
                <a:lnTo>
                  <a:pt x="43" y="225"/>
                </a:lnTo>
                <a:lnTo>
                  <a:pt x="43" y="230"/>
                </a:lnTo>
                <a:lnTo>
                  <a:pt x="43" y="235"/>
                </a:lnTo>
                <a:lnTo>
                  <a:pt x="43" y="240"/>
                </a:lnTo>
                <a:lnTo>
                  <a:pt x="43" y="245"/>
                </a:lnTo>
                <a:lnTo>
                  <a:pt x="43" y="249"/>
                </a:lnTo>
                <a:lnTo>
                  <a:pt x="43" y="254"/>
                </a:lnTo>
                <a:lnTo>
                  <a:pt x="43" y="259"/>
                </a:lnTo>
                <a:lnTo>
                  <a:pt x="43" y="264"/>
                </a:lnTo>
                <a:lnTo>
                  <a:pt x="48" y="269"/>
                </a:lnTo>
                <a:lnTo>
                  <a:pt x="48" y="273"/>
                </a:lnTo>
                <a:lnTo>
                  <a:pt x="48" y="278"/>
                </a:lnTo>
                <a:lnTo>
                  <a:pt x="48" y="283"/>
                </a:lnTo>
                <a:lnTo>
                  <a:pt x="48" y="288"/>
                </a:lnTo>
                <a:lnTo>
                  <a:pt x="48" y="293"/>
                </a:lnTo>
                <a:lnTo>
                  <a:pt x="48" y="297"/>
                </a:lnTo>
                <a:lnTo>
                  <a:pt x="48" y="302"/>
                </a:lnTo>
                <a:lnTo>
                  <a:pt x="48" y="307"/>
                </a:lnTo>
                <a:lnTo>
                  <a:pt x="48" y="312"/>
                </a:lnTo>
                <a:lnTo>
                  <a:pt x="48" y="317"/>
                </a:lnTo>
                <a:lnTo>
                  <a:pt x="53" y="317"/>
                </a:lnTo>
                <a:lnTo>
                  <a:pt x="53" y="321"/>
                </a:lnTo>
                <a:lnTo>
                  <a:pt x="53" y="326"/>
                </a:lnTo>
                <a:lnTo>
                  <a:pt x="53" y="331"/>
                </a:lnTo>
                <a:lnTo>
                  <a:pt x="53" y="336"/>
                </a:lnTo>
                <a:lnTo>
                  <a:pt x="53" y="341"/>
                </a:lnTo>
                <a:lnTo>
                  <a:pt x="53" y="345"/>
                </a:lnTo>
                <a:lnTo>
                  <a:pt x="53" y="350"/>
                </a:lnTo>
                <a:lnTo>
                  <a:pt x="53" y="355"/>
                </a:lnTo>
                <a:lnTo>
                  <a:pt x="53" y="360"/>
                </a:lnTo>
                <a:lnTo>
                  <a:pt x="53" y="365"/>
                </a:lnTo>
                <a:lnTo>
                  <a:pt x="58" y="365"/>
                </a:lnTo>
                <a:lnTo>
                  <a:pt x="58" y="369"/>
                </a:lnTo>
                <a:lnTo>
                  <a:pt x="58" y="374"/>
                </a:lnTo>
                <a:lnTo>
                  <a:pt x="58" y="379"/>
                </a:lnTo>
                <a:lnTo>
                  <a:pt x="58" y="384"/>
                </a:lnTo>
                <a:lnTo>
                  <a:pt x="53" y="384"/>
                </a:lnTo>
                <a:lnTo>
                  <a:pt x="53" y="389"/>
                </a:lnTo>
                <a:lnTo>
                  <a:pt x="48" y="389"/>
                </a:lnTo>
                <a:lnTo>
                  <a:pt x="48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Freeform 12"/>
          <p:cNvSpPr>
            <a:spLocks/>
          </p:cNvSpPr>
          <p:nvPr/>
        </p:nvSpPr>
        <p:spPr bwMode="auto">
          <a:xfrm>
            <a:off x="2298700" y="2659063"/>
            <a:ext cx="361950" cy="357187"/>
          </a:xfrm>
          <a:custGeom>
            <a:avLst/>
            <a:gdLst/>
            <a:ahLst/>
            <a:cxnLst>
              <a:cxn ang="0">
                <a:pos x="4" y="58"/>
              </a:cxn>
              <a:cxn ang="0">
                <a:pos x="9" y="43"/>
              </a:cxn>
              <a:cxn ang="0">
                <a:pos x="19" y="34"/>
              </a:cxn>
              <a:cxn ang="0">
                <a:pos x="28" y="24"/>
              </a:cxn>
              <a:cxn ang="0">
                <a:pos x="43" y="15"/>
              </a:cxn>
              <a:cxn ang="0">
                <a:pos x="52" y="15"/>
              </a:cxn>
              <a:cxn ang="0">
                <a:pos x="67" y="10"/>
              </a:cxn>
              <a:cxn ang="0">
                <a:pos x="76" y="5"/>
              </a:cxn>
              <a:cxn ang="0">
                <a:pos x="86" y="0"/>
              </a:cxn>
              <a:cxn ang="0">
                <a:pos x="96" y="0"/>
              </a:cxn>
              <a:cxn ang="0">
                <a:pos x="115" y="10"/>
              </a:cxn>
              <a:cxn ang="0">
                <a:pos x="124" y="10"/>
              </a:cxn>
              <a:cxn ang="0">
                <a:pos x="129" y="10"/>
              </a:cxn>
              <a:cxn ang="0">
                <a:pos x="148" y="15"/>
              </a:cxn>
              <a:cxn ang="0">
                <a:pos x="163" y="24"/>
              </a:cxn>
              <a:cxn ang="0">
                <a:pos x="167" y="29"/>
              </a:cxn>
              <a:cxn ang="0">
                <a:pos x="177" y="39"/>
              </a:cxn>
              <a:cxn ang="0">
                <a:pos x="187" y="43"/>
              </a:cxn>
              <a:cxn ang="0">
                <a:pos x="187" y="58"/>
              </a:cxn>
              <a:cxn ang="0">
                <a:pos x="191" y="67"/>
              </a:cxn>
              <a:cxn ang="0">
                <a:pos x="196" y="77"/>
              </a:cxn>
              <a:cxn ang="0">
                <a:pos x="196" y="91"/>
              </a:cxn>
              <a:cxn ang="0">
                <a:pos x="201" y="106"/>
              </a:cxn>
              <a:cxn ang="0">
                <a:pos x="201" y="111"/>
              </a:cxn>
              <a:cxn ang="0">
                <a:pos x="196" y="125"/>
              </a:cxn>
              <a:cxn ang="0">
                <a:pos x="191" y="139"/>
              </a:cxn>
              <a:cxn ang="0">
                <a:pos x="182" y="149"/>
              </a:cxn>
              <a:cxn ang="0">
                <a:pos x="177" y="159"/>
              </a:cxn>
              <a:cxn ang="0">
                <a:pos x="167" y="168"/>
              </a:cxn>
              <a:cxn ang="0">
                <a:pos x="163" y="173"/>
              </a:cxn>
              <a:cxn ang="0">
                <a:pos x="148" y="183"/>
              </a:cxn>
              <a:cxn ang="0">
                <a:pos x="139" y="187"/>
              </a:cxn>
              <a:cxn ang="0">
                <a:pos x="129" y="192"/>
              </a:cxn>
              <a:cxn ang="0">
                <a:pos x="120" y="192"/>
              </a:cxn>
              <a:cxn ang="0">
                <a:pos x="105" y="192"/>
              </a:cxn>
              <a:cxn ang="0">
                <a:pos x="91" y="197"/>
              </a:cxn>
              <a:cxn ang="0">
                <a:pos x="86" y="197"/>
              </a:cxn>
              <a:cxn ang="0">
                <a:pos x="67" y="187"/>
              </a:cxn>
              <a:cxn ang="0">
                <a:pos x="57" y="183"/>
              </a:cxn>
              <a:cxn ang="0">
                <a:pos x="48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9"/>
              </a:cxn>
              <a:cxn ang="0">
                <a:pos x="14" y="149"/>
              </a:cxn>
              <a:cxn ang="0">
                <a:pos x="9" y="139"/>
              </a:cxn>
              <a:cxn ang="0">
                <a:pos x="9" y="130"/>
              </a:cxn>
              <a:cxn ang="0">
                <a:pos x="4" y="115"/>
              </a:cxn>
              <a:cxn ang="0">
                <a:pos x="4" y="111"/>
              </a:cxn>
              <a:cxn ang="0">
                <a:pos x="4" y="91"/>
              </a:cxn>
              <a:cxn ang="0">
                <a:pos x="4" y="77"/>
              </a:cxn>
              <a:cxn ang="0">
                <a:pos x="4" y="72"/>
              </a:cxn>
            </a:cxnLst>
            <a:rect l="0" t="0" r="r" b="b"/>
            <a:pathLst>
              <a:path w="201" h="197">
                <a:moveTo>
                  <a:pt x="0" y="67"/>
                </a:moveTo>
                <a:lnTo>
                  <a:pt x="4" y="63"/>
                </a:lnTo>
                <a:lnTo>
                  <a:pt x="4" y="63"/>
                </a:lnTo>
                <a:lnTo>
                  <a:pt x="4" y="58"/>
                </a:lnTo>
                <a:lnTo>
                  <a:pt x="4" y="58"/>
                </a:lnTo>
                <a:lnTo>
                  <a:pt x="9" y="53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33" y="24"/>
                </a:lnTo>
                <a:lnTo>
                  <a:pt x="38" y="24"/>
                </a:lnTo>
                <a:lnTo>
                  <a:pt x="38" y="19"/>
                </a:lnTo>
                <a:lnTo>
                  <a:pt x="43" y="19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52" y="15"/>
                </a:lnTo>
                <a:lnTo>
                  <a:pt x="52" y="15"/>
                </a:lnTo>
                <a:lnTo>
                  <a:pt x="52" y="15"/>
                </a:lnTo>
                <a:lnTo>
                  <a:pt x="57" y="15"/>
                </a:lnTo>
                <a:lnTo>
                  <a:pt x="57" y="15"/>
                </a:lnTo>
                <a:lnTo>
                  <a:pt x="62" y="15"/>
                </a:lnTo>
                <a:lnTo>
                  <a:pt x="62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6" y="5"/>
                </a:lnTo>
                <a:lnTo>
                  <a:pt x="76" y="5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5"/>
                </a:lnTo>
                <a:lnTo>
                  <a:pt x="105" y="5"/>
                </a:lnTo>
                <a:lnTo>
                  <a:pt x="105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0" y="10"/>
                </a:lnTo>
                <a:lnTo>
                  <a:pt x="124" y="10"/>
                </a:lnTo>
                <a:lnTo>
                  <a:pt x="124" y="10"/>
                </a:lnTo>
                <a:lnTo>
                  <a:pt x="124" y="10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5"/>
                </a:lnTo>
                <a:lnTo>
                  <a:pt x="139" y="15"/>
                </a:lnTo>
                <a:lnTo>
                  <a:pt x="144" y="15"/>
                </a:lnTo>
                <a:lnTo>
                  <a:pt x="148" y="15"/>
                </a:lnTo>
                <a:lnTo>
                  <a:pt x="148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19"/>
                </a:lnTo>
                <a:lnTo>
                  <a:pt x="163" y="24"/>
                </a:lnTo>
                <a:lnTo>
                  <a:pt x="163" y="24"/>
                </a:lnTo>
                <a:lnTo>
                  <a:pt x="163" y="24"/>
                </a:lnTo>
                <a:lnTo>
                  <a:pt x="167" y="29"/>
                </a:lnTo>
                <a:lnTo>
                  <a:pt x="167" y="29"/>
                </a:lnTo>
                <a:lnTo>
                  <a:pt x="167" y="29"/>
                </a:lnTo>
                <a:lnTo>
                  <a:pt x="172" y="29"/>
                </a:lnTo>
                <a:lnTo>
                  <a:pt x="172" y="34"/>
                </a:lnTo>
                <a:lnTo>
                  <a:pt x="172" y="34"/>
                </a:lnTo>
                <a:lnTo>
                  <a:pt x="177" y="34"/>
                </a:lnTo>
                <a:lnTo>
                  <a:pt x="177" y="39"/>
                </a:lnTo>
                <a:lnTo>
                  <a:pt x="177" y="39"/>
                </a:lnTo>
                <a:lnTo>
                  <a:pt x="182" y="39"/>
                </a:lnTo>
                <a:lnTo>
                  <a:pt x="182" y="43"/>
                </a:lnTo>
                <a:lnTo>
                  <a:pt x="182" y="43"/>
                </a:lnTo>
                <a:lnTo>
                  <a:pt x="187" y="43"/>
                </a:lnTo>
                <a:lnTo>
                  <a:pt x="187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91" y="67"/>
                </a:lnTo>
                <a:lnTo>
                  <a:pt x="191" y="72"/>
                </a:lnTo>
                <a:lnTo>
                  <a:pt x="191" y="72"/>
                </a:lnTo>
                <a:lnTo>
                  <a:pt x="196" y="72"/>
                </a:lnTo>
                <a:lnTo>
                  <a:pt x="196" y="77"/>
                </a:lnTo>
                <a:lnTo>
                  <a:pt x="196" y="77"/>
                </a:lnTo>
                <a:lnTo>
                  <a:pt x="196" y="82"/>
                </a:lnTo>
                <a:lnTo>
                  <a:pt x="196" y="82"/>
                </a:lnTo>
                <a:lnTo>
                  <a:pt x="196" y="87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201" y="101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06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1"/>
                </a:lnTo>
                <a:lnTo>
                  <a:pt x="201" y="115"/>
                </a:lnTo>
                <a:lnTo>
                  <a:pt x="201" y="115"/>
                </a:lnTo>
                <a:lnTo>
                  <a:pt x="196" y="120"/>
                </a:lnTo>
                <a:lnTo>
                  <a:pt x="196" y="125"/>
                </a:lnTo>
                <a:lnTo>
                  <a:pt x="196" y="125"/>
                </a:lnTo>
                <a:lnTo>
                  <a:pt x="196" y="130"/>
                </a:lnTo>
                <a:lnTo>
                  <a:pt x="196" y="135"/>
                </a:lnTo>
                <a:lnTo>
                  <a:pt x="191" y="135"/>
                </a:lnTo>
                <a:lnTo>
                  <a:pt x="191" y="139"/>
                </a:lnTo>
                <a:lnTo>
                  <a:pt x="191" y="139"/>
                </a:lnTo>
                <a:lnTo>
                  <a:pt x="191" y="144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7" y="168"/>
                </a:lnTo>
                <a:lnTo>
                  <a:pt x="167" y="168"/>
                </a:lnTo>
                <a:lnTo>
                  <a:pt x="167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8"/>
                </a:lnTo>
                <a:lnTo>
                  <a:pt x="153" y="178"/>
                </a:lnTo>
                <a:lnTo>
                  <a:pt x="153" y="178"/>
                </a:lnTo>
                <a:lnTo>
                  <a:pt x="148" y="183"/>
                </a:lnTo>
                <a:lnTo>
                  <a:pt x="148" y="183"/>
                </a:lnTo>
                <a:lnTo>
                  <a:pt x="144" y="183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92"/>
                </a:lnTo>
                <a:lnTo>
                  <a:pt x="134" y="192"/>
                </a:lnTo>
                <a:lnTo>
                  <a:pt x="129" y="192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7"/>
                </a:lnTo>
                <a:lnTo>
                  <a:pt x="91" y="197"/>
                </a:lnTo>
                <a:lnTo>
                  <a:pt x="91" y="197"/>
                </a:lnTo>
                <a:lnTo>
                  <a:pt x="86" y="197"/>
                </a:lnTo>
                <a:lnTo>
                  <a:pt x="86" y="197"/>
                </a:lnTo>
                <a:lnTo>
                  <a:pt x="86" y="197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7" y="183"/>
                </a:lnTo>
                <a:lnTo>
                  <a:pt x="57" y="183"/>
                </a:lnTo>
                <a:lnTo>
                  <a:pt x="57" y="183"/>
                </a:lnTo>
                <a:lnTo>
                  <a:pt x="52" y="183"/>
                </a:lnTo>
                <a:lnTo>
                  <a:pt x="52" y="183"/>
                </a:lnTo>
                <a:lnTo>
                  <a:pt x="52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3"/>
                </a:lnTo>
                <a:lnTo>
                  <a:pt x="43" y="173"/>
                </a:lnTo>
                <a:lnTo>
                  <a:pt x="43" y="173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54"/>
                </a:lnTo>
                <a:lnTo>
                  <a:pt x="19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4"/>
                </a:lnTo>
                <a:lnTo>
                  <a:pt x="9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9" y="130"/>
                </a:lnTo>
                <a:lnTo>
                  <a:pt x="4" y="125"/>
                </a:lnTo>
                <a:lnTo>
                  <a:pt x="4" y="120"/>
                </a:lnTo>
                <a:lnTo>
                  <a:pt x="4" y="120"/>
                </a:lnTo>
                <a:lnTo>
                  <a:pt x="4" y="120"/>
                </a:lnTo>
                <a:lnTo>
                  <a:pt x="4" y="115"/>
                </a:lnTo>
                <a:lnTo>
                  <a:pt x="4" y="115"/>
                </a:lnTo>
                <a:lnTo>
                  <a:pt x="4" y="115"/>
                </a:lnTo>
                <a:lnTo>
                  <a:pt x="4" y="111"/>
                </a:lnTo>
                <a:lnTo>
                  <a:pt x="4" y="111"/>
                </a:lnTo>
                <a:lnTo>
                  <a:pt x="4" y="111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7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Freeform 13"/>
          <p:cNvSpPr>
            <a:spLocks/>
          </p:cNvSpPr>
          <p:nvPr/>
        </p:nvSpPr>
        <p:spPr bwMode="auto">
          <a:xfrm>
            <a:off x="2452688" y="3744913"/>
            <a:ext cx="357187" cy="357187"/>
          </a:xfrm>
          <a:custGeom>
            <a:avLst/>
            <a:gdLst/>
            <a:ahLst/>
            <a:cxnLst>
              <a:cxn ang="0">
                <a:pos x="10" y="53"/>
              </a:cxn>
              <a:cxn ang="0">
                <a:pos x="14" y="48"/>
              </a:cxn>
              <a:cxn ang="0">
                <a:pos x="19" y="39"/>
              </a:cxn>
              <a:cxn ang="0">
                <a:pos x="34" y="29"/>
              </a:cxn>
              <a:cxn ang="0">
                <a:pos x="48" y="19"/>
              </a:cxn>
              <a:cxn ang="0">
                <a:pos x="53" y="10"/>
              </a:cxn>
              <a:cxn ang="0">
                <a:pos x="62" y="5"/>
              </a:cxn>
              <a:cxn ang="0">
                <a:pos x="77" y="5"/>
              </a:cxn>
              <a:cxn ang="0">
                <a:pos x="86" y="5"/>
              </a:cxn>
              <a:cxn ang="0">
                <a:pos x="96" y="5"/>
              </a:cxn>
              <a:cxn ang="0">
                <a:pos x="110" y="0"/>
              </a:cxn>
              <a:cxn ang="0">
                <a:pos x="125" y="5"/>
              </a:cxn>
              <a:cxn ang="0">
                <a:pos x="134" y="15"/>
              </a:cxn>
              <a:cxn ang="0">
                <a:pos x="149" y="19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3"/>
              </a:cxn>
              <a:cxn ang="0">
                <a:pos x="182" y="53"/>
              </a:cxn>
              <a:cxn ang="0">
                <a:pos x="187" y="67"/>
              </a:cxn>
              <a:cxn ang="0">
                <a:pos x="197" y="82"/>
              </a:cxn>
              <a:cxn ang="0">
                <a:pos x="197" y="91"/>
              </a:cxn>
              <a:cxn ang="0">
                <a:pos x="197" y="101"/>
              </a:cxn>
              <a:cxn ang="0">
                <a:pos x="187" y="115"/>
              </a:cxn>
              <a:cxn ang="0">
                <a:pos x="187" y="125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9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3"/>
              </a:cxn>
              <a:cxn ang="0">
                <a:pos x="134" y="183"/>
              </a:cxn>
              <a:cxn ang="0">
                <a:pos x="129" y="183"/>
              </a:cxn>
              <a:cxn ang="0">
                <a:pos x="120" y="187"/>
              </a:cxn>
              <a:cxn ang="0">
                <a:pos x="105" y="192"/>
              </a:cxn>
              <a:cxn ang="0">
                <a:pos x="91" y="192"/>
              </a:cxn>
              <a:cxn ang="0">
                <a:pos x="86" y="187"/>
              </a:cxn>
              <a:cxn ang="0">
                <a:pos x="67" y="187"/>
              </a:cxn>
              <a:cxn ang="0">
                <a:pos x="58" y="187"/>
              </a:cxn>
              <a:cxn ang="0">
                <a:pos x="48" y="178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4" y="149"/>
              </a:cxn>
              <a:cxn ang="0">
                <a:pos x="10" y="135"/>
              </a:cxn>
              <a:cxn ang="0">
                <a:pos x="5" y="125"/>
              </a:cxn>
              <a:cxn ang="0">
                <a:pos x="5" y="115"/>
              </a:cxn>
              <a:cxn ang="0">
                <a:pos x="5" y="101"/>
              </a:cxn>
              <a:cxn ang="0">
                <a:pos x="5" y="91"/>
              </a:cxn>
              <a:cxn ang="0">
                <a:pos x="5" y="82"/>
              </a:cxn>
              <a:cxn ang="0">
                <a:pos x="0" y="63"/>
              </a:cxn>
            </a:cxnLst>
            <a:rect l="0" t="0" r="r" b="b"/>
            <a:pathLst>
              <a:path w="197" h="197">
                <a:moveTo>
                  <a:pt x="0" y="58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4" y="48"/>
                </a:lnTo>
                <a:lnTo>
                  <a:pt x="14" y="48"/>
                </a:lnTo>
                <a:lnTo>
                  <a:pt x="14" y="43"/>
                </a:lnTo>
                <a:lnTo>
                  <a:pt x="19" y="43"/>
                </a:lnTo>
                <a:lnTo>
                  <a:pt x="19" y="39"/>
                </a:lnTo>
                <a:lnTo>
                  <a:pt x="19" y="39"/>
                </a:lnTo>
                <a:lnTo>
                  <a:pt x="19" y="39"/>
                </a:lnTo>
                <a:lnTo>
                  <a:pt x="24" y="34"/>
                </a:lnTo>
                <a:lnTo>
                  <a:pt x="24" y="34"/>
                </a:lnTo>
                <a:lnTo>
                  <a:pt x="29" y="34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8" y="24"/>
                </a:lnTo>
                <a:lnTo>
                  <a:pt x="38" y="24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5"/>
                </a:lnTo>
                <a:lnTo>
                  <a:pt x="62" y="5"/>
                </a:lnTo>
                <a:lnTo>
                  <a:pt x="62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5"/>
                </a:lnTo>
                <a:lnTo>
                  <a:pt x="81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5" y="5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9" y="10"/>
                </a:lnTo>
                <a:lnTo>
                  <a:pt x="129" y="10"/>
                </a:lnTo>
                <a:lnTo>
                  <a:pt x="129" y="10"/>
                </a:lnTo>
                <a:lnTo>
                  <a:pt x="134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2" y="58"/>
                </a:lnTo>
                <a:lnTo>
                  <a:pt x="187" y="58"/>
                </a:lnTo>
                <a:lnTo>
                  <a:pt x="187" y="63"/>
                </a:lnTo>
                <a:lnTo>
                  <a:pt x="187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5"/>
                </a:lnTo>
                <a:lnTo>
                  <a:pt x="187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54"/>
                </a:lnTo>
                <a:lnTo>
                  <a:pt x="177" y="154"/>
                </a:lnTo>
                <a:lnTo>
                  <a:pt x="177" y="159"/>
                </a:lnTo>
                <a:lnTo>
                  <a:pt x="177" y="159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8"/>
                </a:lnTo>
                <a:lnTo>
                  <a:pt x="158" y="178"/>
                </a:lnTo>
                <a:lnTo>
                  <a:pt x="158" y="183"/>
                </a:lnTo>
                <a:lnTo>
                  <a:pt x="153" y="183"/>
                </a:lnTo>
                <a:lnTo>
                  <a:pt x="153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3"/>
                </a:lnTo>
                <a:lnTo>
                  <a:pt x="134" y="183"/>
                </a:lnTo>
                <a:lnTo>
                  <a:pt x="129" y="183"/>
                </a:lnTo>
                <a:lnTo>
                  <a:pt x="129" y="183"/>
                </a:lnTo>
                <a:lnTo>
                  <a:pt x="129" y="183"/>
                </a:lnTo>
                <a:lnTo>
                  <a:pt x="125" y="183"/>
                </a:lnTo>
                <a:lnTo>
                  <a:pt x="125" y="183"/>
                </a:lnTo>
                <a:lnTo>
                  <a:pt x="125" y="183"/>
                </a:lnTo>
                <a:lnTo>
                  <a:pt x="120" y="183"/>
                </a:lnTo>
                <a:lnTo>
                  <a:pt x="120" y="187"/>
                </a:lnTo>
                <a:lnTo>
                  <a:pt x="115" y="187"/>
                </a:lnTo>
                <a:lnTo>
                  <a:pt x="110" y="187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7"/>
                </a:lnTo>
                <a:lnTo>
                  <a:pt x="96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7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0"/>
                </a:lnTo>
                <a:lnTo>
                  <a:pt x="10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Freeform 14"/>
          <p:cNvSpPr>
            <a:spLocks/>
          </p:cNvSpPr>
          <p:nvPr/>
        </p:nvSpPr>
        <p:spPr bwMode="auto">
          <a:xfrm>
            <a:off x="2552700" y="3074988"/>
            <a:ext cx="58738" cy="679450"/>
          </a:xfrm>
          <a:custGeom>
            <a:avLst/>
            <a:gdLst/>
            <a:ahLst/>
            <a:cxnLst>
              <a:cxn ang="0">
                <a:pos x="33" y="369"/>
              </a:cxn>
              <a:cxn ang="0">
                <a:pos x="28" y="364"/>
              </a:cxn>
              <a:cxn ang="0">
                <a:pos x="28" y="355"/>
              </a:cxn>
              <a:cxn ang="0">
                <a:pos x="28" y="345"/>
              </a:cxn>
              <a:cxn ang="0">
                <a:pos x="28" y="336"/>
              </a:cxn>
              <a:cxn ang="0">
                <a:pos x="28" y="326"/>
              </a:cxn>
              <a:cxn ang="0">
                <a:pos x="28" y="316"/>
              </a:cxn>
              <a:cxn ang="0">
                <a:pos x="28" y="307"/>
              </a:cxn>
              <a:cxn ang="0">
                <a:pos x="33" y="297"/>
              </a:cxn>
              <a:cxn ang="0">
                <a:pos x="33" y="288"/>
              </a:cxn>
              <a:cxn ang="0">
                <a:pos x="33" y="278"/>
              </a:cxn>
              <a:cxn ang="0">
                <a:pos x="28" y="273"/>
              </a:cxn>
              <a:cxn ang="0">
                <a:pos x="28" y="264"/>
              </a:cxn>
              <a:cxn ang="0">
                <a:pos x="28" y="254"/>
              </a:cxn>
              <a:cxn ang="0">
                <a:pos x="28" y="244"/>
              </a:cxn>
              <a:cxn ang="0">
                <a:pos x="28" y="235"/>
              </a:cxn>
              <a:cxn ang="0">
                <a:pos x="28" y="225"/>
              </a:cxn>
              <a:cxn ang="0">
                <a:pos x="24" y="216"/>
              </a:cxn>
              <a:cxn ang="0">
                <a:pos x="24" y="206"/>
              </a:cxn>
              <a:cxn ang="0">
                <a:pos x="24" y="196"/>
              </a:cxn>
              <a:cxn ang="0">
                <a:pos x="24" y="187"/>
              </a:cxn>
              <a:cxn ang="0">
                <a:pos x="24" y="177"/>
              </a:cxn>
              <a:cxn ang="0">
                <a:pos x="24" y="168"/>
              </a:cxn>
              <a:cxn ang="0">
                <a:pos x="19" y="158"/>
              </a:cxn>
              <a:cxn ang="0">
                <a:pos x="19" y="148"/>
              </a:cxn>
              <a:cxn ang="0">
                <a:pos x="19" y="139"/>
              </a:cxn>
              <a:cxn ang="0">
                <a:pos x="19" y="129"/>
              </a:cxn>
              <a:cxn ang="0">
                <a:pos x="19" y="120"/>
              </a:cxn>
              <a:cxn ang="0">
                <a:pos x="19" y="110"/>
              </a:cxn>
              <a:cxn ang="0">
                <a:pos x="14" y="100"/>
              </a:cxn>
              <a:cxn ang="0">
                <a:pos x="14" y="91"/>
              </a:cxn>
              <a:cxn ang="0">
                <a:pos x="14" y="81"/>
              </a:cxn>
              <a:cxn ang="0">
                <a:pos x="14" y="72"/>
              </a:cxn>
              <a:cxn ang="0">
                <a:pos x="14" y="62"/>
              </a:cxn>
              <a:cxn ang="0">
                <a:pos x="14" y="52"/>
              </a:cxn>
              <a:cxn ang="0">
                <a:pos x="14" y="43"/>
              </a:cxn>
              <a:cxn ang="0">
                <a:pos x="9" y="38"/>
              </a:cxn>
              <a:cxn ang="0">
                <a:pos x="9" y="28"/>
              </a:cxn>
              <a:cxn ang="0">
                <a:pos x="5" y="19"/>
              </a:cxn>
              <a:cxn ang="0">
                <a:pos x="0" y="14"/>
              </a:cxn>
              <a:cxn ang="0">
                <a:pos x="0" y="4"/>
              </a:cxn>
            </a:cxnLst>
            <a:rect l="0" t="0" r="r" b="b"/>
            <a:pathLst>
              <a:path w="33" h="374">
                <a:moveTo>
                  <a:pt x="33" y="374"/>
                </a:moveTo>
                <a:lnTo>
                  <a:pt x="33" y="369"/>
                </a:lnTo>
                <a:lnTo>
                  <a:pt x="28" y="369"/>
                </a:lnTo>
                <a:lnTo>
                  <a:pt x="28" y="364"/>
                </a:lnTo>
                <a:lnTo>
                  <a:pt x="28" y="360"/>
                </a:lnTo>
                <a:lnTo>
                  <a:pt x="28" y="355"/>
                </a:lnTo>
                <a:lnTo>
                  <a:pt x="28" y="350"/>
                </a:lnTo>
                <a:lnTo>
                  <a:pt x="28" y="345"/>
                </a:lnTo>
                <a:lnTo>
                  <a:pt x="28" y="340"/>
                </a:lnTo>
                <a:lnTo>
                  <a:pt x="28" y="336"/>
                </a:lnTo>
                <a:lnTo>
                  <a:pt x="28" y="331"/>
                </a:lnTo>
                <a:lnTo>
                  <a:pt x="28" y="326"/>
                </a:lnTo>
                <a:lnTo>
                  <a:pt x="28" y="321"/>
                </a:lnTo>
                <a:lnTo>
                  <a:pt x="28" y="316"/>
                </a:lnTo>
                <a:lnTo>
                  <a:pt x="28" y="312"/>
                </a:lnTo>
                <a:lnTo>
                  <a:pt x="28" y="307"/>
                </a:lnTo>
                <a:lnTo>
                  <a:pt x="33" y="302"/>
                </a:lnTo>
                <a:lnTo>
                  <a:pt x="33" y="297"/>
                </a:lnTo>
                <a:lnTo>
                  <a:pt x="33" y="292"/>
                </a:lnTo>
                <a:lnTo>
                  <a:pt x="33" y="288"/>
                </a:lnTo>
                <a:lnTo>
                  <a:pt x="33" y="283"/>
                </a:lnTo>
                <a:lnTo>
                  <a:pt x="33" y="278"/>
                </a:lnTo>
                <a:lnTo>
                  <a:pt x="28" y="278"/>
                </a:lnTo>
                <a:lnTo>
                  <a:pt x="28" y="273"/>
                </a:lnTo>
                <a:lnTo>
                  <a:pt x="28" y="268"/>
                </a:lnTo>
                <a:lnTo>
                  <a:pt x="28" y="264"/>
                </a:lnTo>
                <a:lnTo>
                  <a:pt x="28" y="259"/>
                </a:lnTo>
                <a:lnTo>
                  <a:pt x="28" y="254"/>
                </a:lnTo>
                <a:lnTo>
                  <a:pt x="28" y="249"/>
                </a:lnTo>
                <a:lnTo>
                  <a:pt x="28" y="244"/>
                </a:lnTo>
                <a:lnTo>
                  <a:pt x="28" y="240"/>
                </a:lnTo>
                <a:lnTo>
                  <a:pt x="28" y="235"/>
                </a:lnTo>
                <a:lnTo>
                  <a:pt x="28" y="230"/>
                </a:lnTo>
                <a:lnTo>
                  <a:pt x="28" y="225"/>
                </a:lnTo>
                <a:lnTo>
                  <a:pt x="28" y="220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6"/>
                </a:lnTo>
                <a:lnTo>
                  <a:pt x="24" y="192"/>
                </a:lnTo>
                <a:lnTo>
                  <a:pt x="24" y="187"/>
                </a:lnTo>
                <a:lnTo>
                  <a:pt x="24" y="182"/>
                </a:lnTo>
                <a:lnTo>
                  <a:pt x="24" y="177"/>
                </a:lnTo>
                <a:lnTo>
                  <a:pt x="24" y="172"/>
                </a:lnTo>
                <a:lnTo>
                  <a:pt x="24" y="168"/>
                </a:lnTo>
                <a:lnTo>
                  <a:pt x="24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4"/>
                </a:lnTo>
                <a:lnTo>
                  <a:pt x="5" y="19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Freeform 15"/>
          <p:cNvSpPr>
            <a:spLocks/>
          </p:cNvSpPr>
          <p:nvPr/>
        </p:nvSpPr>
        <p:spPr bwMode="auto">
          <a:xfrm>
            <a:off x="2552700" y="3008313"/>
            <a:ext cx="85725" cy="709612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0"/>
              </a:cxn>
              <a:cxn ang="0">
                <a:pos x="9" y="15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3"/>
              </a:cxn>
              <a:cxn ang="0">
                <a:pos x="24" y="72"/>
              </a:cxn>
              <a:cxn ang="0">
                <a:pos x="24" y="82"/>
              </a:cxn>
              <a:cxn ang="0">
                <a:pos x="24" y="91"/>
              </a:cxn>
              <a:cxn ang="0">
                <a:pos x="24" y="101"/>
              </a:cxn>
              <a:cxn ang="0">
                <a:pos x="28" y="106"/>
              </a:cxn>
              <a:cxn ang="0">
                <a:pos x="28" y="115"/>
              </a:cxn>
              <a:cxn ang="0">
                <a:pos x="28" y="125"/>
              </a:cxn>
              <a:cxn ang="0">
                <a:pos x="28" y="135"/>
              </a:cxn>
              <a:cxn ang="0">
                <a:pos x="28" y="144"/>
              </a:cxn>
              <a:cxn ang="0">
                <a:pos x="28" y="154"/>
              </a:cxn>
              <a:cxn ang="0">
                <a:pos x="2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7"/>
              </a:cxn>
              <a:cxn ang="0">
                <a:pos x="33" y="216"/>
              </a:cxn>
              <a:cxn ang="0">
                <a:pos x="38" y="226"/>
              </a:cxn>
              <a:cxn ang="0">
                <a:pos x="38" y="235"/>
              </a:cxn>
              <a:cxn ang="0">
                <a:pos x="38" y="245"/>
              </a:cxn>
              <a:cxn ang="0">
                <a:pos x="38" y="255"/>
              </a:cxn>
              <a:cxn ang="0">
                <a:pos x="38" y="264"/>
              </a:cxn>
              <a:cxn ang="0">
                <a:pos x="38" y="274"/>
              </a:cxn>
              <a:cxn ang="0">
                <a:pos x="43" y="283"/>
              </a:cxn>
              <a:cxn ang="0">
                <a:pos x="43" y="293"/>
              </a:cxn>
              <a:cxn ang="0">
                <a:pos x="43" y="303"/>
              </a:cxn>
              <a:cxn ang="0">
                <a:pos x="43" y="312"/>
              </a:cxn>
              <a:cxn ang="0">
                <a:pos x="43" y="322"/>
              </a:cxn>
              <a:cxn ang="0">
                <a:pos x="43" y="331"/>
              </a:cxn>
              <a:cxn ang="0">
                <a:pos x="43" y="341"/>
              </a:cxn>
              <a:cxn ang="0">
                <a:pos x="48" y="346"/>
              </a:cxn>
              <a:cxn ang="0">
                <a:pos x="48" y="355"/>
              </a:cxn>
              <a:cxn ang="0">
                <a:pos x="48" y="365"/>
              </a:cxn>
              <a:cxn ang="0">
                <a:pos x="48" y="375"/>
              </a:cxn>
              <a:cxn ang="0">
                <a:pos x="48" y="384"/>
              </a:cxn>
              <a:cxn ang="0">
                <a:pos x="43" y="389"/>
              </a:cxn>
              <a:cxn ang="0">
                <a:pos x="38" y="394"/>
              </a:cxn>
            </a:cxnLst>
            <a:rect l="0" t="0" r="r" b="b"/>
            <a:pathLst>
              <a:path w="48" h="394">
                <a:moveTo>
                  <a:pt x="0" y="0"/>
                </a:moveTo>
                <a:lnTo>
                  <a:pt x="0" y="5"/>
                </a:lnTo>
                <a:lnTo>
                  <a:pt x="5" y="5"/>
                </a:lnTo>
                <a:lnTo>
                  <a:pt x="5" y="10"/>
                </a:lnTo>
                <a:lnTo>
                  <a:pt x="9" y="10"/>
                </a:lnTo>
                <a:lnTo>
                  <a:pt x="9" y="15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3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2"/>
                </a:lnTo>
                <a:lnTo>
                  <a:pt x="24" y="87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8" y="106"/>
                </a:lnTo>
                <a:lnTo>
                  <a:pt x="28" y="111"/>
                </a:lnTo>
                <a:lnTo>
                  <a:pt x="28" y="115"/>
                </a:lnTo>
                <a:lnTo>
                  <a:pt x="28" y="120"/>
                </a:lnTo>
                <a:lnTo>
                  <a:pt x="28" y="125"/>
                </a:lnTo>
                <a:lnTo>
                  <a:pt x="28" y="130"/>
                </a:lnTo>
                <a:lnTo>
                  <a:pt x="28" y="135"/>
                </a:lnTo>
                <a:lnTo>
                  <a:pt x="28" y="139"/>
                </a:lnTo>
                <a:lnTo>
                  <a:pt x="28" y="144"/>
                </a:lnTo>
                <a:lnTo>
                  <a:pt x="28" y="149"/>
                </a:lnTo>
                <a:lnTo>
                  <a:pt x="28" y="154"/>
                </a:lnTo>
                <a:lnTo>
                  <a:pt x="28" y="159"/>
                </a:lnTo>
                <a:lnTo>
                  <a:pt x="2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3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7"/>
                </a:lnTo>
                <a:lnTo>
                  <a:pt x="33" y="211"/>
                </a:lnTo>
                <a:lnTo>
                  <a:pt x="33" y="216"/>
                </a:lnTo>
                <a:lnTo>
                  <a:pt x="33" y="221"/>
                </a:lnTo>
                <a:lnTo>
                  <a:pt x="38" y="226"/>
                </a:lnTo>
                <a:lnTo>
                  <a:pt x="38" y="231"/>
                </a:lnTo>
                <a:lnTo>
                  <a:pt x="38" y="235"/>
                </a:lnTo>
                <a:lnTo>
                  <a:pt x="38" y="240"/>
                </a:lnTo>
                <a:lnTo>
                  <a:pt x="38" y="245"/>
                </a:lnTo>
                <a:lnTo>
                  <a:pt x="38" y="250"/>
                </a:lnTo>
                <a:lnTo>
                  <a:pt x="38" y="255"/>
                </a:lnTo>
                <a:lnTo>
                  <a:pt x="38" y="259"/>
                </a:lnTo>
                <a:lnTo>
                  <a:pt x="38" y="264"/>
                </a:lnTo>
                <a:lnTo>
                  <a:pt x="38" y="269"/>
                </a:lnTo>
                <a:lnTo>
                  <a:pt x="38" y="274"/>
                </a:lnTo>
                <a:lnTo>
                  <a:pt x="38" y="279"/>
                </a:lnTo>
                <a:lnTo>
                  <a:pt x="43" y="283"/>
                </a:lnTo>
                <a:lnTo>
                  <a:pt x="43" y="288"/>
                </a:lnTo>
                <a:lnTo>
                  <a:pt x="43" y="293"/>
                </a:lnTo>
                <a:lnTo>
                  <a:pt x="43" y="298"/>
                </a:lnTo>
                <a:lnTo>
                  <a:pt x="43" y="303"/>
                </a:lnTo>
                <a:lnTo>
                  <a:pt x="43" y="307"/>
                </a:lnTo>
                <a:lnTo>
                  <a:pt x="43" y="312"/>
                </a:lnTo>
                <a:lnTo>
                  <a:pt x="43" y="317"/>
                </a:lnTo>
                <a:lnTo>
                  <a:pt x="43" y="322"/>
                </a:lnTo>
                <a:lnTo>
                  <a:pt x="43" y="327"/>
                </a:lnTo>
                <a:lnTo>
                  <a:pt x="43" y="331"/>
                </a:lnTo>
                <a:lnTo>
                  <a:pt x="43" y="336"/>
                </a:lnTo>
                <a:lnTo>
                  <a:pt x="43" y="341"/>
                </a:lnTo>
                <a:lnTo>
                  <a:pt x="48" y="341"/>
                </a:lnTo>
                <a:lnTo>
                  <a:pt x="48" y="346"/>
                </a:lnTo>
                <a:lnTo>
                  <a:pt x="48" y="351"/>
                </a:lnTo>
                <a:lnTo>
                  <a:pt x="48" y="355"/>
                </a:lnTo>
                <a:lnTo>
                  <a:pt x="48" y="360"/>
                </a:lnTo>
                <a:lnTo>
                  <a:pt x="48" y="365"/>
                </a:lnTo>
                <a:lnTo>
                  <a:pt x="48" y="370"/>
                </a:lnTo>
                <a:lnTo>
                  <a:pt x="48" y="375"/>
                </a:lnTo>
                <a:lnTo>
                  <a:pt x="48" y="379"/>
                </a:lnTo>
                <a:lnTo>
                  <a:pt x="48" y="384"/>
                </a:lnTo>
                <a:lnTo>
                  <a:pt x="43" y="384"/>
                </a:lnTo>
                <a:lnTo>
                  <a:pt x="43" y="389"/>
                </a:lnTo>
                <a:lnTo>
                  <a:pt x="43" y="394"/>
                </a:lnTo>
                <a:lnTo>
                  <a:pt x="38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Freeform 16"/>
          <p:cNvSpPr>
            <a:spLocks/>
          </p:cNvSpPr>
          <p:nvPr/>
        </p:nvSpPr>
        <p:spPr bwMode="auto">
          <a:xfrm>
            <a:off x="2670175" y="2641600"/>
            <a:ext cx="357188" cy="357188"/>
          </a:xfrm>
          <a:custGeom>
            <a:avLst/>
            <a:gdLst/>
            <a:ahLst/>
            <a:cxnLst>
              <a:cxn ang="0">
                <a:pos x="5" y="57"/>
              </a:cxn>
              <a:cxn ang="0">
                <a:pos x="9" y="43"/>
              </a:cxn>
              <a:cxn ang="0">
                <a:pos x="14" y="33"/>
              </a:cxn>
              <a:cxn ang="0">
                <a:pos x="29" y="24"/>
              </a:cxn>
              <a:cxn ang="0">
                <a:pos x="43" y="19"/>
              </a:cxn>
              <a:cxn ang="0">
                <a:pos x="53" y="14"/>
              </a:cxn>
              <a:cxn ang="0">
                <a:pos x="62" y="14"/>
              </a:cxn>
              <a:cxn ang="0">
                <a:pos x="77" y="4"/>
              </a:cxn>
              <a:cxn ang="0">
                <a:pos x="86" y="0"/>
              </a:cxn>
              <a:cxn ang="0">
                <a:pos x="96" y="4"/>
              </a:cxn>
              <a:cxn ang="0">
                <a:pos x="110" y="9"/>
              </a:cxn>
              <a:cxn ang="0">
                <a:pos x="120" y="14"/>
              </a:cxn>
              <a:cxn ang="0">
                <a:pos x="125" y="9"/>
              </a:cxn>
              <a:cxn ang="0">
                <a:pos x="144" y="19"/>
              </a:cxn>
              <a:cxn ang="0">
                <a:pos x="158" y="24"/>
              </a:cxn>
              <a:cxn ang="0">
                <a:pos x="168" y="33"/>
              </a:cxn>
              <a:cxn ang="0">
                <a:pos x="173" y="38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3"/>
              </a:cxn>
              <a:cxn ang="0">
                <a:pos x="173" y="158"/>
              </a:cxn>
              <a:cxn ang="0">
                <a:pos x="163" y="168"/>
              </a:cxn>
              <a:cxn ang="0">
                <a:pos x="153" y="172"/>
              </a:cxn>
              <a:cxn ang="0">
                <a:pos x="144" y="182"/>
              </a:cxn>
              <a:cxn ang="0">
                <a:pos x="129" y="192"/>
              </a:cxn>
              <a:cxn ang="0">
                <a:pos x="125" y="192"/>
              </a:cxn>
              <a:cxn ang="0">
                <a:pos x="115" y="192"/>
              </a:cxn>
              <a:cxn ang="0">
                <a:pos x="96" y="196"/>
              </a:cxn>
              <a:cxn ang="0">
                <a:pos x="86" y="196"/>
              </a:cxn>
              <a:cxn ang="0">
                <a:pos x="77" y="196"/>
              </a:cxn>
              <a:cxn ang="0">
                <a:pos x="62" y="187"/>
              </a:cxn>
              <a:cxn ang="0">
                <a:pos x="48" y="182"/>
              </a:cxn>
              <a:cxn ang="0">
                <a:pos x="43" y="177"/>
              </a:cxn>
              <a:cxn ang="0">
                <a:pos x="33" y="172"/>
              </a:cxn>
              <a:cxn ang="0">
                <a:pos x="24" y="163"/>
              </a:cxn>
              <a:cxn ang="0">
                <a:pos x="19" y="158"/>
              </a:cxn>
              <a:cxn ang="0">
                <a:pos x="9" y="148"/>
              </a:cxn>
              <a:cxn ang="0">
                <a:pos x="5" y="139"/>
              </a:cxn>
              <a:cxn ang="0">
                <a:pos x="5" y="129"/>
              </a:cxn>
              <a:cxn ang="0">
                <a:pos x="0" y="115"/>
              </a:cxn>
              <a:cxn ang="0">
                <a:pos x="0" y="110"/>
              </a:cxn>
              <a:cxn ang="0">
                <a:pos x="0" y="91"/>
              </a:cxn>
              <a:cxn ang="0">
                <a:pos x="0" y="76"/>
              </a:cxn>
              <a:cxn ang="0">
                <a:pos x="0" y="72"/>
              </a:cxn>
            </a:cxnLst>
            <a:rect l="0" t="0" r="r" b="b"/>
            <a:pathLst>
              <a:path w="197" h="196">
                <a:moveTo>
                  <a:pt x="0" y="67"/>
                </a:move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9"/>
                </a:lnTo>
                <a:lnTo>
                  <a:pt x="48" y="19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7" y="14"/>
                </a:lnTo>
                <a:lnTo>
                  <a:pt x="57" y="14"/>
                </a:lnTo>
                <a:lnTo>
                  <a:pt x="62" y="14"/>
                </a:lnTo>
                <a:lnTo>
                  <a:pt x="62" y="14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5" y="4"/>
                </a:lnTo>
                <a:lnTo>
                  <a:pt x="105" y="9"/>
                </a:lnTo>
                <a:lnTo>
                  <a:pt x="110" y="9"/>
                </a:lnTo>
                <a:lnTo>
                  <a:pt x="115" y="9"/>
                </a:lnTo>
                <a:lnTo>
                  <a:pt x="115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0" y="14"/>
                </a:lnTo>
                <a:lnTo>
                  <a:pt x="125" y="14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9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58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28"/>
                </a:lnTo>
                <a:lnTo>
                  <a:pt x="163" y="28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2" y="67"/>
                </a:lnTo>
                <a:lnTo>
                  <a:pt x="182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34"/>
                </a:lnTo>
                <a:lnTo>
                  <a:pt x="187" y="134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8"/>
                </a:lnTo>
                <a:lnTo>
                  <a:pt x="182" y="148"/>
                </a:lnTo>
                <a:lnTo>
                  <a:pt x="182" y="148"/>
                </a:lnTo>
                <a:lnTo>
                  <a:pt x="177" y="153"/>
                </a:lnTo>
                <a:lnTo>
                  <a:pt x="177" y="153"/>
                </a:lnTo>
                <a:lnTo>
                  <a:pt x="177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2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9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6"/>
                </a:lnTo>
                <a:lnTo>
                  <a:pt x="101" y="196"/>
                </a:lnTo>
                <a:lnTo>
                  <a:pt x="96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6"/>
                </a:lnTo>
                <a:lnTo>
                  <a:pt x="86" y="196"/>
                </a:lnTo>
                <a:lnTo>
                  <a:pt x="86" y="196"/>
                </a:lnTo>
                <a:lnTo>
                  <a:pt x="81" y="196"/>
                </a:lnTo>
                <a:lnTo>
                  <a:pt x="81" y="196"/>
                </a:lnTo>
                <a:lnTo>
                  <a:pt x="81" y="196"/>
                </a:lnTo>
                <a:lnTo>
                  <a:pt x="77" y="196"/>
                </a:lnTo>
                <a:lnTo>
                  <a:pt x="77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7" y="187"/>
                </a:lnTo>
                <a:lnTo>
                  <a:pt x="57" y="187"/>
                </a:lnTo>
                <a:lnTo>
                  <a:pt x="53" y="187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72"/>
                </a:lnTo>
                <a:lnTo>
                  <a:pt x="33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19" y="158"/>
                </a:lnTo>
                <a:lnTo>
                  <a:pt x="19" y="158"/>
                </a:lnTo>
                <a:lnTo>
                  <a:pt x="19" y="158"/>
                </a:lnTo>
                <a:lnTo>
                  <a:pt x="14" y="153"/>
                </a:lnTo>
                <a:lnTo>
                  <a:pt x="14" y="153"/>
                </a:lnTo>
                <a:lnTo>
                  <a:pt x="14" y="153"/>
                </a:lnTo>
                <a:lnTo>
                  <a:pt x="9" y="148"/>
                </a:lnTo>
                <a:lnTo>
                  <a:pt x="9" y="148"/>
                </a:lnTo>
                <a:lnTo>
                  <a:pt x="9" y="148"/>
                </a:lnTo>
                <a:lnTo>
                  <a:pt x="9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6"/>
                </a:lnTo>
                <a:lnTo>
                  <a:pt x="0" y="76"/>
                </a:lnTo>
                <a:lnTo>
                  <a:pt x="0" y="76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Freeform 17"/>
          <p:cNvSpPr>
            <a:spLocks/>
          </p:cNvSpPr>
          <p:nvPr/>
        </p:nvSpPr>
        <p:spPr bwMode="auto">
          <a:xfrm>
            <a:off x="2801938" y="3735388"/>
            <a:ext cx="357187" cy="349250"/>
          </a:xfrm>
          <a:custGeom>
            <a:avLst/>
            <a:gdLst/>
            <a:ahLst/>
            <a:cxnLst>
              <a:cxn ang="0">
                <a:pos x="9" y="48"/>
              </a:cxn>
              <a:cxn ang="0">
                <a:pos x="14" y="44"/>
              </a:cxn>
              <a:cxn ang="0">
                <a:pos x="24" y="34"/>
              </a:cxn>
              <a:cxn ang="0">
                <a:pos x="33" y="24"/>
              </a:cxn>
              <a:cxn ang="0">
                <a:pos x="48" y="15"/>
              </a:cxn>
              <a:cxn ang="0">
                <a:pos x="53" y="10"/>
              </a:cxn>
              <a:cxn ang="0">
                <a:pos x="62" y="5"/>
              </a:cxn>
              <a:cxn ang="0">
                <a:pos x="81" y="0"/>
              </a:cxn>
              <a:cxn ang="0">
                <a:pos x="86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5"/>
              </a:cxn>
              <a:cxn ang="0">
                <a:pos x="134" y="10"/>
              </a:cxn>
              <a:cxn ang="0">
                <a:pos x="149" y="20"/>
              </a:cxn>
              <a:cxn ang="0">
                <a:pos x="158" y="24"/>
              </a:cxn>
              <a:cxn ang="0">
                <a:pos x="168" y="34"/>
              </a:cxn>
              <a:cxn ang="0">
                <a:pos x="177" y="39"/>
              </a:cxn>
              <a:cxn ang="0">
                <a:pos x="182" y="44"/>
              </a:cxn>
              <a:cxn ang="0">
                <a:pos x="182" y="53"/>
              </a:cxn>
              <a:cxn ang="0">
                <a:pos x="187" y="63"/>
              </a:cxn>
              <a:cxn ang="0">
                <a:pos x="197" y="77"/>
              </a:cxn>
              <a:cxn ang="0">
                <a:pos x="197" y="87"/>
              </a:cxn>
              <a:cxn ang="0">
                <a:pos x="197" y="101"/>
              </a:cxn>
              <a:cxn ang="0">
                <a:pos x="187" y="116"/>
              </a:cxn>
              <a:cxn ang="0">
                <a:pos x="187" y="125"/>
              </a:cxn>
              <a:cxn ang="0">
                <a:pos x="187" y="130"/>
              </a:cxn>
              <a:cxn ang="0">
                <a:pos x="177" y="149"/>
              </a:cxn>
              <a:cxn ang="0">
                <a:pos x="173" y="159"/>
              </a:cxn>
              <a:cxn ang="0">
                <a:pos x="163" y="164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78"/>
              </a:cxn>
              <a:cxn ang="0">
                <a:pos x="125" y="178"/>
              </a:cxn>
              <a:cxn ang="0">
                <a:pos x="115" y="183"/>
              </a:cxn>
              <a:cxn ang="0">
                <a:pos x="101" y="192"/>
              </a:cxn>
              <a:cxn ang="0">
                <a:pos x="91" y="192"/>
              </a:cxn>
              <a:cxn ang="0">
                <a:pos x="81" y="183"/>
              </a:cxn>
              <a:cxn ang="0">
                <a:pos x="67" y="183"/>
              </a:cxn>
              <a:cxn ang="0">
                <a:pos x="53" y="183"/>
              </a:cxn>
              <a:cxn ang="0">
                <a:pos x="48" y="173"/>
              </a:cxn>
              <a:cxn ang="0">
                <a:pos x="38" y="168"/>
              </a:cxn>
              <a:cxn ang="0">
                <a:pos x="33" y="164"/>
              </a:cxn>
              <a:cxn ang="0">
                <a:pos x="24" y="154"/>
              </a:cxn>
              <a:cxn ang="0">
                <a:pos x="14" y="144"/>
              </a:cxn>
              <a:cxn ang="0">
                <a:pos x="5" y="130"/>
              </a:cxn>
              <a:cxn ang="0">
                <a:pos x="5" y="120"/>
              </a:cxn>
              <a:cxn ang="0">
                <a:pos x="5" y="111"/>
              </a:cxn>
              <a:cxn ang="0">
                <a:pos x="5" y="96"/>
              </a:cxn>
              <a:cxn ang="0">
                <a:pos x="5" y="87"/>
              </a:cxn>
              <a:cxn ang="0">
                <a:pos x="5" y="77"/>
              </a:cxn>
              <a:cxn ang="0">
                <a:pos x="0" y="58"/>
              </a:cxn>
            </a:cxnLst>
            <a:rect l="0" t="0" r="r" b="b"/>
            <a:pathLst>
              <a:path w="197" h="192">
                <a:moveTo>
                  <a:pt x="0" y="53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9" y="48"/>
                </a:lnTo>
                <a:lnTo>
                  <a:pt x="9" y="48"/>
                </a:lnTo>
                <a:lnTo>
                  <a:pt x="9" y="44"/>
                </a:lnTo>
                <a:lnTo>
                  <a:pt x="14" y="44"/>
                </a:lnTo>
                <a:lnTo>
                  <a:pt x="14" y="44"/>
                </a:lnTo>
                <a:lnTo>
                  <a:pt x="14" y="44"/>
                </a:lnTo>
                <a:lnTo>
                  <a:pt x="14" y="39"/>
                </a:lnTo>
                <a:lnTo>
                  <a:pt x="19" y="39"/>
                </a:lnTo>
                <a:lnTo>
                  <a:pt x="19" y="39"/>
                </a:lnTo>
                <a:lnTo>
                  <a:pt x="19" y="34"/>
                </a:lnTo>
                <a:lnTo>
                  <a:pt x="24" y="34"/>
                </a:lnTo>
                <a:lnTo>
                  <a:pt x="24" y="34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20"/>
                </a:lnTo>
                <a:lnTo>
                  <a:pt x="43" y="20"/>
                </a:lnTo>
                <a:lnTo>
                  <a:pt x="43" y="20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5"/>
                </a:lnTo>
                <a:lnTo>
                  <a:pt x="57" y="5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7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5"/>
                </a:lnTo>
                <a:lnTo>
                  <a:pt x="125" y="5"/>
                </a:lnTo>
                <a:lnTo>
                  <a:pt x="129" y="5"/>
                </a:lnTo>
                <a:lnTo>
                  <a:pt x="129" y="10"/>
                </a:lnTo>
                <a:lnTo>
                  <a:pt x="129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5"/>
                </a:lnTo>
                <a:lnTo>
                  <a:pt x="144" y="15"/>
                </a:lnTo>
                <a:lnTo>
                  <a:pt x="144" y="15"/>
                </a:lnTo>
                <a:lnTo>
                  <a:pt x="149" y="20"/>
                </a:lnTo>
                <a:lnTo>
                  <a:pt x="149" y="20"/>
                </a:lnTo>
                <a:lnTo>
                  <a:pt x="153" y="20"/>
                </a:lnTo>
                <a:lnTo>
                  <a:pt x="158" y="20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3" y="39"/>
                </a:lnTo>
                <a:lnTo>
                  <a:pt x="177" y="39"/>
                </a:lnTo>
                <a:lnTo>
                  <a:pt x="177" y="39"/>
                </a:lnTo>
                <a:lnTo>
                  <a:pt x="177" y="39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4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2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92" y="68"/>
                </a:lnTo>
                <a:lnTo>
                  <a:pt x="192" y="68"/>
                </a:lnTo>
                <a:lnTo>
                  <a:pt x="192" y="72"/>
                </a:lnTo>
                <a:lnTo>
                  <a:pt x="197" y="77"/>
                </a:lnTo>
                <a:lnTo>
                  <a:pt x="197" y="77"/>
                </a:lnTo>
                <a:lnTo>
                  <a:pt x="197" y="82"/>
                </a:lnTo>
                <a:lnTo>
                  <a:pt x="197" y="82"/>
                </a:lnTo>
                <a:lnTo>
                  <a:pt x="197" y="82"/>
                </a:lnTo>
                <a:lnTo>
                  <a:pt x="197" y="87"/>
                </a:lnTo>
                <a:lnTo>
                  <a:pt x="197" y="87"/>
                </a:lnTo>
                <a:lnTo>
                  <a:pt x="197" y="92"/>
                </a:lnTo>
                <a:lnTo>
                  <a:pt x="197" y="92"/>
                </a:lnTo>
                <a:lnTo>
                  <a:pt x="197" y="92"/>
                </a:lnTo>
                <a:lnTo>
                  <a:pt x="197" y="96"/>
                </a:lnTo>
                <a:lnTo>
                  <a:pt x="197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1"/>
                </a:lnTo>
                <a:lnTo>
                  <a:pt x="187" y="116"/>
                </a:lnTo>
                <a:lnTo>
                  <a:pt x="187" y="116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2" y="140"/>
                </a:lnTo>
                <a:lnTo>
                  <a:pt x="182" y="140"/>
                </a:lnTo>
                <a:lnTo>
                  <a:pt x="182" y="144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4"/>
                </a:lnTo>
                <a:lnTo>
                  <a:pt x="168" y="164"/>
                </a:lnTo>
                <a:lnTo>
                  <a:pt x="168" y="164"/>
                </a:lnTo>
                <a:lnTo>
                  <a:pt x="163" y="164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8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39" y="178"/>
                </a:lnTo>
                <a:lnTo>
                  <a:pt x="139" y="178"/>
                </a:lnTo>
                <a:lnTo>
                  <a:pt x="134" y="178"/>
                </a:lnTo>
                <a:lnTo>
                  <a:pt x="129" y="178"/>
                </a:lnTo>
                <a:lnTo>
                  <a:pt x="129" y="178"/>
                </a:lnTo>
                <a:lnTo>
                  <a:pt x="129" y="178"/>
                </a:lnTo>
                <a:lnTo>
                  <a:pt x="125" y="178"/>
                </a:lnTo>
                <a:lnTo>
                  <a:pt x="125" y="178"/>
                </a:lnTo>
                <a:lnTo>
                  <a:pt x="125" y="178"/>
                </a:lnTo>
                <a:lnTo>
                  <a:pt x="120" y="183"/>
                </a:lnTo>
                <a:lnTo>
                  <a:pt x="120" y="183"/>
                </a:lnTo>
                <a:lnTo>
                  <a:pt x="120" y="183"/>
                </a:lnTo>
                <a:lnTo>
                  <a:pt x="115" y="183"/>
                </a:lnTo>
                <a:lnTo>
                  <a:pt x="115" y="183"/>
                </a:lnTo>
                <a:lnTo>
                  <a:pt x="110" y="188"/>
                </a:lnTo>
                <a:lnTo>
                  <a:pt x="105" y="188"/>
                </a:lnTo>
                <a:lnTo>
                  <a:pt x="105" y="188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88"/>
                </a:lnTo>
                <a:lnTo>
                  <a:pt x="86" y="188"/>
                </a:lnTo>
                <a:lnTo>
                  <a:pt x="86" y="188"/>
                </a:lnTo>
                <a:lnTo>
                  <a:pt x="81" y="183"/>
                </a:lnTo>
                <a:lnTo>
                  <a:pt x="81" y="183"/>
                </a:lnTo>
                <a:lnTo>
                  <a:pt x="77" y="183"/>
                </a:lnTo>
                <a:lnTo>
                  <a:pt x="77" y="183"/>
                </a:lnTo>
                <a:lnTo>
                  <a:pt x="72" y="183"/>
                </a:lnTo>
                <a:lnTo>
                  <a:pt x="72" y="183"/>
                </a:lnTo>
                <a:lnTo>
                  <a:pt x="67" y="183"/>
                </a:lnTo>
                <a:lnTo>
                  <a:pt x="62" y="183"/>
                </a:lnTo>
                <a:lnTo>
                  <a:pt x="62" y="183"/>
                </a:lnTo>
                <a:lnTo>
                  <a:pt x="57" y="183"/>
                </a:lnTo>
                <a:lnTo>
                  <a:pt x="57" y="183"/>
                </a:lnTo>
                <a:lnTo>
                  <a:pt x="53" y="183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8" y="173"/>
                </a:lnTo>
                <a:lnTo>
                  <a:pt x="43" y="173"/>
                </a:lnTo>
                <a:lnTo>
                  <a:pt x="43" y="173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8"/>
                </a:lnTo>
                <a:lnTo>
                  <a:pt x="33" y="164"/>
                </a:lnTo>
                <a:lnTo>
                  <a:pt x="33" y="164"/>
                </a:lnTo>
                <a:lnTo>
                  <a:pt x="33" y="164"/>
                </a:lnTo>
                <a:lnTo>
                  <a:pt x="29" y="159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4"/>
                </a:lnTo>
                <a:lnTo>
                  <a:pt x="14" y="144"/>
                </a:lnTo>
                <a:lnTo>
                  <a:pt x="14" y="140"/>
                </a:lnTo>
                <a:lnTo>
                  <a:pt x="9" y="135"/>
                </a:lnTo>
                <a:lnTo>
                  <a:pt x="9" y="135"/>
                </a:lnTo>
                <a:lnTo>
                  <a:pt x="9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6"/>
                </a:lnTo>
                <a:lnTo>
                  <a:pt x="5" y="116"/>
                </a:lnTo>
                <a:lnTo>
                  <a:pt x="5" y="111"/>
                </a:lnTo>
                <a:lnTo>
                  <a:pt x="5" y="111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2"/>
                </a:lnTo>
                <a:lnTo>
                  <a:pt x="5" y="92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Freeform 18"/>
          <p:cNvSpPr>
            <a:spLocks/>
          </p:cNvSpPr>
          <p:nvPr/>
        </p:nvSpPr>
        <p:spPr bwMode="auto">
          <a:xfrm>
            <a:off x="2914650" y="3057525"/>
            <a:ext cx="44450" cy="677863"/>
          </a:xfrm>
          <a:custGeom>
            <a:avLst/>
            <a:gdLst/>
            <a:ahLst/>
            <a:cxnLst>
              <a:cxn ang="0">
                <a:pos x="24" y="370"/>
              </a:cxn>
              <a:cxn ang="0">
                <a:pos x="24" y="360"/>
              </a:cxn>
              <a:cxn ang="0">
                <a:pos x="19" y="350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8"/>
              </a:cxn>
              <a:cxn ang="0">
                <a:pos x="24" y="269"/>
              </a:cxn>
              <a:cxn ang="0">
                <a:pos x="24" y="259"/>
              </a:cxn>
              <a:cxn ang="0">
                <a:pos x="24" y="250"/>
              </a:cxn>
              <a:cxn ang="0">
                <a:pos x="24" y="240"/>
              </a:cxn>
              <a:cxn ang="0">
                <a:pos x="19" y="235"/>
              </a:cxn>
              <a:cxn ang="0">
                <a:pos x="19" y="226"/>
              </a:cxn>
              <a:cxn ang="0">
                <a:pos x="19" y="216"/>
              </a:cxn>
              <a:cxn ang="0">
                <a:pos x="19" y="206"/>
              </a:cxn>
              <a:cxn ang="0">
                <a:pos x="19" y="197"/>
              </a:cxn>
              <a:cxn ang="0">
                <a:pos x="19" y="187"/>
              </a:cxn>
              <a:cxn ang="0">
                <a:pos x="19" y="178"/>
              </a:cxn>
              <a:cxn ang="0">
                <a:pos x="19" y="168"/>
              </a:cxn>
              <a:cxn ang="0">
                <a:pos x="15" y="158"/>
              </a:cxn>
              <a:cxn ang="0">
                <a:pos x="15" y="149"/>
              </a:cxn>
              <a:cxn ang="0">
                <a:pos x="15" y="139"/>
              </a:cxn>
              <a:cxn ang="0">
                <a:pos x="15" y="130"/>
              </a:cxn>
              <a:cxn ang="0">
                <a:pos x="15" y="120"/>
              </a:cxn>
              <a:cxn ang="0">
                <a:pos x="15" y="110"/>
              </a:cxn>
              <a:cxn ang="0">
                <a:pos x="15" y="101"/>
              </a:cxn>
              <a:cxn ang="0">
                <a:pos x="15" y="91"/>
              </a:cxn>
              <a:cxn ang="0">
                <a:pos x="10" y="86"/>
              </a:cxn>
              <a:cxn ang="0">
                <a:pos x="10" y="77"/>
              </a:cxn>
              <a:cxn ang="0">
                <a:pos x="10" y="67"/>
              </a:cxn>
              <a:cxn ang="0">
                <a:pos x="10" y="58"/>
              </a:cxn>
              <a:cxn ang="0">
                <a:pos x="10" y="48"/>
              </a:cxn>
              <a:cxn ang="0">
                <a:pos x="10" y="38"/>
              </a:cxn>
              <a:cxn ang="0">
                <a:pos x="5" y="29"/>
              </a:cxn>
              <a:cxn ang="0">
                <a:pos x="0" y="24"/>
              </a:cxn>
              <a:cxn ang="0">
                <a:pos x="0" y="14"/>
              </a:cxn>
              <a:cxn ang="0">
                <a:pos x="0" y="5"/>
              </a:cxn>
            </a:cxnLst>
            <a:rect l="0" t="0" r="r" b="b"/>
            <a:pathLst>
              <a:path w="24" h="374">
                <a:moveTo>
                  <a:pt x="24" y="374"/>
                </a:moveTo>
                <a:lnTo>
                  <a:pt x="24" y="370"/>
                </a:lnTo>
                <a:lnTo>
                  <a:pt x="24" y="365"/>
                </a:lnTo>
                <a:lnTo>
                  <a:pt x="24" y="360"/>
                </a:lnTo>
                <a:lnTo>
                  <a:pt x="24" y="355"/>
                </a:lnTo>
                <a:lnTo>
                  <a:pt x="19" y="350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6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24" y="312"/>
                </a:lnTo>
                <a:lnTo>
                  <a:pt x="24" y="307"/>
                </a:lnTo>
                <a:lnTo>
                  <a:pt x="24" y="302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19" y="235"/>
                </a:lnTo>
                <a:lnTo>
                  <a:pt x="19" y="230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6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5" y="158"/>
                </a:lnTo>
                <a:lnTo>
                  <a:pt x="15" y="154"/>
                </a:lnTo>
                <a:lnTo>
                  <a:pt x="15" y="149"/>
                </a:lnTo>
                <a:lnTo>
                  <a:pt x="15" y="144"/>
                </a:lnTo>
                <a:lnTo>
                  <a:pt x="15" y="139"/>
                </a:lnTo>
                <a:lnTo>
                  <a:pt x="15" y="134"/>
                </a:lnTo>
                <a:lnTo>
                  <a:pt x="15" y="130"/>
                </a:lnTo>
                <a:lnTo>
                  <a:pt x="15" y="125"/>
                </a:lnTo>
                <a:lnTo>
                  <a:pt x="15" y="120"/>
                </a:lnTo>
                <a:lnTo>
                  <a:pt x="15" y="115"/>
                </a:lnTo>
                <a:lnTo>
                  <a:pt x="15" y="110"/>
                </a:lnTo>
                <a:lnTo>
                  <a:pt x="15" y="106"/>
                </a:lnTo>
                <a:lnTo>
                  <a:pt x="15" y="101"/>
                </a:lnTo>
                <a:lnTo>
                  <a:pt x="15" y="96"/>
                </a:lnTo>
                <a:lnTo>
                  <a:pt x="15" y="91"/>
                </a:lnTo>
                <a:lnTo>
                  <a:pt x="15" y="86"/>
                </a:lnTo>
                <a:lnTo>
                  <a:pt x="10" y="86"/>
                </a:lnTo>
                <a:lnTo>
                  <a:pt x="10" y="82"/>
                </a:lnTo>
                <a:lnTo>
                  <a:pt x="10" y="77"/>
                </a:lnTo>
                <a:lnTo>
                  <a:pt x="10" y="72"/>
                </a:lnTo>
                <a:lnTo>
                  <a:pt x="10" y="67"/>
                </a:lnTo>
                <a:lnTo>
                  <a:pt x="10" y="62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0" y="34"/>
                </a:lnTo>
                <a:lnTo>
                  <a:pt x="5" y="29"/>
                </a:lnTo>
                <a:lnTo>
                  <a:pt x="5" y="24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Freeform 19"/>
          <p:cNvSpPr>
            <a:spLocks/>
          </p:cNvSpPr>
          <p:nvPr/>
        </p:nvSpPr>
        <p:spPr bwMode="auto">
          <a:xfrm>
            <a:off x="2905125" y="2989263"/>
            <a:ext cx="85725" cy="711200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10" y="9"/>
              </a:cxn>
              <a:cxn ang="0">
                <a:pos x="15" y="19"/>
              </a:cxn>
              <a:cxn ang="0">
                <a:pos x="15" y="28"/>
              </a:cxn>
              <a:cxn ang="0">
                <a:pos x="15" y="38"/>
              </a:cxn>
              <a:cxn ang="0">
                <a:pos x="15" y="48"/>
              </a:cxn>
              <a:cxn ang="0">
                <a:pos x="20" y="57"/>
              </a:cxn>
              <a:cxn ang="0">
                <a:pos x="24" y="67"/>
              </a:cxn>
              <a:cxn ang="0">
                <a:pos x="24" y="76"/>
              </a:cxn>
              <a:cxn ang="0">
                <a:pos x="29" y="86"/>
              </a:cxn>
              <a:cxn ang="0">
                <a:pos x="29" y="96"/>
              </a:cxn>
              <a:cxn ang="0">
                <a:pos x="29" y="105"/>
              </a:cxn>
              <a:cxn ang="0">
                <a:pos x="29" y="115"/>
              </a:cxn>
              <a:cxn ang="0">
                <a:pos x="29" y="124"/>
              </a:cxn>
              <a:cxn ang="0">
                <a:pos x="29" y="134"/>
              </a:cxn>
              <a:cxn ang="0">
                <a:pos x="29" y="144"/>
              </a:cxn>
              <a:cxn ang="0">
                <a:pos x="29" y="153"/>
              </a:cxn>
              <a:cxn ang="0">
                <a:pos x="34" y="158"/>
              </a:cxn>
              <a:cxn ang="0">
                <a:pos x="34" y="168"/>
              </a:cxn>
              <a:cxn ang="0">
                <a:pos x="34" y="177"/>
              </a:cxn>
              <a:cxn ang="0">
                <a:pos x="34" y="187"/>
              </a:cxn>
              <a:cxn ang="0">
                <a:pos x="34" y="196"/>
              </a:cxn>
              <a:cxn ang="0">
                <a:pos x="34" y="206"/>
              </a:cxn>
              <a:cxn ang="0">
                <a:pos x="34" y="216"/>
              </a:cxn>
              <a:cxn ang="0">
                <a:pos x="34" y="225"/>
              </a:cxn>
              <a:cxn ang="0">
                <a:pos x="39" y="230"/>
              </a:cxn>
              <a:cxn ang="0">
                <a:pos x="39" y="240"/>
              </a:cxn>
              <a:cxn ang="0">
                <a:pos x="39" y="249"/>
              </a:cxn>
              <a:cxn ang="0">
                <a:pos x="39" y="259"/>
              </a:cxn>
              <a:cxn ang="0">
                <a:pos x="39" y="268"/>
              </a:cxn>
              <a:cxn ang="0">
                <a:pos x="39" y="278"/>
              </a:cxn>
              <a:cxn ang="0">
                <a:pos x="39" y="288"/>
              </a:cxn>
              <a:cxn ang="0">
                <a:pos x="39" y="297"/>
              </a:cxn>
              <a:cxn ang="0">
                <a:pos x="44" y="307"/>
              </a:cxn>
              <a:cxn ang="0">
                <a:pos x="44" y="316"/>
              </a:cxn>
              <a:cxn ang="0">
                <a:pos x="44" y="326"/>
              </a:cxn>
              <a:cxn ang="0">
                <a:pos x="44" y="336"/>
              </a:cxn>
              <a:cxn ang="0">
                <a:pos x="44" y="345"/>
              </a:cxn>
              <a:cxn ang="0">
                <a:pos x="44" y="355"/>
              </a:cxn>
              <a:cxn ang="0">
                <a:pos x="44" y="364"/>
              </a:cxn>
              <a:cxn ang="0">
                <a:pos x="44" y="374"/>
              </a:cxn>
              <a:cxn ang="0">
                <a:pos x="48" y="379"/>
              </a:cxn>
              <a:cxn ang="0">
                <a:pos x="44" y="384"/>
              </a:cxn>
              <a:cxn ang="0">
                <a:pos x="39" y="388"/>
              </a:cxn>
            </a:cxnLst>
            <a:rect l="0" t="0" r="r" b="b"/>
            <a:pathLst>
              <a:path w="48" h="393">
                <a:moveTo>
                  <a:pt x="0" y="0"/>
                </a:moveTo>
                <a:lnTo>
                  <a:pt x="5" y="0"/>
                </a:lnTo>
                <a:lnTo>
                  <a:pt x="5" y="4"/>
                </a:lnTo>
                <a:lnTo>
                  <a:pt x="10" y="9"/>
                </a:lnTo>
                <a:lnTo>
                  <a:pt x="15" y="14"/>
                </a:lnTo>
                <a:lnTo>
                  <a:pt x="15" y="19"/>
                </a:lnTo>
                <a:lnTo>
                  <a:pt x="15" y="24"/>
                </a:lnTo>
                <a:lnTo>
                  <a:pt x="15" y="28"/>
                </a:lnTo>
                <a:lnTo>
                  <a:pt x="15" y="33"/>
                </a:lnTo>
                <a:lnTo>
                  <a:pt x="15" y="38"/>
                </a:lnTo>
                <a:lnTo>
                  <a:pt x="15" y="43"/>
                </a:lnTo>
                <a:lnTo>
                  <a:pt x="15" y="48"/>
                </a:lnTo>
                <a:lnTo>
                  <a:pt x="20" y="52"/>
                </a:lnTo>
                <a:lnTo>
                  <a:pt x="20" y="57"/>
                </a:lnTo>
                <a:lnTo>
                  <a:pt x="20" y="62"/>
                </a:lnTo>
                <a:lnTo>
                  <a:pt x="24" y="67"/>
                </a:lnTo>
                <a:lnTo>
                  <a:pt x="24" y="72"/>
                </a:lnTo>
                <a:lnTo>
                  <a:pt x="24" y="76"/>
                </a:lnTo>
                <a:lnTo>
                  <a:pt x="29" y="81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0"/>
                </a:lnTo>
                <a:lnTo>
                  <a:pt x="29" y="105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9" y="124"/>
                </a:lnTo>
                <a:lnTo>
                  <a:pt x="29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34" y="153"/>
                </a:lnTo>
                <a:lnTo>
                  <a:pt x="34" y="158"/>
                </a:lnTo>
                <a:lnTo>
                  <a:pt x="34" y="163"/>
                </a:lnTo>
                <a:lnTo>
                  <a:pt x="34" y="168"/>
                </a:lnTo>
                <a:lnTo>
                  <a:pt x="34" y="172"/>
                </a:lnTo>
                <a:lnTo>
                  <a:pt x="34" y="177"/>
                </a:lnTo>
                <a:lnTo>
                  <a:pt x="34" y="182"/>
                </a:lnTo>
                <a:lnTo>
                  <a:pt x="34" y="187"/>
                </a:lnTo>
                <a:lnTo>
                  <a:pt x="34" y="192"/>
                </a:lnTo>
                <a:lnTo>
                  <a:pt x="34" y="196"/>
                </a:lnTo>
                <a:lnTo>
                  <a:pt x="34" y="201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0"/>
                </a:lnTo>
                <a:lnTo>
                  <a:pt x="34" y="225"/>
                </a:lnTo>
                <a:lnTo>
                  <a:pt x="34" y="230"/>
                </a:lnTo>
                <a:lnTo>
                  <a:pt x="39" y="230"/>
                </a:lnTo>
                <a:lnTo>
                  <a:pt x="39" y="235"/>
                </a:lnTo>
                <a:lnTo>
                  <a:pt x="39" y="240"/>
                </a:lnTo>
                <a:lnTo>
                  <a:pt x="39" y="244"/>
                </a:lnTo>
                <a:lnTo>
                  <a:pt x="39" y="249"/>
                </a:lnTo>
                <a:lnTo>
                  <a:pt x="39" y="254"/>
                </a:lnTo>
                <a:lnTo>
                  <a:pt x="39" y="259"/>
                </a:lnTo>
                <a:lnTo>
                  <a:pt x="39" y="264"/>
                </a:lnTo>
                <a:lnTo>
                  <a:pt x="39" y="268"/>
                </a:lnTo>
                <a:lnTo>
                  <a:pt x="39" y="273"/>
                </a:lnTo>
                <a:lnTo>
                  <a:pt x="39" y="278"/>
                </a:lnTo>
                <a:lnTo>
                  <a:pt x="39" y="283"/>
                </a:lnTo>
                <a:lnTo>
                  <a:pt x="39" y="288"/>
                </a:lnTo>
                <a:lnTo>
                  <a:pt x="39" y="292"/>
                </a:lnTo>
                <a:lnTo>
                  <a:pt x="39" y="297"/>
                </a:lnTo>
                <a:lnTo>
                  <a:pt x="39" y="302"/>
                </a:lnTo>
                <a:lnTo>
                  <a:pt x="44" y="307"/>
                </a:lnTo>
                <a:lnTo>
                  <a:pt x="44" y="312"/>
                </a:lnTo>
                <a:lnTo>
                  <a:pt x="44" y="316"/>
                </a:lnTo>
                <a:lnTo>
                  <a:pt x="44" y="321"/>
                </a:lnTo>
                <a:lnTo>
                  <a:pt x="44" y="326"/>
                </a:lnTo>
                <a:lnTo>
                  <a:pt x="44" y="331"/>
                </a:lnTo>
                <a:lnTo>
                  <a:pt x="44" y="336"/>
                </a:lnTo>
                <a:lnTo>
                  <a:pt x="44" y="340"/>
                </a:lnTo>
                <a:lnTo>
                  <a:pt x="44" y="345"/>
                </a:lnTo>
                <a:lnTo>
                  <a:pt x="44" y="350"/>
                </a:lnTo>
                <a:lnTo>
                  <a:pt x="44" y="355"/>
                </a:lnTo>
                <a:lnTo>
                  <a:pt x="44" y="360"/>
                </a:lnTo>
                <a:lnTo>
                  <a:pt x="44" y="364"/>
                </a:lnTo>
                <a:lnTo>
                  <a:pt x="44" y="369"/>
                </a:lnTo>
                <a:lnTo>
                  <a:pt x="44" y="374"/>
                </a:lnTo>
                <a:lnTo>
                  <a:pt x="44" y="379"/>
                </a:lnTo>
                <a:lnTo>
                  <a:pt x="48" y="379"/>
                </a:lnTo>
                <a:lnTo>
                  <a:pt x="48" y="384"/>
                </a:lnTo>
                <a:lnTo>
                  <a:pt x="44" y="384"/>
                </a:lnTo>
                <a:lnTo>
                  <a:pt x="44" y="388"/>
                </a:lnTo>
                <a:lnTo>
                  <a:pt x="39" y="388"/>
                </a:lnTo>
                <a:lnTo>
                  <a:pt x="3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Freeform 20"/>
          <p:cNvSpPr>
            <a:spLocks/>
          </p:cNvSpPr>
          <p:nvPr/>
        </p:nvSpPr>
        <p:spPr bwMode="auto">
          <a:xfrm>
            <a:off x="3036888" y="2632075"/>
            <a:ext cx="357187" cy="349250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8"/>
              </a:cxn>
              <a:cxn ang="0">
                <a:pos x="20" y="33"/>
              </a:cxn>
              <a:cxn ang="0">
                <a:pos x="29" y="24"/>
              </a:cxn>
              <a:cxn ang="0">
                <a:pos x="44" y="14"/>
              </a:cxn>
              <a:cxn ang="0">
                <a:pos x="53" y="14"/>
              </a:cxn>
              <a:cxn ang="0">
                <a:pos x="68" y="9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6" y="9"/>
              </a:cxn>
              <a:cxn ang="0">
                <a:pos x="125" y="9"/>
              </a:cxn>
              <a:cxn ang="0">
                <a:pos x="130" y="9"/>
              </a:cxn>
              <a:cxn ang="0">
                <a:pos x="149" y="19"/>
              </a:cxn>
              <a:cxn ang="0">
                <a:pos x="159" y="24"/>
              </a:cxn>
              <a:cxn ang="0">
                <a:pos x="168" y="33"/>
              </a:cxn>
              <a:cxn ang="0">
                <a:pos x="178" y="38"/>
              </a:cxn>
              <a:cxn ang="0">
                <a:pos x="183" y="48"/>
              </a:cxn>
              <a:cxn ang="0">
                <a:pos x="183" y="62"/>
              </a:cxn>
              <a:cxn ang="0">
                <a:pos x="188" y="72"/>
              </a:cxn>
              <a:cxn ang="0">
                <a:pos x="192" y="81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29"/>
              </a:cxn>
              <a:cxn ang="0">
                <a:pos x="188" y="144"/>
              </a:cxn>
              <a:cxn ang="0">
                <a:pos x="178" y="153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1" y="192"/>
              </a:cxn>
              <a:cxn ang="0">
                <a:pos x="96" y="192"/>
              </a:cxn>
              <a:cxn ang="0">
                <a:pos x="87" y="192"/>
              </a:cxn>
              <a:cxn ang="0">
                <a:pos x="77" y="192"/>
              </a:cxn>
              <a:cxn ang="0">
                <a:pos x="63" y="187"/>
              </a:cxn>
              <a:cxn ang="0">
                <a:pos x="48" y="182"/>
              </a:cxn>
              <a:cxn ang="0">
                <a:pos x="44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3"/>
              </a:cxn>
              <a:cxn ang="0">
                <a:pos x="10" y="144"/>
              </a:cxn>
              <a:cxn ang="0">
                <a:pos x="5" y="139"/>
              </a:cxn>
              <a:cxn ang="0">
                <a:pos x="5" y="125"/>
              </a:cxn>
              <a:cxn ang="0">
                <a:pos x="5" y="110"/>
              </a:cxn>
              <a:cxn ang="0">
                <a:pos x="0" y="105"/>
              </a:cxn>
              <a:cxn ang="0">
                <a:pos x="0" y="91"/>
              </a:cxn>
              <a:cxn ang="0">
                <a:pos x="0" y="77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0" y="62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5"/>
                </a:lnTo>
                <a:lnTo>
                  <a:pt x="77" y="5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9"/>
                </a:lnTo>
                <a:lnTo>
                  <a:pt x="116" y="9"/>
                </a:lnTo>
                <a:lnTo>
                  <a:pt x="120" y="9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4"/>
                </a:lnTo>
                <a:lnTo>
                  <a:pt x="149" y="19"/>
                </a:lnTo>
                <a:lnTo>
                  <a:pt x="149" y="19"/>
                </a:lnTo>
                <a:lnTo>
                  <a:pt x="154" y="19"/>
                </a:lnTo>
                <a:lnTo>
                  <a:pt x="159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4"/>
                </a:lnTo>
                <a:lnTo>
                  <a:pt x="164" y="29"/>
                </a:lnTo>
                <a:lnTo>
                  <a:pt x="164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7"/>
                </a:lnTo>
                <a:lnTo>
                  <a:pt x="183" y="57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5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3"/>
                </a:lnTo>
                <a:lnTo>
                  <a:pt x="178" y="153"/>
                </a:lnTo>
                <a:lnTo>
                  <a:pt x="178" y="153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8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0" y="182"/>
                </a:lnTo>
                <a:lnTo>
                  <a:pt x="140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44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15" y="153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Freeform 21"/>
          <p:cNvSpPr>
            <a:spLocks/>
          </p:cNvSpPr>
          <p:nvPr/>
        </p:nvSpPr>
        <p:spPr bwMode="auto">
          <a:xfrm>
            <a:off x="3149600" y="3727450"/>
            <a:ext cx="357188" cy="347663"/>
          </a:xfrm>
          <a:custGeom>
            <a:avLst/>
            <a:gdLst/>
            <a:ahLst/>
            <a:cxnLst>
              <a:cxn ang="0">
                <a:pos x="9" y="43"/>
              </a:cxn>
              <a:cxn ang="0">
                <a:pos x="14" y="38"/>
              </a:cxn>
              <a:cxn ang="0">
                <a:pos x="24" y="28"/>
              </a:cxn>
              <a:cxn ang="0">
                <a:pos x="33" y="24"/>
              </a:cxn>
              <a:cxn ang="0">
                <a:pos x="48" y="14"/>
              </a:cxn>
              <a:cxn ang="0">
                <a:pos x="53" y="4"/>
              </a:cxn>
              <a:cxn ang="0">
                <a:pos x="67" y="0"/>
              </a:cxn>
              <a:cxn ang="0">
                <a:pos x="81" y="0"/>
              </a:cxn>
              <a:cxn ang="0">
                <a:pos x="91" y="0"/>
              </a:cxn>
              <a:cxn ang="0">
                <a:pos x="96" y="0"/>
              </a:cxn>
              <a:cxn ang="0">
                <a:pos x="115" y="0"/>
              </a:cxn>
              <a:cxn ang="0">
                <a:pos x="125" y="0"/>
              </a:cxn>
              <a:cxn ang="0">
                <a:pos x="134" y="9"/>
              </a:cxn>
              <a:cxn ang="0">
                <a:pos x="149" y="19"/>
              </a:cxn>
              <a:cxn ang="0">
                <a:pos x="158" y="24"/>
              </a:cxn>
              <a:cxn ang="0">
                <a:pos x="168" y="33"/>
              </a:cxn>
              <a:cxn ang="0">
                <a:pos x="177" y="38"/>
              </a:cxn>
              <a:cxn ang="0">
                <a:pos x="182" y="43"/>
              </a:cxn>
              <a:cxn ang="0">
                <a:pos x="182" y="52"/>
              </a:cxn>
              <a:cxn ang="0">
                <a:pos x="187" y="62"/>
              </a:cxn>
              <a:cxn ang="0">
                <a:pos x="197" y="76"/>
              </a:cxn>
              <a:cxn ang="0">
                <a:pos x="197" y="86"/>
              </a:cxn>
              <a:cxn ang="0">
                <a:pos x="197" y="100"/>
              </a:cxn>
              <a:cxn ang="0">
                <a:pos x="187" y="115"/>
              </a:cxn>
              <a:cxn ang="0">
                <a:pos x="187" y="124"/>
              </a:cxn>
              <a:cxn ang="0">
                <a:pos x="187" y="129"/>
              </a:cxn>
              <a:cxn ang="0">
                <a:pos x="177" y="148"/>
              </a:cxn>
              <a:cxn ang="0">
                <a:pos x="173" y="158"/>
              </a:cxn>
              <a:cxn ang="0">
                <a:pos x="163" y="163"/>
              </a:cxn>
              <a:cxn ang="0">
                <a:pos x="158" y="172"/>
              </a:cxn>
              <a:cxn ang="0">
                <a:pos x="149" y="177"/>
              </a:cxn>
              <a:cxn ang="0">
                <a:pos x="134" y="177"/>
              </a:cxn>
              <a:cxn ang="0">
                <a:pos x="125" y="177"/>
              </a:cxn>
              <a:cxn ang="0">
                <a:pos x="115" y="182"/>
              </a:cxn>
              <a:cxn ang="0">
                <a:pos x="101" y="187"/>
              </a:cxn>
              <a:cxn ang="0">
                <a:pos x="86" y="187"/>
              </a:cxn>
              <a:cxn ang="0">
                <a:pos x="81" y="182"/>
              </a:cxn>
              <a:cxn ang="0">
                <a:pos x="67" y="182"/>
              </a:cxn>
              <a:cxn ang="0">
                <a:pos x="53" y="177"/>
              </a:cxn>
              <a:cxn ang="0">
                <a:pos x="43" y="172"/>
              </a:cxn>
              <a:cxn ang="0">
                <a:pos x="38" y="163"/>
              </a:cxn>
              <a:cxn ang="0">
                <a:pos x="29" y="158"/>
              </a:cxn>
              <a:cxn ang="0">
                <a:pos x="24" y="153"/>
              </a:cxn>
              <a:cxn ang="0">
                <a:pos x="14" y="139"/>
              </a:cxn>
              <a:cxn ang="0">
                <a:pos x="5" y="124"/>
              </a:cxn>
              <a:cxn ang="0">
                <a:pos x="5" y="115"/>
              </a:cxn>
              <a:cxn ang="0">
                <a:pos x="5" y="105"/>
              </a:cxn>
              <a:cxn ang="0">
                <a:pos x="5" y="91"/>
              </a:cxn>
              <a:cxn ang="0">
                <a:pos x="5" y="81"/>
              </a:cxn>
              <a:cxn ang="0">
                <a:pos x="5" y="72"/>
              </a:cxn>
              <a:cxn ang="0">
                <a:pos x="5" y="57"/>
              </a:cxn>
            </a:cxnLst>
            <a:rect l="0" t="0" r="r" b="b"/>
            <a:pathLst>
              <a:path w="197" h="192">
                <a:moveTo>
                  <a:pt x="0" y="52"/>
                </a:moveTo>
                <a:lnTo>
                  <a:pt x="5" y="48"/>
                </a:lnTo>
                <a:lnTo>
                  <a:pt x="5" y="48"/>
                </a:lnTo>
                <a:lnTo>
                  <a:pt x="5" y="48"/>
                </a:lnTo>
                <a:lnTo>
                  <a:pt x="9" y="43"/>
                </a:lnTo>
                <a:lnTo>
                  <a:pt x="9" y="43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33"/>
                </a:lnTo>
                <a:lnTo>
                  <a:pt x="24" y="33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33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3" y="9"/>
                </a:lnTo>
                <a:lnTo>
                  <a:pt x="53" y="9"/>
                </a:lnTo>
                <a:lnTo>
                  <a:pt x="53" y="4"/>
                </a:lnTo>
                <a:lnTo>
                  <a:pt x="57" y="4"/>
                </a:lnTo>
                <a:lnTo>
                  <a:pt x="57" y="4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5" y="0"/>
                </a:lnTo>
                <a:lnTo>
                  <a:pt x="125" y="0"/>
                </a:lnTo>
                <a:lnTo>
                  <a:pt x="125" y="0"/>
                </a:lnTo>
                <a:lnTo>
                  <a:pt x="129" y="4"/>
                </a:lnTo>
                <a:lnTo>
                  <a:pt x="129" y="4"/>
                </a:lnTo>
                <a:lnTo>
                  <a:pt x="129" y="4"/>
                </a:lnTo>
                <a:lnTo>
                  <a:pt x="134" y="9"/>
                </a:lnTo>
                <a:lnTo>
                  <a:pt x="134" y="9"/>
                </a:lnTo>
                <a:lnTo>
                  <a:pt x="139" y="9"/>
                </a:lnTo>
                <a:lnTo>
                  <a:pt x="139" y="14"/>
                </a:lnTo>
                <a:lnTo>
                  <a:pt x="144" y="14"/>
                </a:lnTo>
                <a:lnTo>
                  <a:pt x="144" y="14"/>
                </a:lnTo>
                <a:lnTo>
                  <a:pt x="149" y="19"/>
                </a:lnTo>
                <a:lnTo>
                  <a:pt x="153" y="19"/>
                </a:lnTo>
                <a:lnTo>
                  <a:pt x="153" y="19"/>
                </a:lnTo>
                <a:lnTo>
                  <a:pt x="158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3" y="28"/>
                </a:lnTo>
                <a:lnTo>
                  <a:pt x="168" y="28"/>
                </a:lnTo>
                <a:lnTo>
                  <a:pt x="168" y="33"/>
                </a:lnTo>
                <a:lnTo>
                  <a:pt x="168" y="33"/>
                </a:lnTo>
                <a:lnTo>
                  <a:pt x="173" y="33"/>
                </a:lnTo>
                <a:lnTo>
                  <a:pt x="173" y="33"/>
                </a:lnTo>
                <a:lnTo>
                  <a:pt x="173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2" y="52"/>
                </a:lnTo>
                <a:lnTo>
                  <a:pt x="187" y="57"/>
                </a:lnTo>
                <a:lnTo>
                  <a:pt x="187" y="62"/>
                </a:lnTo>
                <a:lnTo>
                  <a:pt x="187" y="62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7" y="76"/>
                </a:lnTo>
                <a:lnTo>
                  <a:pt x="197" y="76"/>
                </a:lnTo>
                <a:lnTo>
                  <a:pt x="197" y="81"/>
                </a:lnTo>
                <a:lnTo>
                  <a:pt x="197" y="81"/>
                </a:lnTo>
                <a:lnTo>
                  <a:pt x="197" y="86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87" y="110"/>
                </a:lnTo>
                <a:lnTo>
                  <a:pt x="187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4"/>
                </a:lnTo>
                <a:lnTo>
                  <a:pt x="187" y="129"/>
                </a:lnTo>
                <a:lnTo>
                  <a:pt x="187" y="129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8"/>
                </a:lnTo>
                <a:lnTo>
                  <a:pt x="177" y="148"/>
                </a:lnTo>
                <a:lnTo>
                  <a:pt x="177" y="153"/>
                </a:lnTo>
                <a:lnTo>
                  <a:pt x="173" y="153"/>
                </a:lnTo>
                <a:lnTo>
                  <a:pt x="173" y="158"/>
                </a:lnTo>
                <a:lnTo>
                  <a:pt x="173" y="158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9" y="177"/>
                </a:lnTo>
                <a:lnTo>
                  <a:pt x="144" y="177"/>
                </a:lnTo>
                <a:lnTo>
                  <a:pt x="144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9" y="177"/>
                </a:lnTo>
                <a:lnTo>
                  <a:pt x="125" y="177"/>
                </a:lnTo>
                <a:lnTo>
                  <a:pt x="125" y="177"/>
                </a:lnTo>
                <a:lnTo>
                  <a:pt x="125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91" y="187"/>
                </a:lnTo>
                <a:lnTo>
                  <a:pt x="86" y="187"/>
                </a:lnTo>
                <a:lnTo>
                  <a:pt x="86" y="187"/>
                </a:lnTo>
                <a:lnTo>
                  <a:pt x="86" y="187"/>
                </a:lnTo>
                <a:lnTo>
                  <a:pt x="81" y="182"/>
                </a:lnTo>
                <a:lnTo>
                  <a:pt x="81" y="182"/>
                </a:lnTo>
                <a:lnTo>
                  <a:pt x="81" y="182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3" y="182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2"/>
                </a:lnTo>
                <a:lnTo>
                  <a:pt x="48" y="172"/>
                </a:lnTo>
                <a:lnTo>
                  <a:pt x="43" y="172"/>
                </a:lnTo>
                <a:lnTo>
                  <a:pt x="43" y="168"/>
                </a:lnTo>
                <a:lnTo>
                  <a:pt x="43" y="168"/>
                </a:lnTo>
                <a:lnTo>
                  <a:pt x="38" y="168"/>
                </a:lnTo>
                <a:lnTo>
                  <a:pt x="38" y="168"/>
                </a:lnTo>
                <a:lnTo>
                  <a:pt x="38" y="163"/>
                </a:lnTo>
                <a:lnTo>
                  <a:pt x="38" y="163"/>
                </a:lnTo>
                <a:lnTo>
                  <a:pt x="33" y="163"/>
                </a:lnTo>
                <a:lnTo>
                  <a:pt x="33" y="163"/>
                </a:lnTo>
                <a:lnTo>
                  <a:pt x="33" y="158"/>
                </a:lnTo>
                <a:lnTo>
                  <a:pt x="29" y="158"/>
                </a:lnTo>
                <a:lnTo>
                  <a:pt x="29" y="158"/>
                </a:lnTo>
                <a:lnTo>
                  <a:pt x="29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9" y="134"/>
                </a:lnTo>
                <a:lnTo>
                  <a:pt x="9" y="129"/>
                </a:lnTo>
                <a:lnTo>
                  <a:pt x="9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05"/>
                </a:lnTo>
                <a:lnTo>
                  <a:pt x="5" y="100"/>
                </a:lnTo>
                <a:lnTo>
                  <a:pt x="5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0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Freeform 22"/>
          <p:cNvSpPr>
            <a:spLocks/>
          </p:cNvSpPr>
          <p:nvPr/>
        </p:nvSpPr>
        <p:spPr bwMode="auto">
          <a:xfrm>
            <a:off x="3271838" y="3048000"/>
            <a:ext cx="41275" cy="679450"/>
          </a:xfrm>
          <a:custGeom>
            <a:avLst/>
            <a:gdLst/>
            <a:ahLst/>
            <a:cxnLst>
              <a:cxn ang="0">
                <a:pos x="19" y="370"/>
              </a:cxn>
              <a:cxn ang="0">
                <a:pos x="19" y="360"/>
              </a:cxn>
              <a:cxn ang="0">
                <a:pos x="19" y="351"/>
              </a:cxn>
              <a:cxn ang="0">
                <a:pos x="19" y="341"/>
              </a:cxn>
              <a:cxn ang="0">
                <a:pos x="19" y="331"/>
              </a:cxn>
              <a:cxn ang="0">
                <a:pos x="19" y="322"/>
              </a:cxn>
              <a:cxn ang="0">
                <a:pos x="19" y="312"/>
              </a:cxn>
              <a:cxn ang="0">
                <a:pos x="24" y="307"/>
              </a:cxn>
              <a:cxn ang="0">
                <a:pos x="24" y="298"/>
              </a:cxn>
              <a:cxn ang="0">
                <a:pos x="24" y="288"/>
              </a:cxn>
              <a:cxn ang="0">
                <a:pos x="24" y="279"/>
              </a:cxn>
              <a:cxn ang="0">
                <a:pos x="24" y="269"/>
              </a:cxn>
              <a:cxn ang="0">
                <a:pos x="24" y="259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19" y="221"/>
              </a:cxn>
              <a:cxn ang="0">
                <a:pos x="19" y="211"/>
              </a:cxn>
              <a:cxn ang="0">
                <a:pos x="19" y="202"/>
              </a:cxn>
              <a:cxn ang="0">
                <a:pos x="19" y="192"/>
              </a:cxn>
              <a:cxn ang="0">
                <a:pos x="19" y="183"/>
              </a:cxn>
              <a:cxn ang="0">
                <a:pos x="19" y="173"/>
              </a:cxn>
              <a:cxn ang="0">
                <a:pos x="19" y="163"/>
              </a:cxn>
              <a:cxn ang="0">
                <a:pos x="19" y="154"/>
              </a:cxn>
              <a:cxn ang="0">
                <a:pos x="14" y="149"/>
              </a:cxn>
              <a:cxn ang="0">
                <a:pos x="14" y="139"/>
              </a:cxn>
              <a:cxn ang="0">
                <a:pos x="14" y="130"/>
              </a:cxn>
              <a:cxn ang="0">
                <a:pos x="14" y="120"/>
              </a:cxn>
              <a:cxn ang="0">
                <a:pos x="14" y="111"/>
              </a:cxn>
              <a:cxn ang="0">
                <a:pos x="14" y="101"/>
              </a:cxn>
              <a:cxn ang="0">
                <a:pos x="14" y="91"/>
              </a:cxn>
              <a:cxn ang="0">
                <a:pos x="14" y="82"/>
              </a:cxn>
              <a:cxn ang="0">
                <a:pos x="14" y="72"/>
              </a:cxn>
              <a:cxn ang="0">
                <a:pos x="14" y="63"/>
              </a:cxn>
              <a:cxn ang="0">
                <a:pos x="14" y="53"/>
              </a:cxn>
              <a:cxn ang="0">
                <a:pos x="10" y="43"/>
              </a:cxn>
              <a:cxn ang="0">
                <a:pos x="10" y="34"/>
              </a:cxn>
              <a:cxn ang="0">
                <a:pos x="5" y="29"/>
              </a:cxn>
              <a:cxn ang="0">
                <a:pos x="5" y="19"/>
              </a:cxn>
              <a:cxn ang="0">
                <a:pos x="5" y="10"/>
              </a:cxn>
              <a:cxn ang="0">
                <a:pos x="0" y="5"/>
              </a:cxn>
            </a:cxnLst>
            <a:rect l="0" t="0" r="r" b="b"/>
            <a:pathLst>
              <a:path w="24" h="375">
                <a:moveTo>
                  <a:pt x="19" y="375"/>
                </a:moveTo>
                <a:lnTo>
                  <a:pt x="19" y="370"/>
                </a:lnTo>
                <a:lnTo>
                  <a:pt x="19" y="365"/>
                </a:lnTo>
                <a:lnTo>
                  <a:pt x="19" y="360"/>
                </a:lnTo>
                <a:lnTo>
                  <a:pt x="19" y="355"/>
                </a:lnTo>
                <a:lnTo>
                  <a:pt x="19" y="351"/>
                </a:lnTo>
                <a:lnTo>
                  <a:pt x="19" y="346"/>
                </a:lnTo>
                <a:lnTo>
                  <a:pt x="19" y="341"/>
                </a:lnTo>
                <a:lnTo>
                  <a:pt x="19" y="336"/>
                </a:lnTo>
                <a:lnTo>
                  <a:pt x="19" y="331"/>
                </a:lnTo>
                <a:lnTo>
                  <a:pt x="19" y="327"/>
                </a:lnTo>
                <a:lnTo>
                  <a:pt x="19" y="322"/>
                </a:lnTo>
                <a:lnTo>
                  <a:pt x="19" y="317"/>
                </a:lnTo>
                <a:lnTo>
                  <a:pt x="19" y="312"/>
                </a:lnTo>
                <a:lnTo>
                  <a:pt x="19" y="307"/>
                </a:lnTo>
                <a:lnTo>
                  <a:pt x="24" y="307"/>
                </a:lnTo>
                <a:lnTo>
                  <a:pt x="24" y="303"/>
                </a:lnTo>
                <a:lnTo>
                  <a:pt x="24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9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59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5"/>
                </a:lnTo>
                <a:lnTo>
                  <a:pt x="19" y="231"/>
                </a:lnTo>
                <a:lnTo>
                  <a:pt x="19" y="226"/>
                </a:lnTo>
                <a:lnTo>
                  <a:pt x="19" y="221"/>
                </a:lnTo>
                <a:lnTo>
                  <a:pt x="19" y="216"/>
                </a:lnTo>
                <a:lnTo>
                  <a:pt x="19" y="211"/>
                </a:lnTo>
                <a:lnTo>
                  <a:pt x="19" y="207"/>
                </a:lnTo>
                <a:lnTo>
                  <a:pt x="19" y="202"/>
                </a:lnTo>
                <a:lnTo>
                  <a:pt x="19" y="197"/>
                </a:lnTo>
                <a:lnTo>
                  <a:pt x="19" y="192"/>
                </a:lnTo>
                <a:lnTo>
                  <a:pt x="19" y="187"/>
                </a:lnTo>
                <a:lnTo>
                  <a:pt x="19" y="183"/>
                </a:lnTo>
                <a:lnTo>
                  <a:pt x="19" y="178"/>
                </a:lnTo>
                <a:lnTo>
                  <a:pt x="19" y="173"/>
                </a:lnTo>
                <a:lnTo>
                  <a:pt x="19" y="168"/>
                </a:lnTo>
                <a:lnTo>
                  <a:pt x="19" y="163"/>
                </a:lnTo>
                <a:lnTo>
                  <a:pt x="19" y="159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14" y="139"/>
                </a:lnTo>
                <a:lnTo>
                  <a:pt x="14" y="135"/>
                </a:lnTo>
                <a:lnTo>
                  <a:pt x="14" y="130"/>
                </a:lnTo>
                <a:lnTo>
                  <a:pt x="14" y="125"/>
                </a:lnTo>
                <a:lnTo>
                  <a:pt x="14" y="120"/>
                </a:lnTo>
                <a:lnTo>
                  <a:pt x="14" y="115"/>
                </a:lnTo>
                <a:lnTo>
                  <a:pt x="14" y="111"/>
                </a:lnTo>
                <a:lnTo>
                  <a:pt x="14" y="106"/>
                </a:lnTo>
                <a:lnTo>
                  <a:pt x="14" y="101"/>
                </a:lnTo>
                <a:lnTo>
                  <a:pt x="14" y="96"/>
                </a:lnTo>
                <a:lnTo>
                  <a:pt x="14" y="91"/>
                </a:lnTo>
                <a:lnTo>
                  <a:pt x="14" y="87"/>
                </a:lnTo>
                <a:lnTo>
                  <a:pt x="14" y="82"/>
                </a:lnTo>
                <a:lnTo>
                  <a:pt x="14" y="77"/>
                </a:lnTo>
                <a:lnTo>
                  <a:pt x="14" y="72"/>
                </a:lnTo>
                <a:lnTo>
                  <a:pt x="14" y="67"/>
                </a:lnTo>
                <a:lnTo>
                  <a:pt x="14" y="63"/>
                </a:lnTo>
                <a:lnTo>
                  <a:pt x="14" y="58"/>
                </a:lnTo>
                <a:lnTo>
                  <a:pt x="14" y="53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0" y="34"/>
                </a:lnTo>
                <a:lnTo>
                  <a:pt x="10" y="29"/>
                </a:lnTo>
                <a:lnTo>
                  <a:pt x="5" y="29"/>
                </a:lnTo>
                <a:lnTo>
                  <a:pt x="5" y="24"/>
                </a:lnTo>
                <a:lnTo>
                  <a:pt x="5" y="19"/>
                </a:lnTo>
                <a:lnTo>
                  <a:pt x="5" y="15"/>
                </a:lnTo>
                <a:lnTo>
                  <a:pt x="5" y="10"/>
                </a:lnTo>
                <a:lnTo>
                  <a:pt x="5" y="5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Freeform 23"/>
          <p:cNvSpPr>
            <a:spLocks/>
          </p:cNvSpPr>
          <p:nvPr/>
        </p:nvSpPr>
        <p:spPr bwMode="auto">
          <a:xfrm>
            <a:off x="3271838" y="2981325"/>
            <a:ext cx="68262" cy="709613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4"/>
              </a:cxn>
              <a:cxn ang="0">
                <a:pos x="10" y="24"/>
              </a:cxn>
              <a:cxn ang="0">
                <a:pos x="10" y="33"/>
              </a:cxn>
              <a:cxn ang="0">
                <a:pos x="14" y="43"/>
              </a:cxn>
              <a:cxn ang="0">
                <a:pos x="14" y="53"/>
              </a:cxn>
              <a:cxn ang="0">
                <a:pos x="19" y="62"/>
              </a:cxn>
              <a:cxn ang="0">
                <a:pos x="24" y="72"/>
              </a:cxn>
              <a:cxn ang="0">
                <a:pos x="24" y="81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29"/>
              </a:cxn>
              <a:cxn ang="0">
                <a:pos x="29" y="139"/>
              </a:cxn>
              <a:cxn ang="0">
                <a:pos x="29" y="149"/>
              </a:cxn>
              <a:cxn ang="0">
                <a:pos x="29" y="158"/>
              </a:cxn>
              <a:cxn ang="0">
                <a:pos x="29" y="168"/>
              </a:cxn>
              <a:cxn ang="0">
                <a:pos x="29" y="177"/>
              </a:cxn>
              <a:cxn ang="0">
                <a:pos x="29" y="187"/>
              </a:cxn>
              <a:cxn ang="0">
                <a:pos x="29" y="197"/>
              </a:cxn>
              <a:cxn ang="0">
                <a:pos x="29" y="206"/>
              </a:cxn>
              <a:cxn ang="0">
                <a:pos x="29" y="216"/>
              </a:cxn>
              <a:cxn ang="0">
                <a:pos x="29" y="225"/>
              </a:cxn>
              <a:cxn ang="0">
                <a:pos x="29" y="235"/>
              </a:cxn>
              <a:cxn ang="0">
                <a:pos x="34" y="240"/>
              </a:cxn>
              <a:cxn ang="0">
                <a:pos x="34" y="249"/>
              </a:cxn>
              <a:cxn ang="0">
                <a:pos x="34" y="259"/>
              </a:cxn>
              <a:cxn ang="0">
                <a:pos x="34" y="269"/>
              </a:cxn>
              <a:cxn ang="0">
                <a:pos x="34" y="278"/>
              </a:cxn>
              <a:cxn ang="0">
                <a:pos x="34" y="288"/>
              </a:cxn>
              <a:cxn ang="0">
                <a:pos x="34" y="297"/>
              </a:cxn>
              <a:cxn ang="0">
                <a:pos x="34" y="307"/>
              </a:cxn>
              <a:cxn ang="0">
                <a:pos x="34" y="317"/>
              </a:cxn>
              <a:cxn ang="0">
                <a:pos x="34" y="326"/>
              </a:cxn>
              <a:cxn ang="0">
                <a:pos x="34" y="336"/>
              </a:cxn>
              <a:cxn ang="0">
                <a:pos x="38" y="341"/>
              </a:cxn>
              <a:cxn ang="0">
                <a:pos x="38" y="350"/>
              </a:cxn>
              <a:cxn ang="0">
                <a:pos x="38" y="360"/>
              </a:cxn>
              <a:cxn ang="0">
                <a:pos x="38" y="369"/>
              </a:cxn>
              <a:cxn ang="0">
                <a:pos x="38" y="379"/>
              </a:cxn>
              <a:cxn ang="0">
                <a:pos x="34" y="384"/>
              </a:cxn>
              <a:cxn ang="0">
                <a:pos x="29" y="393"/>
              </a:cxn>
            </a:cxnLst>
            <a:rect l="0" t="0" r="r" b="b"/>
            <a:pathLst>
              <a:path w="38" h="393">
                <a:moveTo>
                  <a:pt x="0" y="0"/>
                </a:moveTo>
                <a:lnTo>
                  <a:pt x="5" y="5"/>
                </a:lnTo>
                <a:lnTo>
                  <a:pt x="10" y="9"/>
                </a:lnTo>
                <a:lnTo>
                  <a:pt x="10" y="14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3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7"/>
                </a:lnTo>
                <a:lnTo>
                  <a:pt x="19" y="62"/>
                </a:lnTo>
                <a:lnTo>
                  <a:pt x="24" y="67"/>
                </a:lnTo>
                <a:lnTo>
                  <a:pt x="24" y="72"/>
                </a:lnTo>
                <a:lnTo>
                  <a:pt x="24" y="77"/>
                </a:lnTo>
                <a:lnTo>
                  <a:pt x="24" y="81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5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29"/>
                </a:lnTo>
                <a:lnTo>
                  <a:pt x="29" y="134"/>
                </a:lnTo>
                <a:lnTo>
                  <a:pt x="29" y="139"/>
                </a:lnTo>
                <a:lnTo>
                  <a:pt x="29" y="144"/>
                </a:lnTo>
                <a:lnTo>
                  <a:pt x="29" y="149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3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7"/>
                </a:lnTo>
                <a:lnTo>
                  <a:pt x="29" y="201"/>
                </a:lnTo>
                <a:lnTo>
                  <a:pt x="29" y="206"/>
                </a:lnTo>
                <a:lnTo>
                  <a:pt x="29" y="211"/>
                </a:lnTo>
                <a:lnTo>
                  <a:pt x="29" y="216"/>
                </a:lnTo>
                <a:lnTo>
                  <a:pt x="29" y="221"/>
                </a:lnTo>
                <a:lnTo>
                  <a:pt x="29" y="225"/>
                </a:lnTo>
                <a:lnTo>
                  <a:pt x="29" y="230"/>
                </a:lnTo>
                <a:lnTo>
                  <a:pt x="29" y="235"/>
                </a:lnTo>
                <a:lnTo>
                  <a:pt x="34" y="235"/>
                </a:lnTo>
                <a:lnTo>
                  <a:pt x="34" y="240"/>
                </a:lnTo>
                <a:lnTo>
                  <a:pt x="34" y="245"/>
                </a:lnTo>
                <a:lnTo>
                  <a:pt x="34" y="249"/>
                </a:lnTo>
                <a:lnTo>
                  <a:pt x="34" y="254"/>
                </a:lnTo>
                <a:lnTo>
                  <a:pt x="34" y="259"/>
                </a:lnTo>
                <a:lnTo>
                  <a:pt x="34" y="264"/>
                </a:lnTo>
                <a:lnTo>
                  <a:pt x="34" y="269"/>
                </a:lnTo>
                <a:lnTo>
                  <a:pt x="34" y="273"/>
                </a:lnTo>
                <a:lnTo>
                  <a:pt x="34" y="278"/>
                </a:lnTo>
                <a:lnTo>
                  <a:pt x="34" y="283"/>
                </a:lnTo>
                <a:lnTo>
                  <a:pt x="34" y="288"/>
                </a:lnTo>
                <a:lnTo>
                  <a:pt x="34" y="293"/>
                </a:lnTo>
                <a:lnTo>
                  <a:pt x="34" y="297"/>
                </a:lnTo>
                <a:lnTo>
                  <a:pt x="34" y="302"/>
                </a:lnTo>
                <a:lnTo>
                  <a:pt x="34" y="307"/>
                </a:lnTo>
                <a:lnTo>
                  <a:pt x="34" y="312"/>
                </a:lnTo>
                <a:lnTo>
                  <a:pt x="34" y="317"/>
                </a:lnTo>
                <a:lnTo>
                  <a:pt x="34" y="321"/>
                </a:lnTo>
                <a:lnTo>
                  <a:pt x="34" y="326"/>
                </a:lnTo>
                <a:lnTo>
                  <a:pt x="34" y="331"/>
                </a:lnTo>
                <a:lnTo>
                  <a:pt x="34" y="336"/>
                </a:lnTo>
                <a:lnTo>
                  <a:pt x="34" y="341"/>
                </a:lnTo>
                <a:lnTo>
                  <a:pt x="38" y="341"/>
                </a:lnTo>
                <a:lnTo>
                  <a:pt x="38" y="345"/>
                </a:lnTo>
                <a:lnTo>
                  <a:pt x="38" y="350"/>
                </a:lnTo>
                <a:lnTo>
                  <a:pt x="38" y="355"/>
                </a:lnTo>
                <a:lnTo>
                  <a:pt x="38" y="360"/>
                </a:lnTo>
                <a:lnTo>
                  <a:pt x="38" y="365"/>
                </a:lnTo>
                <a:lnTo>
                  <a:pt x="38" y="369"/>
                </a:lnTo>
                <a:lnTo>
                  <a:pt x="38" y="374"/>
                </a:lnTo>
                <a:lnTo>
                  <a:pt x="38" y="379"/>
                </a:lnTo>
                <a:lnTo>
                  <a:pt x="38" y="384"/>
                </a:lnTo>
                <a:lnTo>
                  <a:pt x="34" y="384"/>
                </a:lnTo>
                <a:lnTo>
                  <a:pt x="34" y="389"/>
                </a:lnTo>
                <a:lnTo>
                  <a:pt x="29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2" name="Freeform 24"/>
          <p:cNvSpPr>
            <a:spLocks/>
          </p:cNvSpPr>
          <p:nvPr/>
        </p:nvSpPr>
        <p:spPr bwMode="auto">
          <a:xfrm>
            <a:off x="3403600" y="2624138"/>
            <a:ext cx="352425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4" y="38"/>
              </a:cxn>
              <a:cxn ang="0">
                <a:pos x="19" y="29"/>
              </a:cxn>
              <a:cxn ang="0">
                <a:pos x="34" y="24"/>
              </a:cxn>
              <a:cxn ang="0">
                <a:pos x="48" y="14"/>
              </a:cxn>
              <a:cxn ang="0">
                <a:pos x="58" y="14"/>
              </a:cxn>
              <a:cxn ang="0">
                <a:pos x="67" y="10"/>
              </a:cxn>
              <a:cxn ang="0">
                <a:pos x="82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0"/>
              </a:cxn>
              <a:cxn ang="0">
                <a:pos x="130" y="10"/>
              </a:cxn>
              <a:cxn ang="0">
                <a:pos x="149" y="19"/>
              </a:cxn>
              <a:cxn ang="0">
                <a:pos x="163" y="24"/>
              </a:cxn>
              <a:cxn ang="0">
                <a:pos x="168" y="34"/>
              </a:cxn>
              <a:cxn ang="0">
                <a:pos x="178" y="43"/>
              </a:cxn>
              <a:cxn ang="0">
                <a:pos x="182" y="48"/>
              </a:cxn>
              <a:cxn ang="0">
                <a:pos x="182" y="62"/>
              </a:cxn>
              <a:cxn ang="0">
                <a:pos x="187" y="72"/>
              </a:cxn>
              <a:cxn ang="0">
                <a:pos x="197" y="82"/>
              </a:cxn>
              <a:cxn ang="0">
                <a:pos x="197" y="96"/>
              </a:cxn>
              <a:cxn ang="0">
                <a:pos x="197" y="110"/>
              </a:cxn>
              <a:cxn ang="0">
                <a:pos x="197" y="11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4"/>
              </a:cxn>
              <a:cxn ang="0">
                <a:pos x="173" y="158"/>
              </a:cxn>
              <a:cxn ang="0">
                <a:pos x="163" y="168"/>
              </a:cxn>
              <a:cxn ang="0">
                <a:pos x="154" y="173"/>
              </a:cxn>
              <a:cxn ang="0">
                <a:pos x="144" y="182"/>
              </a:cxn>
              <a:cxn ang="0">
                <a:pos x="130" y="192"/>
              </a:cxn>
              <a:cxn ang="0">
                <a:pos x="120" y="192"/>
              </a:cxn>
              <a:cxn ang="0">
                <a:pos x="110" y="192"/>
              </a:cxn>
              <a:cxn ang="0">
                <a:pos x="96" y="192"/>
              </a:cxn>
              <a:cxn ang="0">
                <a:pos x="86" y="192"/>
              </a:cxn>
              <a:cxn ang="0">
                <a:pos x="77" y="192"/>
              </a:cxn>
              <a:cxn ang="0">
                <a:pos x="62" y="187"/>
              </a:cxn>
              <a:cxn ang="0">
                <a:pos x="48" y="178"/>
              </a:cxn>
              <a:cxn ang="0">
                <a:pos x="43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5" y="120"/>
              </a:cxn>
              <a:cxn ang="0">
                <a:pos x="5" y="110"/>
              </a:cxn>
              <a:cxn ang="0">
                <a:pos x="5" y="101"/>
              </a:cxn>
              <a:cxn ang="0">
                <a:pos x="0" y="86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7" h="192">
                <a:moveTo>
                  <a:pt x="0" y="62"/>
                </a:move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0" y="38"/>
                </a:lnTo>
                <a:lnTo>
                  <a:pt x="14" y="38"/>
                </a:lnTo>
                <a:lnTo>
                  <a:pt x="14" y="38"/>
                </a:lnTo>
                <a:lnTo>
                  <a:pt x="14" y="34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8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3" y="14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2" y="14"/>
                </a:lnTo>
                <a:lnTo>
                  <a:pt x="62" y="14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6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9" y="19"/>
                </a:lnTo>
                <a:lnTo>
                  <a:pt x="154" y="19"/>
                </a:lnTo>
                <a:lnTo>
                  <a:pt x="154" y="19"/>
                </a:lnTo>
                <a:lnTo>
                  <a:pt x="158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8"/>
                </a:lnTo>
                <a:lnTo>
                  <a:pt x="173" y="38"/>
                </a:lnTo>
                <a:lnTo>
                  <a:pt x="178" y="38"/>
                </a:lnTo>
                <a:lnTo>
                  <a:pt x="178" y="43"/>
                </a:lnTo>
                <a:lnTo>
                  <a:pt x="178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7" y="82"/>
                </a:lnTo>
                <a:lnTo>
                  <a:pt x="197" y="86"/>
                </a:lnTo>
                <a:lnTo>
                  <a:pt x="197" y="86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58" y="182"/>
                </a:lnTo>
                <a:lnTo>
                  <a:pt x="53" y="182"/>
                </a:lnTo>
                <a:lnTo>
                  <a:pt x="53" y="182"/>
                </a:lnTo>
                <a:lnTo>
                  <a:pt x="53" y="182"/>
                </a:lnTo>
                <a:lnTo>
                  <a:pt x="48" y="178"/>
                </a:lnTo>
                <a:lnTo>
                  <a:pt x="48" y="178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19" y="154"/>
                </a:lnTo>
                <a:lnTo>
                  <a:pt x="19" y="154"/>
                </a:lnTo>
                <a:lnTo>
                  <a:pt x="19" y="149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0"/>
                </a:lnTo>
                <a:lnTo>
                  <a:pt x="5" y="120"/>
                </a:lnTo>
                <a:lnTo>
                  <a:pt x="5" y="115"/>
                </a:lnTo>
                <a:lnTo>
                  <a:pt x="5" y="115"/>
                </a:lnTo>
                <a:lnTo>
                  <a:pt x="5" y="110"/>
                </a:lnTo>
                <a:lnTo>
                  <a:pt x="5" y="110"/>
                </a:lnTo>
                <a:lnTo>
                  <a:pt x="5" y="110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3" name="Freeform 25"/>
          <p:cNvSpPr>
            <a:spLocks/>
          </p:cNvSpPr>
          <p:nvPr/>
        </p:nvSpPr>
        <p:spPr bwMode="auto">
          <a:xfrm>
            <a:off x="3506788" y="3717925"/>
            <a:ext cx="344487" cy="347663"/>
          </a:xfrm>
          <a:custGeom>
            <a:avLst/>
            <a:gdLst/>
            <a:ahLst/>
            <a:cxnLst>
              <a:cxn ang="0">
                <a:pos x="4" y="43"/>
              </a:cxn>
              <a:cxn ang="0">
                <a:pos x="9" y="38"/>
              </a:cxn>
              <a:cxn ang="0">
                <a:pos x="19" y="29"/>
              </a:cxn>
              <a:cxn ang="0">
                <a:pos x="28" y="19"/>
              </a:cxn>
              <a:cxn ang="0">
                <a:pos x="43" y="14"/>
              </a:cxn>
              <a:cxn ang="0">
                <a:pos x="52" y="5"/>
              </a:cxn>
              <a:cxn ang="0">
                <a:pos x="62" y="0"/>
              </a:cxn>
              <a:cxn ang="0">
                <a:pos x="76" y="0"/>
              </a:cxn>
              <a:cxn ang="0">
                <a:pos x="86" y="0"/>
              </a:cxn>
              <a:cxn ang="0">
                <a:pos x="96" y="0"/>
              </a:cxn>
              <a:cxn ang="0">
                <a:pos x="110" y="0"/>
              </a:cxn>
              <a:cxn ang="0">
                <a:pos x="124" y="5"/>
              </a:cxn>
              <a:cxn ang="0">
                <a:pos x="129" y="9"/>
              </a:cxn>
              <a:cxn ang="0">
                <a:pos x="144" y="19"/>
              </a:cxn>
              <a:cxn ang="0">
                <a:pos x="158" y="24"/>
              </a:cxn>
              <a:cxn ang="0">
                <a:pos x="163" y="33"/>
              </a:cxn>
              <a:cxn ang="0">
                <a:pos x="172" y="38"/>
              </a:cxn>
              <a:cxn ang="0">
                <a:pos x="177" y="43"/>
              </a:cxn>
              <a:cxn ang="0">
                <a:pos x="177" y="53"/>
              </a:cxn>
              <a:cxn ang="0">
                <a:pos x="182" y="67"/>
              </a:cxn>
              <a:cxn ang="0">
                <a:pos x="191" y="81"/>
              </a:cxn>
              <a:cxn ang="0">
                <a:pos x="191" y="91"/>
              </a:cxn>
              <a:cxn ang="0">
                <a:pos x="187" y="101"/>
              </a:cxn>
              <a:cxn ang="0">
                <a:pos x="182" y="115"/>
              </a:cxn>
              <a:cxn ang="0">
                <a:pos x="182" y="125"/>
              </a:cxn>
              <a:cxn ang="0">
                <a:pos x="177" y="134"/>
              </a:cxn>
              <a:cxn ang="0">
                <a:pos x="172" y="149"/>
              </a:cxn>
              <a:cxn ang="0">
                <a:pos x="163" y="158"/>
              </a:cxn>
              <a:cxn ang="0">
                <a:pos x="158" y="168"/>
              </a:cxn>
              <a:cxn ang="0">
                <a:pos x="153" y="173"/>
              </a:cxn>
              <a:cxn ang="0">
                <a:pos x="139" y="177"/>
              </a:cxn>
              <a:cxn ang="0">
                <a:pos x="124" y="177"/>
              </a:cxn>
              <a:cxn ang="0">
                <a:pos x="115" y="177"/>
              </a:cxn>
              <a:cxn ang="0">
                <a:pos x="105" y="182"/>
              </a:cxn>
              <a:cxn ang="0">
                <a:pos x="91" y="187"/>
              </a:cxn>
              <a:cxn ang="0">
                <a:pos x="81" y="187"/>
              </a:cxn>
              <a:cxn ang="0">
                <a:pos x="72" y="182"/>
              </a:cxn>
              <a:cxn ang="0">
                <a:pos x="57" y="182"/>
              </a:cxn>
              <a:cxn ang="0">
                <a:pos x="48" y="177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4" y="149"/>
              </a:cxn>
              <a:cxn ang="0">
                <a:pos x="9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5"/>
              </a:cxn>
              <a:cxn ang="0">
                <a:pos x="0" y="91"/>
              </a:cxn>
              <a:cxn ang="0">
                <a:pos x="0" y="81"/>
              </a:cxn>
              <a:cxn ang="0">
                <a:pos x="0" y="72"/>
              </a:cxn>
              <a:cxn ang="0">
                <a:pos x="0" y="57"/>
              </a:cxn>
            </a:cxnLst>
            <a:rect l="0" t="0" r="r" b="b"/>
            <a:pathLst>
              <a:path w="191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4" y="43"/>
                </a:lnTo>
                <a:lnTo>
                  <a:pt x="9" y="38"/>
                </a:lnTo>
                <a:lnTo>
                  <a:pt x="9" y="38"/>
                </a:lnTo>
                <a:lnTo>
                  <a:pt x="9" y="38"/>
                </a:lnTo>
                <a:lnTo>
                  <a:pt x="14" y="33"/>
                </a:lnTo>
                <a:lnTo>
                  <a:pt x="14" y="33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4"/>
                </a:lnTo>
                <a:lnTo>
                  <a:pt x="43" y="14"/>
                </a:lnTo>
                <a:lnTo>
                  <a:pt x="43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48" y="5"/>
                </a:lnTo>
                <a:lnTo>
                  <a:pt x="52" y="5"/>
                </a:lnTo>
                <a:lnTo>
                  <a:pt x="52" y="5"/>
                </a:lnTo>
                <a:lnTo>
                  <a:pt x="52" y="0"/>
                </a:lnTo>
                <a:lnTo>
                  <a:pt x="57" y="0"/>
                </a:lnTo>
                <a:lnTo>
                  <a:pt x="57" y="0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1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5" y="0"/>
                </a:lnTo>
                <a:lnTo>
                  <a:pt x="120" y="0"/>
                </a:lnTo>
                <a:lnTo>
                  <a:pt x="120" y="0"/>
                </a:lnTo>
                <a:lnTo>
                  <a:pt x="120" y="0"/>
                </a:lnTo>
                <a:lnTo>
                  <a:pt x="124" y="5"/>
                </a:lnTo>
                <a:lnTo>
                  <a:pt x="124" y="5"/>
                </a:lnTo>
                <a:lnTo>
                  <a:pt x="124" y="5"/>
                </a:lnTo>
                <a:lnTo>
                  <a:pt x="129" y="9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68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77" y="48"/>
                </a:lnTo>
                <a:lnTo>
                  <a:pt x="177" y="53"/>
                </a:lnTo>
                <a:lnTo>
                  <a:pt x="177" y="53"/>
                </a:lnTo>
                <a:lnTo>
                  <a:pt x="177" y="53"/>
                </a:lnTo>
                <a:lnTo>
                  <a:pt x="177" y="57"/>
                </a:lnTo>
                <a:lnTo>
                  <a:pt x="182" y="57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7"/>
                </a:lnTo>
                <a:lnTo>
                  <a:pt x="191" y="77"/>
                </a:lnTo>
                <a:lnTo>
                  <a:pt x="191" y="81"/>
                </a:lnTo>
                <a:lnTo>
                  <a:pt x="191" y="81"/>
                </a:lnTo>
                <a:lnTo>
                  <a:pt x="191" y="86"/>
                </a:lnTo>
                <a:lnTo>
                  <a:pt x="191" y="86"/>
                </a:lnTo>
                <a:lnTo>
                  <a:pt x="191" y="86"/>
                </a:lnTo>
                <a:lnTo>
                  <a:pt x="191" y="91"/>
                </a:lnTo>
                <a:lnTo>
                  <a:pt x="191" y="91"/>
                </a:lnTo>
                <a:lnTo>
                  <a:pt x="191" y="91"/>
                </a:lnTo>
                <a:lnTo>
                  <a:pt x="191" y="96"/>
                </a:lnTo>
                <a:lnTo>
                  <a:pt x="191" y="96"/>
                </a:lnTo>
                <a:lnTo>
                  <a:pt x="187" y="101"/>
                </a:lnTo>
                <a:lnTo>
                  <a:pt x="187" y="105"/>
                </a:lnTo>
                <a:lnTo>
                  <a:pt x="187" y="105"/>
                </a:lnTo>
                <a:lnTo>
                  <a:pt x="187" y="110"/>
                </a:lnTo>
                <a:lnTo>
                  <a:pt x="182" y="110"/>
                </a:lnTo>
                <a:lnTo>
                  <a:pt x="182" y="115"/>
                </a:lnTo>
                <a:lnTo>
                  <a:pt x="182" y="120"/>
                </a:lnTo>
                <a:lnTo>
                  <a:pt x="182" y="120"/>
                </a:lnTo>
                <a:lnTo>
                  <a:pt x="182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25"/>
                </a:lnTo>
                <a:lnTo>
                  <a:pt x="182" y="129"/>
                </a:lnTo>
                <a:lnTo>
                  <a:pt x="182" y="129"/>
                </a:lnTo>
                <a:lnTo>
                  <a:pt x="182" y="129"/>
                </a:lnTo>
                <a:lnTo>
                  <a:pt x="177" y="134"/>
                </a:lnTo>
                <a:lnTo>
                  <a:pt x="177" y="134"/>
                </a:lnTo>
                <a:lnTo>
                  <a:pt x="177" y="139"/>
                </a:lnTo>
                <a:lnTo>
                  <a:pt x="172" y="144"/>
                </a:lnTo>
                <a:lnTo>
                  <a:pt x="172" y="144"/>
                </a:lnTo>
                <a:lnTo>
                  <a:pt x="172" y="149"/>
                </a:lnTo>
                <a:lnTo>
                  <a:pt x="172" y="153"/>
                </a:lnTo>
                <a:lnTo>
                  <a:pt x="168" y="153"/>
                </a:lnTo>
                <a:lnTo>
                  <a:pt x="168" y="158"/>
                </a:lnTo>
                <a:lnTo>
                  <a:pt x="168" y="158"/>
                </a:lnTo>
                <a:lnTo>
                  <a:pt x="163" y="158"/>
                </a:lnTo>
                <a:lnTo>
                  <a:pt x="163" y="158"/>
                </a:lnTo>
                <a:lnTo>
                  <a:pt x="163" y="163"/>
                </a:lnTo>
                <a:lnTo>
                  <a:pt x="158" y="163"/>
                </a:lnTo>
                <a:lnTo>
                  <a:pt x="158" y="163"/>
                </a:lnTo>
                <a:lnTo>
                  <a:pt x="158" y="168"/>
                </a:lnTo>
                <a:lnTo>
                  <a:pt x="158" y="168"/>
                </a:lnTo>
                <a:lnTo>
                  <a:pt x="153" y="168"/>
                </a:lnTo>
                <a:lnTo>
                  <a:pt x="153" y="168"/>
                </a:lnTo>
                <a:lnTo>
                  <a:pt x="153" y="173"/>
                </a:lnTo>
                <a:lnTo>
                  <a:pt x="153" y="173"/>
                </a:lnTo>
                <a:lnTo>
                  <a:pt x="148" y="173"/>
                </a:lnTo>
                <a:lnTo>
                  <a:pt x="148" y="177"/>
                </a:lnTo>
                <a:lnTo>
                  <a:pt x="148" y="177"/>
                </a:lnTo>
                <a:lnTo>
                  <a:pt x="144" y="177"/>
                </a:lnTo>
                <a:lnTo>
                  <a:pt x="139" y="177"/>
                </a:lnTo>
                <a:lnTo>
                  <a:pt x="139" y="177"/>
                </a:lnTo>
                <a:lnTo>
                  <a:pt x="134" y="177"/>
                </a:lnTo>
                <a:lnTo>
                  <a:pt x="134" y="177"/>
                </a:lnTo>
                <a:lnTo>
                  <a:pt x="129" y="177"/>
                </a:lnTo>
                <a:lnTo>
                  <a:pt x="124" y="177"/>
                </a:lnTo>
                <a:lnTo>
                  <a:pt x="124" y="177"/>
                </a:lnTo>
                <a:lnTo>
                  <a:pt x="120" y="177"/>
                </a:lnTo>
                <a:lnTo>
                  <a:pt x="120" y="177"/>
                </a:lnTo>
                <a:lnTo>
                  <a:pt x="120" y="177"/>
                </a:lnTo>
                <a:lnTo>
                  <a:pt x="115" y="177"/>
                </a:lnTo>
                <a:lnTo>
                  <a:pt x="115" y="177"/>
                </a:lnTo>
                <a:lnTo>
                  <a:pt x="115" y="177"/>
                </a:lnTo>
                <a:lnTo>
                  <a:pt x="110" y="177"/>
                </a:lnTo>
                <a:lnTo>
                  <a:pt x="110" y="177"/>
                </a:lnTo>
                <a:lnTo>
                  <a:pt x="105" y="182"/>
                </a:lnTo>
                <a:lnTo>
                  <a:pt x="105" y="182"/>
                </a:lnTo>
                <a:lnTo>
                  <a:pt x="100" y="182"/>
                </a:lnTo>
                <a:lnTo>
                  <a:pt x="100" y="187"/>
                </a:lnTo>
                <a:lnTo>
                  <a:pt x="96" y="187"/>
                </a:lnTo>
                <a:lnTo>
                  <a:pt x="91" y="187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87"/>
                </a:lnTo>
                <a:lnTo>
                  <a:pt x="81" y="187"/>
                </a:lnTo>
                <a:lnTo>
                  <a:pt x="81" y="187"/>
                </a:lnTo>
                <a:lnTo>
                  <a:pt x="76" y="187"/>
                </a:lnTo>
                <a:lnTo>
                  <a:pt x="76" y="182"/>
                </a:lnTo>
                <a:lnTo>
                  <a:pt x="76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2" y="182"/>
                </a:lnTo>
                <a:lnTo>
                  <a:pt x="62" y="182"/>
                </a:lnTo>
                <a:lnTo>
                  <a:pt x="57" y="182"/>
                </a:lnTo>
                <a:lnTo>
                  <a:pt x="52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43" y="173"/>
                </a:lnTo>
                <a:lnTo>
                  <a:pt x="43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81"/>
                </a:lnTo>
                <a:lnTo>
                  <a:pt x="0" y="81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7"/>
                </a:lnTo>
                <a:lnTo>
                  <a:pt x="0" y="57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4" name="Freeform 26"/>
          <p:cNvSpPr>
            <a:spLocks/>
          </p:cNvSpPr>
          <p:nvPr/>
        </p:nvSpPr>
        <p:spPr bwMode="auto">
          <a:xfrm>
            <a:off x="3638550" y="3040063"/>
            <a:ext cx="22225" cy="677862"/>
          </a:xfrm>
          <a:custGeom>
            <a:avLst/>
            <a:gdLst/>
            <a:ahLst/>
            <a:cxnLst>
              <a:cxn ang="0">
                <a:pos x="9" y="370"/>
              </a:cxn>
              <a:cxn ang="0">
                <a:pos x="9" y="360"/>
              </a:cxn>
              <a:cxn ang="0">
                <a:pos x="9" y="351"/>
              </a:cxn>
              <a:cxn ang="0">
                <a:pos x="9" y="341"/>
              </a:cxn>
              <a:cxn ang="0">
                <a:pos x="9" y="332"/>
              </a:cxn>
              <a:cxn ang="0">
                <a:pos x="9" y="322"/>
              </a:cxn>
              <a:cxn ang="0">
                <a:pos x="9" y="312"/>
              </a:cxn>
              <a:cxn ang="0">
                <a:pos x="14" y="308"/>
              </a:cxn>
              <a:cxn ang="0">
                <a:pos x="14" y="298"/>
              </a:cxn>
              <a:cxn ang="0">
                <a:pos x="14" y="288"/>
              </a:cxn>
              <a:cxn ang="0">
                <a:pos x="14" y="279"/>
              </a:cxn>
              <a:cxn ang="0">
                <a:pos x="14" y="269"/>
              </a:cxn>
              <a:cxn ang="0">
                <a:pos x="14" y="260"/>
              </a:cxn>
              <a:cxn ang="0">
                <a:pos x="14" y="250"/>
              </a:cxn>
              <a:cxn ang="0">
                <a:pos x="14" y="240"/>
              </a:cxn>
              <a:cxn ang="0">
                <a:pos x="14" y="231"/>
              </a:cxn>
              <a:cxn ang="0">
                <a:pos x="14" y="221"/>
              </a:cxn>
              <a:cxn ang="0">
                <a:pos x="14" y="212"/>
              </a:cxn>
              <a:cxn ang="0">
                <a:pos x="14" y="202"/>
              </a:cxn>
              <a:cxn ang="0">
                <a:pos x="14" y="192"/>
              </a:cxn>
              <a:cxn ang="0">
                <a:pos x="14" y="183"/>
              </a:cxn>
              <a:cxn ang="0">
                <a:pos x="14" y="173"/>
              </a:cxn>
              <a:cxn ang="0">
                <a:pos x="14" y="164"/>
              </a:cxn>
              <a:cxn ang="0">
                <a:pos x="14" y="154"/>
              </a:cxn>
              <a:cxn ang="0">
                <a:pos x="14" y="144"/>
              </a:cxn>
              <a:cxn ang="0">
                <a:pos x="9" y="135"/>
              </a:cxn>
              <a:cxn ang="0">
                <a:pos x="9" y="125"/>
              </a:cxn>
              <a:cxn ang="0">
                <a:pos x="9" y="116"/>
              </a:cxn>
              <a:cxn ang="0">
                <a:pos x="9" y="106"/>
              </a:cxn>
              <a:cxn ang="0">
                <a:pos x="9" y="96"/>
              </a:cxn>
              <a:cxn ang="0">
                <a:pos x="9" y="87"/>
              </a:cxn>
              <a:cxn ang="0">
                <a:pos x="9" y="77"/>
              </a:cxn>
              <a:cxn ang="0">
                <a:pos x="9" y="68"/>
              </a:cxn>
              <a:cxn ang="0">
                <a:pos x="9" y="58"/>
              </a:cxn>
              <a:cxn ang="0">
                <a:pos x="9" y="48"/>
              </a:cxn>
              <a:cxn ang="0">
                <a:pos x="9" y="39"/>
              </a:cxn>
              <a:cxn ang="0">
                <a:pos x="4" y="29"/>
              </a:cxn>
              <a:cxn ang="0">
                <a:pos x="0" y="24"/>
              </a:cxn>
              <a:cxn ang="0">
                <a:pos x="0" y="15"/>
              </a:cxn>
              <a:cxn ang="0">
                <a:pos x="0" y="5"/>
              </a:cxn>
            </a:cxnLst>
            <a:rect l="0" t="0" r="r" b="b"/>
            <a:pathLst>
              <a:path w="14" h="375">
                <a:moveTo>
                  <a:pt x="9" y="375"/>
                </a:moveTo>
                <a:lnTo>
                  <a:pt x="9" y="370"/>
                </a:lnTo>
                <a:lnTo>
                  <a:pt x="9" y="365"/>
                </a:lnTo>
                <a:lnTo>
                  <a:pt x="9" y="360"/>
                </a:lnTo>
                <a:lnTo>
                  <a:pt x="9" y="356"/>
                </a:lnTo>
                <a:lnTo>
                  <a:pt x="9" y="351"/>
                </a:lnTo>
                <a:lnTo>
                  <a:pt x="9" y="346"/>
                </a:lnTo>
                <a:lnTo>
                  <a:pt x="9" y="341"/>
                </a:lnTo>
                <a:lnTo>
                  <a:pt x="9" y="336"/>
                </a:lnTo>
                <a:lnTo>
                  <a:pt x="9" y="332"/>
                </a:lnTo>
                <a:lnTo>
                  <a:pt x="9" y="327"/>
                </a:lnTo>
                <a:lnTo>
                  <a:pt x="9" y="322"/>
                </a:lnTo>
                <a:lnTo>
                  <a:pt x="9" y="317"/>
                </a:lnTo>
                <a:lnTo>
                  <a:pt x="9" y="312"/>
                </a:lnTo>
                <a:lnTo>
                  <a:pt x="14" y="312"/>
                </a:lnTo>
                <a:lnTo>
                  <a:pt x="14" y="308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4" y="264"/>
                </a:lnTo>
                <a:lnTo>
                  <a:pt x="14" y="260"/>
                </a:lnTo>
                <a:lnTo>
                  <a:pt x="14" y="255"/>
                </a:lnTo>
                <a:lnTo>
                  <a:pt x="14" y="250"/>
                </a:lnTo>
                <a:lnTo>
                  <a:pt x="14" y="245"/>
                </a:lnTo>
                <a:lnTo>
                  <a:pt x="14" y="240"/>
                </a:lnTo>
                <a:lnTo>
                  <a:pt x="14" y="236"/>
                </a:lnTo>
                <a:lnTo>
                  <a:pt x="14" y="231"/>
                </a:lnTo>
                <a:lnTo>
                  <a:pt x="14" y="226"/>
                </a:lnTo>
                <a:lnTo>
                  <a:pt x="14" y="221"/>
                </a:lnTo>
                <a:lnTo>
                  <a:pt x="14" y="216"/>
                </a:lnTo>
                <a:lnTo>
                  <a:pt x="14" y="212"/>
                </a:lnTo>
                <a:lnTo>
                  <a:pt x="14" y="207"/>
                </a:lnTo>
                <a:lnTo>
                  <a:pt x="14" y="202"/>
                </a:lnTo>
                <a:lnTo>
                  <a:pt x="14" y="197"/>
                </a:lnTo>
                <a:lnTo>
                  <a:pt x="14" y="192"/>
                </a:lnTo>
                <a:lnTo>
                  <a:pt x="14" y="188"/>
                </a:lnTo>
                <a:lnTo>
                  <a:pt x="14" y="183"/>
                </a:lnTo>
                <a:lnTo>
                  <a:pt x="14" y="178"/>
                </a:lnTo>
                <a:lnTo>
                  <a:pt x="14" y="173"/>
                </a:lnTo>
                <a:lnTo>
                  <a:pt x="14" y="168"/>
                </a:lnTo>
                <a:lnTo>
                  <a:pt x="14" y="164"/>
                </a:lnTo>
                <a:lnTo>
                  <a:pt x="14" y="159"/>
                </a:lnTo>
                <a:lnTo>
                  <a:pt x="14" y="154"/>
                </a:lnTo>
                <a:lnTo>
                  <a:pt x="14" y="149"/>
                </a:lnTo>
                <a:lnTo>
                  <a:pt x="14" y="144"/>
                </a:lnTo>
                <a:lnTo>
                  <a:pt x="9" y="140"/>
                </a:lnTo>
                <a:lnTo>
                  <a:pt x="9" y="135"/>
                </a:lnTo>
                <a:lnTo>
                  <a:pt x="9" y="130"/>
                </a:lnTo>
                <a:lnTo>
                  <a:pt x="9" y="125"/>
                </a:lnTo>
                <a:lnTo>
                  <a:pt x="9" y="120"/>
                </a:lnTo>
                <a:lnTo>
                  <a:pt x="9" y="116"/>
                </a:lnTo>
                <a:lnTo>
                  <a:pt x="9" y="111"/>
                </a:lnTo>
                <a:lnTo>
                  <a:pt x="9" y="106"/>
                </a:lnTo>
                <a:lnTo>
                  <a:pt x="9" y="101"/>
                </a:lnTo>
                <a:lnTo>
                  <a:pt x="9" y="96"/>
                </a:lnTo>
                <a:lnTo>
                  <a:pt x="9" y="92"/>
                </a:lnTo>
                <a:lnTo>
                  <a:pt x="9" y="87"/>
                </a:lnTo>
                <a:lnTo>
                  <a:pt x="9" y="82"/>
                </a:lnTo>
                <a:lnTo>
                  <a:pt x="9" y="77"/>
                </a:lnTo>
                <a:lnTo>
                  <a:pt x="9" y="72"/>
                </a:lnTo>
                <a:lnTo>
                  <a:pt x="9" y="68"/>
                </a:lnTo>
                <a:lnTo>
                  <a:pt x="9" y="63"/>
                </a:lnTo>
                <a:lnTo>
                  <a:pt x="9" y="58"/>
                </a:lnTo>
                <a:lnTo>
                  <a:pt x="9" y="53"/>
                </a:lnTo>
                <a:lnTo>
                  <a:pt x="9" y="48"/>
                </a:lnTo>
                <a:lnTo>
                  <a:pt x="9" y="44"/>
                </a:lnTo>
                <a:lnTo>
                  <a:pt x="9" y="39"/>
                </a:lnTo>
                <a:lnTo>
                  <a:pt x="9" y="34"/>
                </a:lnTo>
                <a:lnTo>
                  <a:pt x="4" y="29"/>
                </a:lnTo>
                <a:lnTo>
                  <a:pt x="4" y="24"/>
                </a:lnTo>
                <a:lnTo>
                  <a:pt x="0" y="24"/>
                </a:lnTo>
                <a:lnTo>
                  <a:pt x="0" y="20"/>
                </a:lnTo>
                <a:lnTo>
                  <a:pt x="0" y="15"/>
                </a:lnTo>
                <a:lnTo>
                  <a:pt x="0" y="10"/>
                </a:lnTo>
                <a:lnTo>
                  <a:pt x="0" y="5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5" name="Freeform 27"/>
          <p:cNvSpPr>
            <a:spLocks/>
          </p:cNvSpPr>
          <p:nvPr/>
        </p:nvSpPr>
        <p:spPr bwMode="auto">
          <a:xfrm>
            <a:off x="3638550" y="2971800"/>
            <a:ext cx="49213" cy="714375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4" y="10"/>
              </a:cxn>
              <a:cxn ang="0">
                <a:pos x="9" y="14"/>
              </a:cxn>
              <a:cxn ang="0">
                <a:pos x="9" y="24"/>
              </a:cxn>
              <a:cxn ang="0">
                <a:pos x="9" y="34"/>
              </a:cxn>
              <a:cxn ang="0">
                <a:pos x="9" y="43"/>
              </a:cxn>
              <a:cxn ang="0">
                <a:pos x="14" y="53"/>
              </a:cxn>
              <a:cxn ang="0">
                <a:pos x="19" y="62"/>
              </a:cxn>
              <a:cxn ang="0">
                <a:pos x="19" y="72"/>
              </a:cxn>
              <a:cxn ang="0">
                <a:pos x="19" y="82"/>
              </a:cxn>
              <a:cxn ang="0">
                <a:pos x="24" y="91"/>
              </a:cxn>
              <a:cxn ang="0">
                <a:pos x="24" y="101"/>
              </a:cxn>
              <a:cxn ang="0">
                <a:pos x="24" y="110"/>
              </a:cxn>
              <a:cxn ang="0">
                <a:pos x="24" y="120"/>
              </a:cxn>
              <a:cxn ang="0">
                <a:pos x="24" y="130"/>
              </a:cxn>
              <a:cxn ang="0">
                <a:pos x="24" y="139"/>
              </a:cxn>
              <a:cxn ang="0">
                <a:pos x="24" y="149"/>
              </a:cxn>
              <a:cxn ang="0">
                <a:pos x="24" y="158"/>
              </a:cxn>
              <a:cxn ang="0">
                <a:pos x="24" y="168"/>
              </a:cxn>
              <a:cxn ang="0">
                <a:pos x="24" y="178"/>
              </a:cxn>
              <a:cxn ang="0">
                <a:pos x="24" y="187"/>
              </a:cxn>
              <a:cxn ang="0">
                <a:pos x="24" y="197"/>
              </a:cxn>
              <a:cxn ang="0">
                <a:pos x="24" y="206"/>
              </a:cxn>
              <a:cxn ang="0">
                <a:pos x="24" y="216"/>
              </a:cxn>
              <a:cxn ang="0">
                <a:pos x="24" y="226"/>
              </a:cxn>
              <a:cxn ang="0">
                <a:pos x="24" y="235"/>
              </a:cxn>
              <a:cxn ang="0">
                <a:pos x="24" y="245"/>
              </a:cxn>
              <a:cxn ang="0">
                <a:pos x="28" y="250"/>
              </a:cxn>
              <a:cxn ang="0">
                <a:pos x="28" y="259"/>
              </a:cxn>
              <a:cxn ang="0">
                <a:pos x="28" y="269"/>
              </a:cxn>
              <a:cxn ang="0">
                <a:pos x="28" y="278"/>
              </a:cxn>
              <a:cxn ang="0">
                <a:pos x="28" y="288"/>
              </a:cxn>
              <a:cxn ang="0">
                <a:pos x="28" y="298"/>
              </a:cxn>
              <a:cxn ang="0">
                <a:pos x="28" y="307"/>
              </a:cxn>
              <a:cxn ang="0">
                <a:pos x="28" y="317"/>
              </a:cxn>
              <a:cxn ang="0">
                <a:pos x="28" y="326"/>
              </a:cxn>
              <a:cxn ang="0">
                <a:pos x="28" y="336"/>
              </a:cxn>
              <a:cxn ang="0">
                <a:pos x="28" y="346"/>
              </a:cxn>
              <a:cxn ang="0">
                <a:pos x="28" y="355"/>
              </a:cxn>
              <a:cxn ang="0">
                <a:pos x="28" y="365"/>
              </a:cxn>
              <a:cxn ang="0">
                <a:pos x="28" y="374"/>
              </a:cxn>
              <a:cxn ang="0">
                <a:pos x="28" y="384"/>
              </a:cxn>
              <a:cxn ang="0">
                <a:pos x="24" y="389"/>
              </a:cxn>
              <a:cxn ang="0">
                <a:pos x="19" y="394"/>
              </a:cxn>
            </a:cxnLst>
            <a:rect l="0" t="0" r="r" b="b"/>
            <a:pathLst>
              <a:path w="28" h="394">
                <a:moveTo>
                  <a:pt x="0" y="0"/>
                </a:moveTo>
                <a:lnTo>
                  <a:pt x="0" y="5"/>
                </a:lnTo>
                <a:lnTo>
                  <a:pt x="4" y="5"/>
                </a:lnTo>
                <a:lnTo>
                  <a:pt x="4" y="10"/>
                </a:lnTo>
                <a:lnTo>
                  <a:pt x="9" y="10"/>
                </a:lnTo>
                <a:lnTo>
                  <a:pt x="9" y="14"/>
                </a:lnTo>
                <a:lnTo>
                  <a:pt x="9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8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2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24" y="86"/>
                </a:lnTo>
                <a:lnTo>
                  <a:pt x="24" y="91"/>
                </a:lnTo>
                <a:lnTo>
                  <a:pt x="24" y="96"/>
                </a:lnTo>
                <a:lnTo>
                  <a:pt x="24" y="101"/>
                </a:lnTo>
                <a:lnTo>
                  <a:pt x="24" y="106"/>
                </a:lnTo>
                <a:lnTo>
                  <a:pt x="24" y="110"/>
                </a:lnTo>
                <a:lnTo>
                  <a:pt x="24" y="115"/>
                </a:lnTo>
                <a:lnTo>
                  <a:pt x="24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8" y="250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9"/>
                </a:lnTo>
                <a:lnTo>
                  <a:pt x="28" y="274"/>
                </a:lnTo>
                <a:lnTo>
                  <a:pt x="28" y="278"/>
                </a:lnTo>
                <a:lnTo>
                  <a:pt x="28" y="283"/>
                </a:lnTo>
                <a:lnTo>
                  <a:pt x="28" y="288"/>
                </a:lnTo>
                <a:lnTo>
                  <a:pt x="28" y="293"/>
                </a:lnTo>
                <a:lnTo>
                  <a:pt x="28" y="298"/>
                </a:lnTo>
                <a:lnTo>
                  <a:pt x="28" y="302"/>
                </a:lnTo>
                <a:lnTo>
                  <a:pt x="28" y="307"/>
                </a:lnTo>
                <a:lnTo>
                  <a:pt x="28" y="312"/>
                </a:lnTo>
                <a:lnTo>
                  <a:pt x="28" y="317"/>
                </a:lnTo>
                <a:lnTo>
                  <a:pt x="28" y="322"/>
                </a:lnTo>
                <a:lnTo>
                  <a:pt x="28" y="326"/>
                </a:lnTo>
                <a:lnTo>
                  <a:pt x="28" y="331"/>
                </a:lnTo>
                <a:lnTo>
                  <a:pt x="28" y="336"/>
                </a:lnTo>
                <a:lnTo>
                  <a:pt x="28" y="341"/>
                </a:lnTo>
                <a:lnTo>
                  <a:pt x="28" y="346"/>
                </a:lnTo>
                <a:lnTo>
                  <a:pt x="28" y="350"/>
                </a:lnTo>
                <a:lnTo>
                  <a:pt x="28" y="355"/>
                </a:lnTo>
                <a:lnTo>
                  <a:pt x="28" y="360"/>
                </a:lnTo>
                <a:lnTo>
                  <a:pt x="28" y="365"/>
                </a:lnTo>
                <a:lnTo>
                  <a:pt x="28" y="370"/>
                </a:lnTo>
                <a:lnTo>
                  <a:pt x="28" y="374"/>
                </a:lnTo>
                <a:lnTo>
                  <a:pt x="28" y="379"/>
                </a:lnTo>
                <a:lnTo>
                  <a:pt x="28" y="384"/>
                </a:lnTo>
                <a:lnTo>
                  <a:pt x="28" y="389"/>
                </a:lnTo>
                <a:lnTo>
                  <a:pt x="24" y="389"/>
                </a:lnTo>
                <a:lnTo>
                  <a:pt x="24" y="394"/>
                </a:lnTo>
                <a:lnTo>
                  <a:pt x="1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6" name="Freeform 28"/>
          <p:cNvSpPr>
            <a:spLocks/>
          </p:cNvSpPr>
          <p:nvPr/>
        </p:nvSpPr>
        <p:spPr bwMode="auto">
          <a:xfrm>
            <a:off x="3773488" y="2614613"/>
            <a:ext cx="347662" cy="347662"/>
          </a:xfrm>
          <a:custGeom>
            <a:avLst/>
            <a:gdLst/>
            <a:ahLst/>
            <a:cxnLst>
              <a:cxn ang="0">
                <a:pos x="5" y="53"/>
              </a:cxn>
              <a:cxn ang="0">
                <a:pos x="10" y="39"/>
              </a:cxn>
              <a:cxn ang="0">
                <a:pos x="20" y="29"/>
              </a:cxn>
              <a:cxn ang="0">
                <a:pos x="29" y="24"/>
              </a:cxn>
              <a:cxn ang="0">
                <a:pos x="43" y="15"/>
              </a:cxn>
              <a:cxn ang="0">
                <a:pos x="53" y="15"/>
              </a:cxn>
              <a:cxn ang="0">
                <a:pos x="67" y="10"/>
              </a:cxn>
              <a:cxn ang="0">
                <a:pos x="77" y="5"/>
              </a:cxn>
              <a:cxn ang="0">
                <a:pos x="87" y="0"/>
              </a:cxn>
              <a:cxn ang="0">
                <a:pos x="96" y="5"/>
              </a:cxn>
              <a:cxn ang="0">
                <a:pos x="111" y="10"/>
              </a:cxn>
              <a:cxn ang="0">
                <a:pos x="125" y="15"/>
              </a:cxn>
              <a:cxn ang="0">
                <a:pos x="130" y="15"/>
              </a:cxn>
              <a:cxn ang="0">
                <a:pos x="144" y="19"/>
              </a:cxn>
              <a:cxn ang="0">
                <a:pos x="159" y="29"/>
              </a:cxn>
              <a:cxn ang="0">
                <a:pos x="168" y="39"/>
              </a:cxn>
              <a:cxn ang="0">
                <a:pos x="173" y="43"/>
              </a:cxn>
              <a:cxn ang="0">
                <a:pos x="183" y="53"/>
              </a:cxn>
              <a:cxn ang="0">
                <a:pos x="183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3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9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6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8" y="187"/>
              </a:cxn>
              <a:cxn ang="0">
                <a:pos x="43" y="178"/>
              </a:cxn>
              <a:cxn ang="0">
                <a:pos x="34" y="173"/>
              </a:cxn>
              <a:cxn ang="0">
                <a:pos x="29" y="168"/>
              </a:cxn>
              <a:cxn ang="0">
                <a:pos x="20" y="159"/>
              </a:cxn>
              <a:cxn ang="0">
                <a:pos x="15" y="149"/>
              </a:cxn>
              <a:cxn ang="0">
                <a:pos x="5" y="144"/>
              </a:cxn>
              <a:cxn ang="0">
                <a:pos x="0" y="135"/>
              </a:cxn>
              <a:cxn ang="0">
                <a:pos x="0" y="120"/>
              </a:cxn>
              <a:cxn ang="0">
                <a:pos x="0" y="111"/>
              </a:cxn>
              <a:cxn ang="0">
                <a:pos x="0" y="101"/>
              </a:cxn>
              <a:cxn ang="0">
                <a:pos x="0" y="87"/>
              </a:cxn>
              <a:cxn ang="0">
                <a:pos x="0" y="72"/>
              </a:cxn>
              <a:cxn ang="0">
                <a:pos x="0" y="67"/>
              </a:cxn>
            </a:cxnLst>
            <a:rect l="0" t="0" r="r" b="b"/>
            <a:pathLst>
              <a:path w="192" h="192">
                <a:moveTo>
                  <a:pt x="0" y="63"/>
                </a:move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5" y="53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9"/>
                </a:lnTo>
                <a:lnTo>
                  <a:pt x="10" y="39"/>
                </a:lnTo>
                <a:lnTo>
                  <a:pt x="10" y="39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48" y="15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5"/>
                </a:lnTo>
                <a:lnTo>
                  <a:pt x="101" y="5"/>
                </a:lnTo>
                <a:lnTo>
                  <a:pt x="106" y="5"/>
                </a:lnTo>
                <a:lnTo>
                  <a:pt x="106" y="10"/>
                </a:lnTo>
                <a:lnTo>
                  <a:pt x="111" y="10"/>
                </a:lnTo>
                <a:lnTo>
                  <a:pt x="111" y="10"/>
                </a:lnTo>
                <a:lnTo>
                  <a:pt x="115" y="15"/>
                </a:lnTo>
                <a:lnTo>
                  <a:pt x="120" y="15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3" y="34"/>
                </a:lnTo>
                <a:lnTo>
                  <a:pt x="163" y="34"/>
                </a:lnTo>
                <a:lnTo>
                  <a:pt x="163" y="34"/>
                </a:lnTo>
                <a:lnTo>
                  <a:pt x="168" y="39"/>
                </a:lnTo>
                <a:lnTo>
                  <a:pt x="168" y="39"/>
                </a:lnTo>
                <a:lnTo>
                  <a:pt x="168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3" y="192"/>
                </a:lnTo>
                <a:lnTo>
                  <a:pt x="58" y="187"/>
                </a:lnTo>
                <a:lnTo>
                  <a:pt x="58" y="187"/>
                </a:lnTo>
                <a:lnTo>
                  <a:pt x="53" y="187"/>
                </a:lnTo>
                <a:lnTo>
                  <a:pt x="48" y="183"/>
                </a:lnTo>
                <a:lnTo>
                  <a:pt x="48" y="183"/>
                </a:lnTo>
                <a:lnTo>
                  <a:pt x="43" y="183"/>
                </a:lnTo>
                <a:lnTo>
                  <a:pt x="43" y="178"/>
                </a:lnTo>
                <a:lnTo>
                  <a:pt x="43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0" y="159"/>
                </a:lnTo>
                <a:lnTo>
                  <a:pt x="20" y="159"/>
                </a:lnTo>
                <a:lnTo>
                  <a:pt x="20" y="159"/>
                </a:lnTo>
                <a:lnTo>
                  <a:pt x="20" y="154"/>
                </a:lnTo>
                <a:lnTo>
                  <a:pt x="15" y="154"/>
                </a:lnTo>
                <a:lnTo>
                  <a:pt x="15" y="154"/>
                </a:lnTo>
                <a:lnTo>
                  <a:pt x="15" y="149"/>
                </a:lnTo>
                <a:lnTo>
                  <a:pt x="10" y="149"/>
                </a:lnTo>
                <a:lnTo>
                  <a:pt x="10" y="149"/>
                </a:lnTo>
                <a:lnTo>
                  <a:pt x="10" y="149"/>
                </a:lnTo>
                <a:lnTo>
                  <a:pt x="5" y="144"/>
                </a:lnTo>
                <a:lnTo>
                  <a:pt x="5" y="144"/>
                </a:lnTo>
                <a:lnTo>
                  <a:pt x="5" y="144"/>
                </a:lnTo>
                <a:lnTo>
                  <a:pt x="5" y="139"/>
                </a:lnTo>
                <a:lnTo>
                  <a:pt x="0" y="139"/>
                </a:lnTo>
                <a:lnTo>
                  <a:pt x="0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7" name="Freeform 29"/>
          <p:cNvSpPr>
            <a:spLocks/>
          </p:cNvSpPr>
          <p:nvPr/>
        </p:nvSpPr>
        <p:spPr bwMode="auto">
          <a:xfrm>
            <a:off x="3851275" y="3708400"/>
            <a:ext cx="347663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8"/>
              </a:cxn>
              <a:cxn ang="0">
                <a:pos x="20" y="29"/>
              </a:cxn>
              <a:cxn ang="0">
                <a:pos x="34" y="24"/>
              </a:cxn>
              <a:cxn ang="0">
                <a:pos x="44" y="14"/>
              </a:cxn>
              <a:cxn ang="0">
                <a:pos x="53" y="5"/>
              </a:cxn>
              <a:cxn ang="0">
                <a:pos x="63" y="0"/>
              </a:cxn>
              <a:cxn ang="0">
                <a:pos x="77" y="0"/>
              </a:cxn>
              <a:cxn ang="0">
                <a:pos x="87" y="0"/>
              </a:cxn>
              <a:cxn ang="0">
                <a:pos x="96" y="0"/>
              </a:cxn>
              <a:cxn ang="0">
                <a:pos x="111" y="0"/>
              </a:cxn>
              <a:cxn ang="0">
                <a:pos x="125" y="5"/>
              </a:cxn>
              <a:cxn ang="0">
                <a:pos x="130" y="14"/>
              </a:cxn>
              <a:cxn ang="0">
                <a:pos x="144" y="19"/>
              </a:cxn>
              <a:cxn ang="0">
                <a:pos x="159" y="29"/>
              </a:cxn>
              <a:cxn ang="0">
                <a:pos x="164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1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73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5" y="182"/>
              </a:cxn>
              <a:cxn ang="0">
                <a:pos x="116" y="182"/>
              </a:cxn>
              <a:cxn ang="0">
                <a:pos x="106" y="182"/>
              </a:cxn>
              <a:cxn ang="0">
                <a:pos x="92" y="192"/>
              </a:cxn>
              <a:cxn ang="0">
                <a:pos x="82" y="187"/>
              </a:cxn>
              <a:cxn ang="0">
                <a:pos x="72" y="182"/>
              </a:cxn>
              <a:cxn ang="0">
                <a:pos x="58" y="182"/>
              </a:cxn>
              <a:cxn ang="0">
                <a:pos x="44" y="178"/>
              </a:cxn>
              <a:cxn ang="0">
                <a:pos x="39" y="173"/>
              </a:cxn>
              <a:cxn ang="0">
                <a:pos x="29" y="163"/>
              </a:cxn>
              <a:cxn ang="0">
                <a:pos x="24" y="158"/>
              </a:cxn>
              <a:cxn ang="0">
                <a:pos x="15" y="149"/>
              </a:cxn>
              <a:cxn ang="0">
                <a:pos x="10" y="139"/>
              </a:cxn>
              <a:cxn ang="0">
                <a:pos x="0" y="125"/>
              </a:cxn>
              <a:cxn ang="0">
                <a:pos x="0" y="115"/>
              </a:cxn>
              <a:cxn ang="0">
                <a:pos x="0" y="106"/>
              </a:cxn>
              <a:cxn ang="0">
                <a:pos x="0" y="91"/>
              </a:cxn>
              <a:cxn ang="0">
                <a:pos x="0" y="82"/>
              </a:cxn>
              <a:cxn ang="0">
                <a:pos x="0" y="72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8"/>
                </a:lnTo>
                <a:lnTo>
                  <a:pt x="0" y="48"/>
                </a:lnTo>
                <a:lnTo>
                  <a:pt x="5" y="43"/>
                </a:lnTo>
                <a:lnTo>
                  <a:pt x="5" y="43"/>
                </a:lnTo>
                <a:lnTo>
                  <a:pt x="5" y="43"/>
                </a:lnTo>
                <a:lnTo>
                  <a:pt x="10" y="43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8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0" y="29"/>
                </a:lnTo>
                <a:lnTo>
                  <a:pt x="20" y="29"/>
                </a:lnTo>
                <a:lnTo>
                  <a:pt x="24" y="29"/>
                </a:lnTo>
                <a:lnTo>
                  <a:pt x="24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9" y="19"/>
                </a:lnTo>
                <a:lnTo>
                  <a:pt x="39" y="19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0" y="10"/>
                </a:lnTo>
                <a:lnTo>
                  <a:pt x="130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59" y="34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44"/>
                </a:lnTo>
                <a:lnTo>
                  <a:pt x="173" y="144"/>
                </a:lnTo>
                <a:lnTo>
                  <a:pt x="173" y="149"/>
                </a:lnTo>
                <a:lnTo>
                  <a:pt x="173" y="154"/>
                </a:lnTo>
                <a:lnTo>
                  <a:pt x="168" y="154"/>
                </a:lnTo>
                <a:lnTo>
                  <a:pt x="168" y="158"/>
                </a:lnTo>
                <a:lnTo>
                  <a:pt x="168" y="158"/>
                </a:lnTo>
                <a:lnTo>
                  <a:pt x="164" y="163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8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7"/>
                </a:lnTo>
                <a:lnTo>
                  <a:pt x="96" y="187"/>
                </a:lnTo>
                <a:lnTo>
                  <a:pt x="92" y="187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82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0" y="158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8" name="Freeform 30"/>
          <p:cNvSpPr>
            <a:spLocks/>
          </p:cNvSpPr>
          <p:nvPr/>
        </p:nvSpPr>
        <p:spPr bwMode="auto">
          <a:xfrm>
            <a:off x="4000500" y="3035300"/>
            <a:ext cx="17463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0" y="316"/>
              </a:cxn>
              <a:cxn ang="0">
                <a:pos x="5" y="312"/>
              </a:cxn>
              <a:cxn ang="0">
                <a:pos x="10" y="307"/>
              </a:cxn>
              <a:cxn ang="0">
                <a:pos x="10" y="297"/>
              </a:cxn>
              <a:cxn ang="0">
                <a:pos x="10" y="288"/>
              </a:cxn>
              <a:cxn ang="0">
                <a:pos x="10" y="278"/>
              </a:cxn>
              <a:cxn ang="0">
                <a:pos x="10" y="268"/>
              </a:cxn>
              <a:cxn ang="0">
                <a:pos x="10" y="259"/>
              </a:cxn>
              <a:cxn ang="0">
                <a:pos x="10" y="249"/>
              </a:cxn>
              <a:cxn ang="0">
                <a:pos x="10" y="240"/>
              </a:cxn>
              <a:cxn ang="0">
                <a:pos x="10" y="230"/>
              </a:cxn>
              <a:cxn ang="0">
                <a:pos x="10" y="220"/>
              </a:cxn>
              <a:cxn ang="0">
                <a:pos x="10" y="211"/>
              </a:cxn>
              <a:cxn ang="0">
                <a:pos x="10" y="201"/>
              </a:cxn>
              <a:cxn ang="0">
                <a:pos x="10" y="192"/>
              </a:cxn>
              <a:cxn ang="0">
                <a:pos x="10" y="182"/>
              </a:cxn>
              <a:cxn ang="0">
                <a:pos x="10" y="172"/>
              </a:cxn>
              <a:cxn ang="0">
                <a:pos x="10" y="163"/>
              </a:cxn>
              <a:cxn ang="0">
                <a:pos x="10" y="153"/>
              </a:cxn>
              <a:cxn ang="0">
                <a:pos x="10" y="144"/>
              </a:cxn>
              <a:cxn ang="0">
                <a:pos x="10" y="134"/>
              </a:cxn>
              <a:cxn ang="0">
                <a:pos x="10" y="124"/>
              </a:cxn>
              <a:cxn ang="0">
                <a:pos x="10" y="115"/>
              </a:cxn>
              <a:cxn ang="0">
                <a:pos x="10" y="105"/>
              </a:cxn>
              <a:cxn ang="0">
                <a:pos x="10" y="96"/>
              </a:cxn>
              <a:cxn ang="0">
                <a:pos x="10" y="8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52"/>
              </a:cxn>
              <a:cxn ang="0">
                <a:pos x="5" y="43"/>
              </a:cxn>
              <a:cxn ang="0">
                <a:pos x="5" y="33"/>
              </a:cxn>
              <a:cxn ang="0">
                <a:pos x="0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10" h="374">
                <a:moveTo>
                  <a:pt x="5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0" y="321"/>
                </a:lnTo>
                <a:lnTo>
                  <a:pt x="0" y="316"/>
                </a:lnTo>
                <a:lnTo>
                  <a:pt x="5" y="316"/>
                </a:lnTo>
                <a:lnTo>
                  <a:pt x="5" y="312"/>
                </a:lnTo>
                <a:lnTo>
                  <a:pt x="5" y="307"/>
                </a:lnTo>
                <a:lnTo>
                  <a:pt x="10" y="307"/>
                </a:lnTo>
                <a:lnTo>
                  <a:pt x="10" y="302"/>
                </a:lnTo>
                <a:lnTo>
                  <a:pt x="10" y="297"/>
                </a:lnTo>
                <a:lnTo>
                  <a:pt x="10" y="292"/>
                </a:lnTo>
                <a:lnTo>
                  <a:pt x="10" y="288"/>
                </a:lnTo>
                <a:lnTo>
                  <a:pt x="10" y="283"/>
                </a:lnTo>
                <a:lnTo>
                  <a:pt x="10" y="278"/>
                </a:lnTo>
                <a:lnTo>
                  <a:pt x="10" y="273"/>
                </a:lnTo>
                <a:lnTo>
                  <a:pt x="10" y="268"/>
                </a:lnTo>
                <a:lnTo>
                  <a:pt x="10" y="264"/>
                </a:lnTo>
                <a:lnTo>
                  <a:pt x="10" y="259"/>
                </a:lnTo>
                <a:lnTo>
                  <a:pt x="10" y="254"/>
                </a:lnTo>
                <a:lnTo>
                  <a:pt x="10" y="249"/>
                </a:lnTo>
                <a:lnTo>
                  <a:pt x="10" y="244"/>
                </a:lnTo>
                <a:lnTo>
                  <a:pt x="10" y="240"/>
                </a:lnTo>
                <a:lnTo>
                  <a:pt x="10" y="235"/>
                </a:lnTo>
                <a:lnTo>
                  <a:pt x="10" y="230"/>
                </a:lnTo>
                <a:lnTo>
                  <a:pt x="10" y="225"/>
                </a:lnTo>
                <a:lnTo>
                  <a:pt x="10" y="220"/>
                </a:lnTo>
                <a:lnTo>
                  <a:pt x="10" y="216"/>
                </a:lnTo>
                <a:lnTo>
                  <a:pt x="10" y="211"/>
                </a:lnTo>
                <a:lnTo>
                  <a:pt x="10" y="206"/>
                </a:lnTo>
                <a:lnTo>
                  <a:pt x="10" y="201"/>
                </a:lnTo>
                <a:lnTo>
                  <a:pt x="10" y="196"/>
                </a:lnTo>
                <a:lnTo>
                  <a:pt x="10" y="192"/>
                </a:lnTo>
                <a:lnTo>
                  <a:pt x="10" y="187"/>
                </a:lnTo>
                <a:lnTo>
                  <a:pt x="10" y="182"/>
                </a:lnTo>
                <a:lnTo>
                  <a:pt x="10" y="177"/>
                </a:lnTo>
                <a:lnTo>
                  <a:pt x="10" y="172"/>
                </a:lnTo>
                <a:lnTo>
                  <a:pt x="10" y="168"/>
                </a:lnTo>
                <a:lnTo>
                  <a:pt x="10" y="163"/>
                </a:lnTo>
                <a:lnTo>
                  <a:pt x="10" y="158"/>
                </a:lnTo>
                <a:lnTo>
                  <a:pt x="10" y="153"/>
                </a:lnTo>
                <a:lnTo>
                  <a:pt x="10" y="148"/>
                </a:lnTo>
                <a:lnTo>
                  <a:pt x="10" y="144"/>
                </a:lnTo>
                <a:lnTo>
                  <a:pt x="10" y="139"/>
                </a:lnTo>
                <a:lnTo>
                  <a:pt x="10" y="134"/>
                </a:lnTo>
                <a:lnTo>
                  <a:pt x="10" y="129"/>
                </a:lnTo>
                <a:lnTo>
                  <a:pt x="10" y="124"/>
                </a:lnTo>
                <a:lnTo>
                  <a:pt x="10" y="120"/>
                </a:lnTo>
                <a:lnTo>
                  <a:pt x="10" y="115"/>
                </a:lnTo>
                <a:lnTo>
                  <a:pt x="10" y="110"/>
                </a:lnTo>
                <a:lnTo>
                  <a:pt x="10" y="105"/>
                </a:lnTo>
                <a:lnTo>
                  <a:pt x="10" y="100"/>
                </a:lnTo>
                <a:lnTo>
                  <a:pt x="10" y="96"/>
                </a:lnTo>
                <a:lnTo>
                  <a:pt x="10" y="91"/>
                </a:lnTo>
                <a:lnTo>
                  <a:pt x="10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38"/>
                </a:lnTo>
                <a:lnTo>
                  <a:pt x="5" y="33"/>
                </a:lnTo>
                <a:lnTo>
                  <a:pt x="5" y="28"/>
                </a:lnTo>
                <a:lnTo>
                  <a:pt x="0" y="28"/>
                </a:lnTo>
                <a:lnTo>
                  <a:pt x="0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9" name="Freeform 31"/>
          <p:cNvSpPr>
            <a:spLocks/>
          </p:cNvSpPr>
          <p:nvPr/>
        </p:nvSpPr>
        <p:spPr bwMode="auto">
          <a:xfrm>
            <a:off x="4000500" y="2962275"/>
            <a:ext cx="44450" cy="723900"/>
          </a:xfrm>
          <a:custGeom>
            <a:avLst/>
            <a:gdLst/>
            <a:ahLst/>
            <a:cxnLst>
              <a:cxn ang="0">
                <a:pos x="0" y="5"/>
              </a:cxn>
              <a:cxn ang="0">
                <a:pos x="5" y="15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4" y="58"/>
              </a:cxn>
              <a:cxn ang="0">
                <a:pos x="14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24" y="317"/>
              </a:cxn>
              <a:cxn ang="0">
                <a:pos x="24" y="327"/>
              </a:cxn>
              <a:cxn ang="0">
                <a:pos x="24" y="336"/>
              </a:cxn>
              <a:cxn ang="0">
                <a:pos x="24" y="346"/>
              </a:cxn>
              <a:cxn ang="0">
                <a:pos x="24" y="355"/>
              </a:cxn>
              <a:cxn ang="0">
                <a:pos x="24" y="365"/>
              </a:cxn>
              <a:cxn ang="0">
                <a:pos x="24" y="375"/>
              </a:cxn>
              <a:cxn ang="0">
                <a:pos x="24" y="384"/>
              </a:cxn>
              <a:cxn ang="0">
                <a:pos x="19" y="389"/>
              </a:cxn>
              <a:cxn ang="0">
                <a:pos x="14" y="399"/>
              </a:cxn>
            </a:cxnLst>
            <a:rect l="0" t="0" r="r" b="b"/>
            <a:pathLst>
              <a:path w="24" h="399">
                <a:moveTo>
                  <a:pt x="0" y="0"/>
                </a:moveTo>
                <a:lnTo>
                  <a:pt x="0" y="5"/>
                </a:lnTo>
                <a:lnTo>
                  <a:pt x="5" y="10"/>
                </a:lnTo>
                <a:lnTo>
                  <a:pt x="5" y="15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4" y="58"/>
                </a:lnTo>
                <a:lnTo>
                  <a:pt x="14" y="63"/>
                </a:lnTo>
                <a:lnTo>
                  <a:pt x="14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24" y="312"/>
                </a:lnTo>
                <a:lnTo>
                  <a:pt x="24" y="317"/>
                </a:lnTo>
                <a:lnTo>
                  <a:pt x="24" y="322"/>
                </a:lnTo>
                <a:lnTo>
                  <a:pt x="24" y="327"/>
                </a:lnTo>
                <a:lnTo>
                  <a:pt x="24" y="331"/>
                </a:lnTo>
                <a:lnTo>
                  <a:pt x="24" y="336"/>
                </a:lnTo>
                <a:lnTo>
                  <a:pt x="24" y="341"/>
                </a:lnTo>
                <a:lnTo>
                  <a:pt x="24" y="346"/>
                </a:lnTo>
                <a:lnTo>
                  <a:pt x="24" y="351"/>
                </a:lnTo>
                <a:lnTo>
                  <a:pt x="24" y="355"/>
                </a:lnTo>
                <a:lnTo>
                  <a:pt x="24" y="360"/>
                </a:lnTo>
                <a:lnTo>
                  <a:pt x="24" y="365"/>
                </a:lnTo>
                <a:lnTo>
                  <a:pt x="24" y="370"/>
                </a:lnTo>
                <a:lnTo>
                  <a:pt x="24" y="375"/>
                </a:lnTo>
                <a:lnTo>
                  <a:pt x="24" y="379"/>
                </a:lnTo>
                <a:lnTo>
                  <a:pt x="24" y="384"/>
                </a:lnTo>
                <a:lnTo>
                  <a:pt x="19" y="384"/>
                </a:lnTo>
                <a:lnTo>
                  <a:pt x="19" y="389"/>
                </a:lnTo>
                <a:lnTo>
                  <a:pt x="14" y="394"/>
                </a:lnTo>
                <a:lnTo>
                  <a:pt x="14" y="399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0" name="Freeform 32"/>
          <p:cNvSpPr>
            <a:spLocks/>
          </p:cNvSpPr>
          <p:nvPr/>
        </p:nvSpPr>
        <p:spPr bwMode="auto">
          <a:xfrm>
            <a:off x="4140200" y="2614613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9" y="34"/>
              </a:cxn>
              <a:cxn ang="0">
                <a:pos x="19" y="29"/>
              </a:cxn>
              <a:cxn ang="0">
                <a:pos x="33" y="19"/>
              </a:cxn>
              <a:cxn ang="0">
                <a:pos x="48" y="10"/>
              </a:cxn>
              <a:cxn ang="0">
                <a:pos x="57" y="10"/>
              </a:cxn>
              <a:cxn ang="0">
                <a:pos x="67" y="10"/>
              </a:cxn>
              <a:cxn ang="0">
                <a:pos x="81" y="0"/>
              </a:cxn>
              <a:cxn ang="0">
                <a:pos x="91" y="0"/>
              </a:cxn>
              <a:cxn ang="0">
                <a:pos x="101" y="0"/>
              </a:cxn>
              <a:cxn ang="0">
                <a:pos x="115" y="10"/>
              </a:cxn>
              <a:cxn ang="0">
                <a:pos x="125" y="15"/>
              </a:cxn>
              <a:cxn ang="0">
                <a:pos x="129" y="15"/>
              </a:cxn>
              <a:cxn ang="0">
                <a:pos x="149" y="19"/>
              </a:cxn>
              <a:cxn ang="0">
                <a:pos x="163" y="29"/>
              </a:cxn>
              <a:cxn ang="0">
                <a:pos x="168" y="34"/>
              </a:cxn>
              <a:cxn ang="0">
                <a:pos x="177" y="43"/>
              </a:cxn>
              <a:cxn ang="0">
                <a:pos x="182" y="53"/>
              </a:cxn>
              <a:cxn ang="0">
                <a:pos x="182" y="67"/>
              </a:cxn>
              <a:cxn ang="0">
                <a:pos x="187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7" y="135"/>
              </a:cxn>
              <a:cxn ang="0">
                <a:pos x="182" y="149"/>
              </a:cxn>
              <a:cxn ang="0">
                <a:pos x="173" y="154"/>
              </a:cxn>
              <a:cxn ang="0">
                <a:pos x="163" y="163"/>
              </a:cxn>
              <a:cxn ang="0">
                <a:pos x="158" y="173"/>
              </a:cxn>
              <a:cxn ang="0">
                <a:pos x="149" y="178"/>
              </a:cxn>
              <a:cxn ang="0">
                <a:pos x="134" y="183"/>
              </a:cxn>
              <a:cxn ang="0">
                <a:pos x="125" y="192"/>
              </a:cxn>
              <a:cxn ang="0">
                <a:pos x="115" y="192"/>
              </a:cxn>
              <a:cxn ang="0">
                <a:pos x="105" y="192"/>
              </a:cxn>
              <a:cxn ang="0">
                <a:pos x="91" y="192"/>
              </a:cxn>
              <a:cxn ang="0">
                <a:pos x="77" y="192"/>
              </a:cxn>
              <a:cxn ang="0">
                <a:pos x="72" y="192"/>
              </a:cxn>
              <a:cxn ang="0">
                <a:pos x="53" y="183"/>
              </a:cxn>
              <a:cxn ang="0">
                <a:pos x="43" y="178"/>
              </a:cxn>
              <a:cxn ang="0">
                <a:pos x="33" y="173"/>
              </a:cxn>
              <a:cxn ang="0">
                <a:pos x="29" y="163"/>
              </a:cxn>
              <a:cxn ang="0">
                <a:pos x="19" y="154"/>
              </a:cxn>
              <a:cxn ang="0">
                <a:pos x="14" y="149"/>
              </a:cxn>
              <a:cxn ang="0">
                <a:pos x="5" y="139"/>
              </a:cxn>
              <a:cxn ang="0">
                <a:pos x="0" y="135"/>
              </a:cxn>
              <a:cxn ang="0">
                <a:pos x="0" y="120"/>
              </a:cxn>
              <a:cxn ang="0">
                <a:pos x="0" y="106"/>
              </a:cxn>
              <a:cxn ang="0">
                <a:pos x="0" y="101"/>
              </a:cxn>
              <a:cxn ang="0">
                <a:pos x="0" y="87"/>
              </a:cxn>
              <a:cxn ang="0">
                <a:pos x="0" y="67"/>
              </a:cxn>
              <a:cxn ang="0">
                <a:pos x="0" y="63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0" y="58"/>
                </a:lnTo>
                <a:lnTo>
                  <a:pt x="0" y="53"/>
                </a:lnTo>
                <a:lnTo>
                  <a:pt x="5" y="48"/>
                </a:lnTo>
                <a:lnTo>
                  <a:pt x="5" y="48"/>
                </a:lnTo>
                <a:lnTo>
                  <a:pt x="5" y="43"/>
                </a:lnTo>
                <a:lnTo>
                  <a:pt x="9" y="43"/>
                </a:lnTo>
                <a:lnTo>
                  <a:pt x="9" y="39"/>
                </a:lnTo>
                <a:lnTo>
                  <a:pt x="9" y="39"/>
                </a:lnTo>
                <a:lnTo>
                  <a:pt x="9" y="34"/>
                </a:lnTo>
                <a:lnTo>
                  <a:pt x="14" y="34"/>
                </a:lnTo>
                <a:lnTo>
                  <a:pt x="14" y="34"/>
                </a:lnTo>
                <a:lnTo>
                  <a:pt x="14" y="29"/>
                </a:lnTo>
                <a:lnTo>
                  <a:pt x="19" y="29"/>
                </a:lnTo>
                <a:lnTo>
                  <a:pt x="19" y="29"/>
                </a:lnTo>
                <a:lnTo>
                  <a:pt x="19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33" y="19"/>
                </a:lnTo>
                <a:lnTo>
                  <a:pt x="33" y="19"/>
                </a:lnTo>
                <a:lnTo>
                  <a:pt x="38" y="15"/>
                </a:lnTo>
                <a:lnTo>
                  <a:pt x="38" y="15"/>
                </a:lnTo>
                <a:lnTo>
                  <a:pt x="43" y="15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7" y="10"/>
                </a:lnTo>
                <a:lnTo>
                  <a:pt x="57" y="10"/>
                </a:lnTo>
                <a:lnTo>
                  <a:pt x="57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5"/>
                </a:lnTo>
                <a:lnTo>
                  <a:pt x="105" y="5"/>
                </a:lnTo>
                <a:lnTo>
                  <a:pt x="110" y="5"/>
                </a:lnTo>
                <a:lnTo>
                  <a:pt x="110" y="10"/>
                </a:lnTo>
                <a:lnTo>
                  <a:pt x="115" y="10"/>
                </a:lnTo>
                <a:lnTo>
                  <a:pt x="120" y="10"/>
                </a:lnTo>
                <a:lnTo>
                  <a:pt x="120" y="15"/>
                </a:lnTo>
                <a:lnTo>
                  <a:pt x="120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8"/>
                </a:lnTo>
                <a:lnTo>
                  <a:pt x="182" y="58"/>
                </a:lnTo>
                <a:lnTo>
                  <a:pt x="182" y="63"/>
                </a:lnTo>
                <a:lnTo>
                  <a:pt x="182" y="63"/>
                </a:lnTo>
                <a:lnTo>
                  <a:pt x="182" y="67"/>
                </a:lnTo>
                <a:lnTo>
                  <a:pt x="182" y="67"/>
                </a:lnTo>
                <a:lnTo>
                  <a:pt x="182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77"/>
                </a:lnTo>
                <a:lnTo>
                  <a:pt x="187" y="82"/>
                </a:lnTo>
                <a:lnTo>
                  <a:pt x="192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87" y="130"/>
                </a:lnTo>
                <a:lnTo>
                  <a:pt x="187" y="130"/>
                </a:lnTo>
                <a:lnTo>
                  <a:pt x="187" y="135"/>
                </a:lnTo>
                <a:lnTo>
                  <a:pt x="187" y="139"/>
                </a:lnTo>
                <a:lnTo>
                  <a:pt x="182" y="139"/>
                </a:lnTo>
                <a:lnTo>
                  <a:pt x="182" y="144"/>
                </a:lnTo>
                <a:lnTo>
                  <a:pt x="182" y="144"/>
                </a:lnTo>
                <a:lnTo>
                  <a:pt x="182" y="149"/>
                </a:lnTo>
                <a:lnTo>
                  <a:pt x="177" y="149"/>
                </a:lnTo>
                <a:lnTo>
                  <a:pt x="177" y="149"/>
                </a:lnTo>
                <a:lnTo>
                  <a:pt x="177" y="154"/>
                </a:lnTo>
                <a:lnTo>
                  <a:pt x="173" y="154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59"/>
                </a:lnTo>
                <a:lnTo>
                  <a:pt x="168" y="163"/>
                </a:lnTo>
                <a:lnTo>
                  <a:pt x="163" y="163"/>
                </a:lnTo>
                <a:lnTo>
                  <a:pt x="163" y="163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3"/>
                </a:lnTo>
                <a:lnTo>
                  <a:pt x="139" y="183"/>
                </a:lnTo>
                <a:lnTo>
                  <a:pt x="134" y="183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5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2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5" y="192"/>
                </a:lnTo>
                <a:lnTo>
                  <a:pt x="105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73"/>
                </a:lnTo>
                <a:lnTo>
                  <a:pt x="33" y="168"/>
                </a:lnTo>
                <a:lnTo>
                  <a:pt x="33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4" y="149"/>
                </a:lnTo>
                <a:lnTo>
                  <a:pt x="9" y="149"/>
                </a:lnTo>
                <a:lnTo>
                  <a:pt x="9" y="144"/>
                </a:lnTo>
                <a:lnTo>
                  <a:pt x="9" y="144"/>
                </a:lnTo>
                <a:lnTo>
                  <a:pt x="5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0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7"/>
                </a:lnTo>
                <a:lnTo>
                  <a:pt x="0" y="87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1" name="Freeform 33"/>
          <p:cNvSpPr>
            <a:spLocks/>
          </p:cNvSpPr>
          <p:nvPr/>
        </p:nvSpPr>
        <p:spPr bwMode="auto">
          <a:xfrm>
            <a:off x="4198938" y="3708400"/>
            <a:ext cx="347662" cy="349250"/>
          </a:xfrm>
          <a:custGeom>
            <a:avLst/>
            <a:gdLst/>
            <a:ahLst/>
            <a:cxnLst>
              <a:cxn ang="0">
                <a:pos x="5" y="43"/>
              </a:cxn>
              <a:cxn ang="0">
                <a:pos x="15" y="34"/>
              </a:cxn>
              <a:cxn ang="0">
                <a:pos x="20" y="29"/>
              </a:cxn>
              <a:cxn ang="0">
                <a:pos x="34" y="19"/>
              </a:cxn>
              <a:cxn ang="0">
                <a:pos x="48" y="10"/>
              </a:cxn>
              <a:cxn ang="0">
                <a:pos x="53" y="5"/>
              </a:cxn>
              <a:cxn ang="0">
                <a:pos x="68" y="0"/>
              </a:cxn>
              <a:cxn ang="0">
                <a:pos x="82" y="0"/>
              </a:cxn>
              <a:cxn ang="0">
                <a:pos x="87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4"/>
              </a:cxn>
              <a:cxn ang="0">
                <a:pos x="173" y="43"/>
              </a:cxn>
              <a:cxn ang="0">
                <a:pos x="178" y="48"/>
              </a:cxn>
              <a:cxn ang="0">
                <a:pos x="178" y="58"/>
              </a:cxn>
              <a:cxn ang="0">
                <a:pos x="183" y="67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83" y="120"/>
              </a:cxn>
              <a:cxn ang="0">
                <a:pos x="178" y="130"/>
              </a:cxn>
              <a:cxn ang="0">
                <a:pos x="178" y="134"/>
              </a:cxn>
              <a:cxn ang="0">
                <a:pos x="168" y="154"/>
              </a:cxn>
              <a:cxn ang="0">
                <a:pos x="164" y="163"/>
              </a:cxn>
              <a:cxn ang="0">
                <a:pos x="154" y="168"/>
              </a:cxn>
              <a:cxn ang="0">
                <a:pos x="149" y="178"/>
              </a:cxn>
              <a:cxn ang="0">
                <a:pos x="140" y="182"/>
              </a:cxn>
              <a:cxn ang="0">
                <a:pos x="120" y="182"/>
              </a:cxn>
              <a:cxn ang="0">
                <a:pos x="116" y="182"/>
              </a:cxn>
              <a:cxn ang="0">
                <a:pos x="106" y="182"/>
              </a:cxn>
              <a:cxn ang="0">
                <a:pos x="87" y="187"/>
              </a:cxn>
              <a:cxn ang="0">
                <a:pos x="77" y="187"/>
              </a:cxn>
              <a:cxn ang="0">
                <a:pos x="72" y="178"/>
              </a:cxn>
              <a:cxn ang="0">
                <a:pos x="53" y="178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8"/>
                </a:moveTo>
                <a:lnTo>
                  <a:pt x="0" y="43"/>
                </a:ln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39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10"/>
                </a:lnTo>
                <a:lnTo>
                  <a:pt x="130" y="10"/>
                </a:lnTo>
                <a:lnTo>
                  <a:pt x="130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29"/>
                </a:lnTo>
                <a:lnTo>
                  <a:pt x="164" y="34"/>
                </a:lnTo>
                <a:lnTo>
                  <a:pt x="164" y="34"/>
                </a:lnTo>
                <a:lnTo>
                  <a:pt x="168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83" y="62"/>
                </a:lnTo>
                <a:lnTo>
                  <a:pt x="183" y="67"/>
                </a:lnTo>
                <a:lnTo>
                  <a:pt x="183" y="67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5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44"/>
                </a:lnTo>
                <a:lnTo>
                  <a:pt x="173" y="144"/>
                </a:lnTo>
                <a:lnTo>
                  <a:pt x="173" y="149"/>
                </a:lnTo>
                <a:lnTo>
                  <a:pt x="168" y="154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58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2"/>
                </a:lnTo>
                <a:lnTo>
                  <a:pt x="130" y="182"/>
                </a:lnTo>
                <a:lnTo>
                  <a:pt x="130" y="182"/>
                </a:lnTo>
                <a:lnTo>
                  <a:pt x="125" y="182"/>
                </a:lnTo>
                <a:lnTo>
                  <a:pt x="120" y="182"/>
                </a:lnTo>
                <a:lnTo>
                  <a:pt x="120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2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87"/>
                </a:lnTo>
                <a:lnTo>
                  <a:pt x="77" y="187"/>
                </a:lnTo>
                <a:lnTo>
                  <a:pt x="77" y="187"/>
                </a:lnTo>
                <a:lnTo>
                  <a:pt x="77" y="182"/>
                </a:lnTo>
                <a:lnTo>
                  <a:pt x="72" y="182"/>
                </a:lnTo>
                <a:lnTo>
                  <a:pt x="72" y="182"/>
                </a:lnTo>
                <a:lnTo>
                  <a:pt x="72" y="178"/>
                </a:lnTo>
                <a:lnTo>
                  <a:pt x="68" y="178"/>
                </a:lnTo>
                <a:lnTo>
                  <a:pt x="63" y="178"/>
                </a:lnTo>
                <a:lnTo>
                  <a:pt x="63" y="178"/>
                </a:lnTo>
                <a:lnTo>
                  <a:pt x="58" y="178"/>
                </a:lnTo>
                <a:lnTo>
                  <a:pt x="53" y="178"/>
                </a:lnTo>
                <a:lnTo>
                  <a:pt x="53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8"/>
                </a:lnTo>
                <a:lnTo>
                  <a:pt x="0" y="53"/>
                </a:lnTo>
                <a:lnTo>
                  <a:pt x="0" y="48"/>
                </a:lnTo>
                <a:lnTo>
                  <a:pt x="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2" name="Freeform 34"/>
          <p:cNvSpPr>
            <a:spLocks/>
          </p:cNvSpPr>
          <p:nvPr/>
        </p:nvSpPr>
        <p:spPr bwMode="auto">
          <a:xfrm>
            <a:off x="4357688" y="3035300"/>
            <a:ext cx="12700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0" y="312"/>
              </a:cxn>
              <a:cxn ang="0">
                <a:pos x="5" y="307"/>
              </a:cxn>
              <a:cxn ang="0">
                <a:pos x="9" y="302"/>
              </a:cxn>
              <a:cxn ang="0">
                <a:pos x="9" y="292"/>
              </a:cxn>
              <a:cxn ang="0">
                <a:pos x="9" y="283"/>
              </a:cxn>
              <a:cxn ang="0">
                <a:pos x="9" y="273"/>
              </a:cxn>
              <a:cxn ang="0">
                <a:pos x="9" y="264"/>
              </a:cxn>
              <a:cxn ang="0">
                <a:pos x="9" y="254"/>
              </a:cxn>
              <a:cxn ang="0">
                <a:pos x="9" y="244"/>
              </a:cxn>
              <a:cxn ang="0">
                <a:pos x="9" y="235"/>
              </a:cxn>
              <a:cxn ang="0">
                <a:pos x="9" y="225"/>
              </a:cxn>
              <a:cxn ang="0">
                <a:pos x="9" y="216"/>
              </a:cxn>
              <a:cxn ang="0">
                <a:pos x="9" y="206"/>
              </a:cxn>
              <a:cxn ang="0">
                <a:pos x="9" y="196"/>
              </a:cxn>
              <a:cxn ang="0">
                <a:pos x="9" y="187"/>
              </a:cxn>
              <a:cxn ang="0">
                <a:pos x="9" y="177"/>
              </a:cxn>
              <a:cxn ang="0">
                <a:pos x="9" y="168"/>
              </a:cxn>
              <a:cxn ang="0">
                <a:pos x="9" y="158"/>
              </a:cxn>
              <a:cxn ang="0">
                <a:pos x="9" y="148"/>
              </a:cxn>
              <a:cxn ang="0">
                <a:pos x="9" y="139"/>
              </a:cxn>
              <a:cxn ang="0">
                <a:pos x="9" y="129"/>
              </a:cxn>
              <a:cxn ang="0">
                <a:pos x="9" y="120"/>
              </a:cxn>
              <a:cxn ang="0">
                <a:pos x="9" y="110"/>
              </a:cxn>
              <a:cxn ang="0">
                <a:pos x="9" y="100"/>
              </a:cxn>
              <a:cxn ang="0">
                <a:pos x="9" y="91"/>
              </a:cxn>
              <a:cxn ang="0">
                <a:pos x="9" y="81"/>
              </a:cxn>
              <a:cxn ang="0">
                <a:pos x="9" y="72"/>
              </a:cxn>
              <a:cxn ang="0">
                <a:pos x="9" y="62"/>
              </a:cxn>
              <a:cxn ang="0">
                <a:pos x="9" y="52"/>
              </a:cxn>
              <a:cxn ang="0">
                <a:pos x="9" y="43"/>
              </a:cxn>
              <a:cxn ang="0">
                <a:pos x="9" y="33"/>
              </a:cxn>
              <a:cxn ang="0">
                <a:pos x="5" y="28"/>
              </a:cxn>
              <a:cxn ang="0">
                <a:pos x="0" y="19"/>
              </a:cxn>
              <a:cxn ang="0">
                <a:pos x="0" y="9"/>
              </a:cxn>
              <a:cxn ang="0">
                <a:pos x="0" y="0"/>
              </a:cxn>
            </a:cxnLst>
            <a:rect l="0" t="0" r="r" b="b"/>
            <a:pathLst>
              <a:path w="9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0" y="312"/>
                </a:lnTo>
                <a:lnTo>
                  <a:pt x="5" y="312"/>
                </a:lnTo>
                <a:lnTo>
                  <a:pt x="5" y="307"/>
                </a:lnTo>
                <a:lnTo>
                  <a:pt x="5" y="302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9" y="220"/>
                </a:lnTo>
                <a:lnTo>
                  <a:pt x="9" y="216"/>
                </a:lnTo>
                <a:lnTo>
                  <a:pt x="9" y="211"/>
                </a:lnTo>
                <a:lnTo>
                  <a:pt x="9" y="206"/>
                </a:lnTo>
                <a:lnTo>
                  <a:pt x="9" y="201"/>
                </a:lnTo>
                <a:lnTo>
                  <a:pt x="9" y="196"/>
                </a:lnTo>
                <a:lnTo>
                  <a:pt x="9" y="192"/>
                </a:lnTo>
                <a:lnTo>
                  <a:pt x="9" y="187"/>
                </a:lnTo>
                <a:lnTo>
                  <a:pt x="9" y="182"/>
                </a:lnTo>
                <a:lnTo>
                  <a:pt x="9" y="177"/>
                </a:lnTo>
                <a:lnTo>
                  <a:pt x="9" y="172"/>
                </a:lnTo>
                <a:lnTo>
                  <a:pt x="9" y="168"/>
                </a:lnTo>
                <a:lnTo>
                  <a:pt x="9" y="163"/>
                </a:lnTo>
                <a:lnTo>
                  <a:pt x="9" y="158"/>
                </a:lnTo>
                <a:lnTo>
                  <a:pt x="9" y="153"/>
                </a:lnTo>
                <a:lnTo>
                  <a:pt x="9" y="148"/>
                </a:lnTo>
                <a:lnTo>
                  <a:pt x="9" y="144"/>
                </a:lnTo>
                <a:lnTo>
                  <a:pt x="9" y="139"/>
                </a:lnTo>
                <a:lnTo>
                  <a:pt x="9" y="134"/>
                </a:lnTo>
                <a:lnTo>
                  <a:pt x="9" y="129"/>
                </a:lnTo>
                <a:lnTo>
                  <a:pt x="9" y="124"/>
                </a:lnTo>
                <a:lnTo>
                  <a:pt x="9" y="120"/>
                </a:lnTo>
                <a:lnTo>
                  <a:pt x="9" y="115"/>
                </a:lnTo>
                <a:lnTo>
                  <a:pt x="9" y="110"/>
                </a:lnTo>
                <a:lnTo>
                  <a:pt x="9" y="105"/>
                </a:lnTo>
                <a:lnTo>
                  <a:pt x="9" y="100"/>
                </a:lnTo>
                <a:lnTo>
                  <a:pt x="9" y="96"/>
                </a:lnTo>
                <a:lnTo>
                  <a:pt x="9" y="91"/>
                </a:lnTo>
                <a:lnTo>
                  <a:pt x="9" y="86"/>
                </a:lnTo>
                <a:lnTo>
                  <a:pt x="9" y="81"/>
                </a:lnTo>
                <a:lnTo>
                  <a:pt x="9" y="76"/>
                </a:lnTo>
                <a:lnTo>
                  <a:pt x="9" y="72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2"/>
                </a:lnTo>
                <a:lnTo>
                  <a:pt x="9" y="48"/>
                </a:lnTo>
                <a:lnTo>
                  <a:pt x="9" y="43"/>
                </a:lnTo>
                <a:lnTo>
                  <a:pt x="9" y="38"/>
                </a:lnTo>
                <a:lnTo>
                  <a:pt x="9" y="33"/>
                </a:lnTo>
                <a:lnTo>
                  <a:pt x="9" y="28"/>
                </a:lnTo>
                <a:lnTo>
                  <a:pt x="5" y="28"/>
                </a:lnTo>
                <a:lnTo>
                  <a:pt x="5" y="24"/>
                </a:lnTo>
                <a:lnTo>
                  <a:pt x="0" y="19"/>
                </a:lnTo>
                <a:lnTo>
                  <a:pt x="0" y="14"/>
                </a:lnTo>
                <a:lnTo>
                  <a:pt x="0" y="9"/>
                </a:lnTo>
                <a:lnTo>
                  <a:pt x="0" y="4"/>
                </a:lnTo>
                <a:lnTo>
                  <a:pt x="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3" name="Freeform 35"/>
          <p:cNvSpPr>
            <a:spLocks/>
          </p:cNvSpPr>
          <p:nvPr/>
        </p:nvSpPr>
        <p:spPr bwMode="auto">
          <a:xfrm>
            <a:off x="4357688" y="2962275"/>
            <a:ext cx="31750" cy="714375"/>
          </a:xfrm>
          <a:custGeom>
            <a:avLst/>
            <a:gdLst/>
            <a:ahLst/>
            <a:cxnLst>
              <a:cxn ang="0">
                <a:pos x="5" y="0"/>
              </a:cxn>
              <a:cxn ang="0">
                <a:pos x="9" y="10"/>
              </a:cxn>
              <a:cxn ang="0">
                <a:pos x="14" y="19"/>
              </a:cxn>
              <a:cxn ang="0">
                <a:pos x="9" y="29"/>
              </a:cxn>
              <a:cxn ang="0">
                <a:pos x="9" y="39"/>
              </a:cxn>
              <a:cxn ang="0">
                <a:pos x="9" y="48"/>
              </a:cxn>
              <a:cxn ang="0">
                <a:pos x="14" y="58"/>
              </a:cxn>
              <a:cxn ang="0">
                <a:pos x="19" y="67"/>
              </a:cxn>
              <a:cxn ang="0">
                <a:pos x="19" y="77"/>
              </a:cxn>
              <a:cxn ang="0">
                <a:pos x="19" y="87"/>
              </a:cxn>
              <a:cxn ang="0">
                <a:pos x="19" y="96"/>
              </a:cxn>
              <a:cxn ang="0">
                <a:pos x="19" y="106"/>
              </a:cxn>
              <a:cxn ang="0">
                <a:pos x="19" y="115"/>
              </a:cxn>
              <a:cxn ang="0">
                <a:pos x="19" y="125"/>
              </a:cxn>
              <a:cxn ang="0">
                <a:pos x="19" y="135"/>
              </a:cxn>
              <a:cxn ang="0">
                <a:pos x="19" y="144"/>
              </a:cxn>
              <a:cxn ang="0">
                <a:pos x="19" y="154"/>
              </a:cxn>
              <a:cxn ang="0">
                <a:pos x="19" y="163"/>
              </a:cxn>
              <a:cxn ang="0">
                <a:pos x="19" y="173"/>
              </a:cxn>
              <a:cxn ang="0">
                <a:pos x="19" y="183"/>
              </a:cxn>
              <a:cxn ang="0">
                <a:pos x="19" y="192"/>
              </a:cxn>
              <a:cxn ang="0">
                <a:pos x="19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1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9"/>
              </a:cxn>
              <a:cxn ang="0">
                <a:pos x="19" y="288"/>
              </a:cxn>
              <a:cxn ang="0">
                <a:pos x="19" y="298"/>
              </a:cxn>
              <a:cxn ang="0">
                <a:pos x="19" y="307"/>
              </a:cxn>
              <a:cxn ang="0">
                <a:pos x="19" y="317"/>
              </a:cxn>
              <a:cxn ang="0">
                <a:pos x="19" y="327"/>
              </a:cxn>
              <a:cxn ang="0">
                <a:pos x="19" y="336"/>
              </a:cxn>
              <a:cxn ang="0">
                <a:pos x="19" y="346"/>
              </a:cxn>
              <a:cxn ang="0">
                <a:pos x="19" y="355"/>
              </a:cxn>
              <a:cxn ang="0">
                <a:pos x="19" y="365"/>
              </a:cxn>
              <a:cxn ang="0">
                <a:pos x="19" y="375"/>
              </a:cxn>
              <a:cxn ang="0">
                <a:pos x="19" y="384"/>
              </a:cxn>
              <a:cxn ang="0">
                <a:pos x="14" y="394"/>
              </a:cxn>
            </a:cxnLst>
            <a:rect l="0" t="0" r="r" b="b"/>
            <a:pathLst>
              <a:path w="19" h="394">
                <a:moveTo>
                  <a:pt x="0" y="0"/>
                </a:moveTo>
                <a:lnTo>
                  <a:pt x="5" y="0"/>
                </a:lnTo>
                <a:lnTo>
                  <a:pt x="5" y="5"/>
                </a:lnTo>
                <a:lnTo>
                  <a:pt x="9" y="10"/>
                </a:lnTo>
                <a:lnTo>
                  <a:pt x="14" y="15"/>
                </a:lnTo>
                <a:lnTo>
                  <a:pt x="14" y="19"/>
                </a:lnTo>
                <a:lnTo>
                  <a:pt x="9" y="24"/>
                </a:lnTo>
                <a:lnTo>
                  <a:pt x="9" y="29"/>
                </a:lnTo>
                <a:lnTo>
                  <a:pt x="9" y="34"/>
                </a:lnTo>
                <a:lnTo>
                  <a:pt x="9" y="39"/>
                </a:lnTo>
                <a:lnTo>
                  <a:pt x="9" y="43"/>
                </a:lnTo>
                <a:lnTo>
                  <a:pt x="9" y="48"/>
                </a:lnTo>
                <a:lnTo>
                  <a:pt x="14" y="53"/>
                </a:lnTo>
                <a:lnTo>
                  <a:pt x="14" y="58"/>
                </a:lnTo>
                <a:lnTo>
                  <a:pt x="19" y="63"/>
                </a:lnTo>
                <a:lnTo>
                  <a:pt x="19" y="67"/>
                </a:lnTo>
                <a:lnTo>
                  <a:pt x="19" y="72"/>
                </a:lnTo>
                <a:lnTo>
                  <a:pt x="19" y="77"/>
                </a:lnTo>
                <a:lnTo>
                  <a:pt x="19" y="82"/>
                </a:lnTo>
                <a:lnTo>
                  <a:pt x="19" y="87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1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5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9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3"/>
                </a:lnTo>
                <a:lnTo>
                  <a:pt x="19" y="187"/>
                </a:lnTo>
                <a:lnTo>
                  <a:pt x="19" y="192"/>
                </a:lnTo>
                <a:lnTo>
                  <a:pt x="19" y="197"/>
                </a:lnTo>
                <a:lnTo>
                  <a:pt x="19" y="202"/>
                </a:lnTo>
                <a:lnTo>
                  <a:pt x="19" y="207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1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5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3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7"/>
                </a:lnTo>
                <a:lnTo>
                  <a:pt x="19" y="331"/>
                </a:lnTo>
                <a:lnTo>
                  <a:pt x="19" y="336"/>
                </a:lnTo>
                <a:lnTo>
                  <a:pt x="19" y="341"/>
                </a:lnTo>
                <a:lnTo>
                  <a:pt x="19" y="346"/>
                </a:lnTo>
                <a:lnTo>
                  <a:pt x="19" y="351"/>
                </a:lnTo>
                <a:lnTo>
                  <a:pt x="19" y="355"/>
                </a:lnTo>
                <a:lnTo>
                  <a:pt x="19" y="360"/>
                </a:lnTo>
                <a:lnTo>
                  <a:pt x="19" y="365"/>
                </a:lnTo>
                <a:lnTo>
                  <a:pt x="19" y="370"/>
                </a:lnTo>
                <a:lnTo>
                  <a:pt x="19" y="375"/>
                </a:lnTo>
                <a:lnTo>
                  <a:pt x="19" y="379"/>
                </a:lnTo>
                <a:lnTo>
                  <a:pt x="19" y="384"/>
                </a:lnTo>
                <a:lnTo>
                  <a:pt x="14" y="389"/>
                </a:lnTo>
                <a:lnTo>
                  <a:pt x="14" y="394"/>
                </a:lnTo>
                <a:lnTo>
                  <a:pt x="9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4" name="Freeform 36"/>
          <p:cNvSpPr>
            <a:spLocks/>
          </p:cNvSpPr>
          <p:nvPr/>
        </p:nvSpPr>
        <p:spPr bwMode="auto">
          <a:xfrm>
            <a:off x="4502150" y="2614613"/>
            <a:ext cx="347663" cy="347662"/>
          </a:xfrm>
          <a:custGeom>
            <a:avLst/>
            <a:gdLst/>
            <a:ahLst/>
            <a:cxnLst>
              <a:cxn ang="0">
                <a:pos x="5" y="48"/>
              </a:cxn>
              <a:cxn ang="0">
                <a:pos x="15" y="34"/>
              </a:cxn>
              <a:cxn ang="0">
                <a:pos x="20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10"/>
              </a:cxn>
              <a:cxn ang="0">
                <a:pos x="72" y="10"/>
              </a:cxn>
              <a:cxn ang="0">
                <a:pos x="82" y="0"/>
              </a:cxn>
              <a:cxn ang="0">
                <a:pos x="92" y="0"/>
              </a:cxn>
              <a:cxn ang="0">
                <a:pos x="101" y="0"/>
              </a:cxn>
              <a:cxn ang="0">
                <a:pos x="116" y="10"/>
              </a:cxn>
              <a:cxn ang="0">
                <a:pos x="125" y="15"/>
              </a:cxn>
              <a:cxn ang="0">
                <a:pos x="135" y="15"/>
              </a:cxn>
              <a:cxn ang="0">
                <a:pos x="149" y="19"/>
              </a:cxn>
              <a:cxn ang="0">
                <a:pos x="164" y="29"/>
              </a:cxn>
              <a:cxn ang="0">
                <a:pos x="173" y="39"/>
              </a:cxn>
              <a:cxn ang="0">
                <a:pos x="178" y="43"/>
              </a:cxn>
              <a:cxn ang="0">
                <a:pos x="183" y="53"/>
              </a:cxn>
              <a:cxn ang="0">
                <a:pos x="183" y="67"/>
              </a:cxn>
              <a:cxn ang="0">
                <a:pos x="188" y="77"/>
              </a:cxn>
              <a:cxn ang="0">
                <a:pos x="192" y="87"/>
              </a:cxn>
              <a:cxn ang="0">
                <a:pos x="192" y="101"/>
              </a:cxn>
              <a:cxn ang="0">
                <a:pos x="192" y="115"/>
              </a:cxn>
              <a:cxn ang="0">
                <a:pos x="192" y="120"/>
              </a:cxn>
              <a:cxn ang="0">
                <a:pos x="188" y="135"/>
              </a:cxn>
              <a:cxn ang="0">
                <a:pos x="183" y="149"/>
              </a:cxn>
              <a:cxn ang="0">
                <a:pos x="173" y="159"/>
              </a:cxn>
              <a:cxn ang="0">
                <a:pos x="164" y="163"/>
              </a:cxn>
              <a:cxn ang="0">
                <a:pos x="159" y="173"/>
              </a:cxn>
              <a:cxn ang="0">
                <a:pos x="149" y="178"/>
              </a:cxn>
              <a:cxn ang="0">
                <a:pos x="135" y="183"/>
              </a:cxn>
              <a:cxn ang="0">
                <a:pos x="120" y="192"/>
              </a:cxn>
              <a:cxn ang="0">
                <a:pos x="111" y="192"/>
              </a:cxn>
              <a:cxn ang="0">
                <a:pos x="106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3"/>
              </a:cxn>
              <a:cxn ang="0">
                <a:pos x="44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0" y="58"/>
              </a:cxn>
            </a:cxnLst>
            <a:rect l="0" t="0" r="r" b="b"/>
            <a:pathLst>
              <a:path w="192" h="192">
                <a:moveTo>
                  <a:pt x="0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8"/>
                </a:lnTo>
                <a:lnTo>
                  <a:pt x="10" y="43"/>
                </a:lnTo>
                <a:lnTo>
                  <a:pt x="10" y="39"/>
                </a:lnTo>
                <a:lnTo>
                  <a:pt x="10" y="39"/>
                </a:lnTo>
                <a:lnTo>
                  <a:pt x="10" y="34"/>
                </a:lnTo>
                <a:lnTo>
                  <a:pt x="15" y="34"/>
                </a:lnTo>
                <a:lnTo>
                  <a:pt x="15" y="34"/>
                </a:lnTo>
                <a:lnTo>
                  <a:pt x="15" y="29"/>
                </a:lnTo>
                <a:lnTo>
                  <a:pt x="20" y="29"/>
                </a:lnTo>
                <a:lnTo>
                  <a:pt x="20" y="29"/>
                </a:lnTo>
                <a:lnTo>
                  <a:pt x="20" y="24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5"/>
                </a:lnTo>
                <a:lnTo>
                  <a:pt x="44" y="15"/>
                </a:lnTo>
                <a:lnTo>
                  <a:pt x="48" y="15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82" y="5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0" y="15"/>
                </a:lnTo>
                <a:lnTo>
                  <a:pt x="135" y="15"/>
                </a:lnTo>
                <a:lnTo>
                  <a:pt x="135" y="15"/>
                </a:lnTo>
                <a:lnTo>
                  <a:pt x="140" y="15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4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3" y="63"/>
                </a:lnTo>
                <a:lnTo>
                  <a:pt x="183" y="67"/>
                </a:lnTo>
                <a:lnTo>
                  <a:pt x="183" y="67"/>
                </a:lnTo>
                <a:lnTo>
                  <a:pt x="183" y="72"/>
                </a:lnTo>
                <a:lnTo>
                  <a:pt x="183" y="72"/>
                </a:lnTo>
                <a:lnTo>
                  <a:pt x="183" y="77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8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4"/>
                </a:lnTo>
                <a:lnTo>
                  <a:pt x="173" y="159"/>
                </a:lnTo>
                <a:lnTo>
                  <a:pt x="173" y="159"/>
                </a:lnTo>
                <a:lnTo>
                  <a:pt x="168" y="159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3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49" y="173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0" y="183"/>
                </a:lnTo>
                <a:lnTo>
                  <a:pt x="140" y="183"/>
                </a:lnTo>
                <a:lnTo>
                  <a:pt x="135" y="183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4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54"/>
                </a:lnTo>
                <a:lnTo>
                  <a:pt x="15" y="149"/>
                </a:lnTo>
                <a:lnTo>
                  <a:pt x="15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0" y="63"/>
                </a:lnTo>
                <a:lnTo>
                  <a:pt x="0" y="63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5" name="Freeform 37"/>
          <p:cNvSpPr>
            <a:spLocks/>
          </p:cNvSpPr>
          <p:nvPr/>
        </p:nvSpPr>
        <p:spPr bwMode="auto">
          <a:xfrm>
            <a:off x="4546600" y="3708400"/>
            <a:ext cx="349250" cy="349250"/>
          </a:xfrm>
          <a:custGeom>
            <a:avLst/>
            <a:gdLst/>
            <a:ahLst/>
            <a:cxnLst>
              <a:cxn ang="0">
                <a:pos x="5" y="38"/>
              </a:cxn>
              <a:cxn ang="0">
                <a:pos x="15" y="34"/>
              </a:cxn>
              <a:cxn ang="0">
                <a:pos x="24" y="24"/>
              </a:cxn>
              <a:cxn ang="0">
                <a:pos x="34" y="19"/>
              </a:cxn>
              <a:cxn ang="0">
                <a:pos x="48" y="10"/>
              </a:cxn>
              <a:cxn ang="0">
                <a:pos x="58" y="5"/>
              </a:cxn>
              <a:cxn ang="0">
                <a:pos x="68" y="0"/>
              </a:cxn>
              <a:cxn ang="0">
                <a:pos x="82" y="0"/>
              </a:cxn>
              <a:cxn ang="0">
                <a:pos x="92" y="0"/>
              </a:cxn>
              <a:cxn ang="0">
                <a:pos x="96" y="0"/>
              </a:cxn>
              <a:cxn ang="0">
                <a:pos x="116" y="0"/>
              </a:cxn>
              <a:cxn ang="0">
                <a:pos x="125" y="5"/>
              </a:cxn>
              <a:cxn ang="0">
                <a:pos x="135" y="14"/>
              </a:cxn>
              <a:cxn ang="0">
                <a:pos x="149" y="19"/>
              </a:cxn>
              <a:cxn ang="0">
                <a:pos x="159" y="29"/>
              </a:cxn>
              <a:cxn ang="0">
                <a:pos x="168" y="38"/>
              </a:cxn>
              <a:cxn ang="0">
                <a:pos x="173" y="43"/>
              </a:cxn>
              <a:cxn ang="0">
                <a:pos x="178" y="53"/>
              </a:cxn>
              <a:cxn ang="0">
                <a:pos x="178" y="58"/>
              </a:cxn>
              <a:cxn ang="0">
                <a:pos x="183" y="72"/>
              </a:cxn>
              <a:cxn ang="0">
                <a:pos x="192" y="86"/>
              </a:cxn>
              <a:cxn ang="0">
                <a:pos x="192" y="96"/>
              </a:cxn>
              <a:cxn ang="0">
                <a:pos x="188" y="106"/>
              </a:cxn>
              <a:cxn ang="0">
                <a:pos x="178" y="120"/>
              </a:cxn>
              <a:cxn ang="0">
                <a:pos x="178" y="130"/>
              </a:cxn>
              <a:cxn ang="0">
                <a:pos x="178" y="139"/>
              </a:cxn>
              <a:cxn ang="0">
                <a:pos x="168" y="154"/>
              </a:cxn>
              <a:cxn ang="0">
                <a:pos x="159" y="163"/>
              </a:cxn>
              <a:cxn ang="0">
                <a:pos x="154" y="168"/>
              </a:cxn>
              <a:cxn ang="0">
                <a:pos x="144" y="178"/>
              </a:cxn>
              <a:cxn ang="0">
                <a:pos x="135" y="182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87"/>
              </a:cxn>
              <a:cxn ang="0">
                <a:pos x="77" y="187"/>
              </a:cxn>
              <a:cxn ang="0">
                <a:pos x="68" y="178"/>
              </a:cxn>
              <a:cxn ang="0">
                <a:pos x="53" y="178"/>
              </a:cxn>
              <a:cxn ang="0">
                <a:pos x="39" y="178"/>
              </a:cxn>
              <a:cxn ang="0">
                <a:pos x="34" y="168"/>
              </a:cxn>
              <a:cxn ang="0">
                <a:pos x="29" y="163"/>
              </a:cxn>
              <a:cxn ang="0">
                <a:pos x="20" y="154"/>
              </a:cxn>
              <a:cxn ang="0">
                <a:pos x="15" y="149"/>
              </a:cxn>
              <a:cxn ang="0">
                <a:pos x="5" y="134"/>
              </a:cxn>
              <a:cxn ang="0">
                <a:pos x="0" y="120"/>
              </a:cxn>
              <a:cxn ang="0">
                <a:pos x="0" y="110"/>
              </a:cxn>
              <a:cxn ang="0">
                <a:pos x="0" y="101"/>
              </a:cxn>
              <a:cxn ang="0">
                <a:pos x="0" y="86"/>
              </a:cxn>
              <a:cxn ang="0">
                <a:pos x="0" y="77"/>
              </a:cxn>
              <a:cxn ang="0">
                <a:pos x="0" y="67"/>
              </a:cxn>
              <a:cxn ang="0">
                <a:pos x="0" y="53"/>
              </a:cxn>
            </a:cxnLst>
            <a:rect l="0" t="0" r="r" b="b"/>
            <a:pathLst>
              <a:path w="192" h="192">
                <a:moveTo>
                  <a:pt x="0" y="43"/>
                </a:moveTo>
                <a:lnTo>
                  <a:pt x="0" y="43"/>
                </a:lnTo>
                <a:lnTo>
                  <a:pt x="5" y="43"/>
                </a:lnTo>
                <a:lnTo>
                  <a:pt x="5" y="43"/>
                </a:lnTo>
                <a:lnTo>
                  <a:pt x="5" y="38"/>
                </a:ln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4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9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0"/>
                </a:lnTo>
                <a:lnTo>
                  <a:pt x="48" y="10"/>
                </a:lnTo>
                <a:lnTo>
                  <a:pt x="53" y="10"/>
                </a:lnTo>
                <a:lnTo>
                  <a:pt x="53" y="5"/>
                </a:lnTo>
                <a:lnTo>
                  <a:pt x="53" y="5"/>
                </a:lnTo>
                <a:lnTo>
                  <a:pt x="58" y="5"/>
                </a:lnTo>
                <a:lnTo>
                  <a:pt x="58" y="0"/>
                </a:lnTo>
                <a:lnTo>
                  <a:pt x="58" y="0"/>
                </a:lnTo>
                <a:lnTo>
                  <a:pt x="63" y="0"/>
                </a:lnTo>
                <a:lnTo>
                  <a:pt x="63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6" y="0"/>
                </a:lnTo>
                <a:lnTo>
                  <a:pt x="120" y="0"/>
                </a:lnTo>
                <a:lnTo>
                  <a:pt x="120" y="0"/>
                </a:lnTo>
                <a:lnTo>
                  <a:pt x="125" y="5"/>
                </a:lnTo>
                <a:lnTo>
                  <a:pt x="125" y="5"/>
                </a:lnTo>
                <a:lnTo>
                  <a:pt x="125" y="5"/>
                </a:lnTo>
                <a:lnTo>
                  <a:pt x="130" y="5"/>
                </a:lnTo>
                <a:lnTo>
                  <a:pt x="130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4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78" y="53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58"/>
                </a:lnTo>
                <a:lnTo>
                  <a:pt x="178" y="62"/>
                </a:lnTo>
                <a:lnTo>
                  <a:pt x="183" y="62"/>
                </a:lnTo>
                <a:lnTo>
                  <a:pt x="183" y="67"/>
                </a:lnTo>
                <a:lnTo>
                  <a:pt x="183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88" y="106"/>
                </a:lnTo>
                <a:lnTo>
                  <a:pt x="188" y="106"/>
                </a:lnTo>
                <a:lnTo>
                  <a:pt x="188" y="110"/>
                </a:lnTo>
                <a:lnTo>
                  <a:pt x="183" y="110"/>
                </a:lnTo>
                <a:lnTo>
                  <a:pt x="183" y="115"/>
                </a:lnTo>
                <a:lnTo>
                  <a:pt x="183" y="120"/>
                </a:lnTo>
                <a:lnTo>
                  <a:pt x="178" y="120"/>
                </a:lnTo>
                <a:lnTo>
                  <a:pt x="178" y="125"/>
                </a:lnTo>
                <a:lnTo>
                  <a:pt x="178" y="125"/>
                </a:lnTo>
                <a:lnTo>
                  <a:pt x="178" y="125"/>
                </a:lnTo>
                <a:lnTo>
                  <a:pt x="178" y="130"/>
                </a:lnTo>
                <a:lnTo>
                  <a:pt x="178" y="130"/>
                </a:lnTo>
                <a:lnTo>
                  <a:pt x="178" y="130"/>
                </a:lnTo>
                <a:lnTo>
                  <a:pt x="178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3" y="139"/>
                </a:lnTo>
                <a:lnTo>
                  <a:pt x="173" y="144"/>
                </a:lnTo>
                <a:lnTo>
                  <a:pt x="173" y="149"/>
                </a:lnTo>
                <a:lnTo>
                  <a:pt x="168" y="149"/>
                </a:lnTo>
                <a:lnTo>
                  <a:pt x="168" y="154"/>
                </a:lnTo>
                <a:lnTo>
                  <a:pt x="168" y="158"/>
                </a:lnTo>
                <a:lnTo>
                  <a:pt x="164" y="158"/>
                </a:lnTo>
                <a:lnTo>
                  <a:pt x="164" y="163"/>
                </a:lnTo>
                <a:lnTo>
                  <a:pt x="164" y="163"/>
                </a:lnTo>
                <a:lnTo>
                  <a:pt x="159" y="163"/>
                </a:lnTo>
                <a:lnTo>
                  <a:pt x="159" y="163"/>
                </a:lnTo>
                <a:lnTo>
                  <a:pt x="159" y="168"/>
                </a:lnTo>
                <a:lnTo>
                  <a:pt x="154" y="168"/>
                </a:lnTo>
                <a:lnTo>
                  <a:pt x="154" y="168"/>
                </a:lnTo>
                <a:lnTo>
                  <a:pt x="154" y="168"/>
                </a:lnTo>
                <a:lnTo>
                  <a:pt x="149" y="173"/>
                </a:lnTo>
                <a:lnTo>
                  <a:pt x="149" y="173"/>
                </a:lnTo>
                <a:lnTo>
                  <a:pt x="149" y="173"/>
                </a:lnTo>
                <a:lnTo>
                  <a:pt x="149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78"/>
                </a:lnTo>
                <a:lnTo>
                  <a:pt x="144" y="182"/>
                </a:lnTo>
                <a:lnTo>
                  <a:pt x="140" y="182"/>
                </a:lnTo>
                <a:lnTo>
                  <a:pt x="135" y="182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101" y="182"/>
                </a:lnTo>
                <a:lnTo>
                  <a:pt x="96" y="187"/>
                </a:lnTo>
                <a:lnTo>
                  <a:pt x="92" y="187"/>
                </a:lnTo>
                <a:lnTo>
                  <a:pt x="92" y="187"/>
                </a:lnTo>
                <a:lnTo>
                  <a:pt x="87" y="187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87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8" y="178"/>
                </a:lnTo>
                <a:lnTo>
                  <a:pt x="68" y="178"/>
                </a:lnTo>
                <a:lnTo>
                  <a:pt x="63" y="178"/>
                </a:lnTo>
                <a:lnTo>
                  <a:pt x="58" y="178"/>
                </a:lnTo>
                <a:lnTo>
                  <a:pt x="58" y="178"/>
                </a:lnTo>
                <a:lnTo>
                  <a:pt x="53" y="178"/>
                </a:lnTo>
                <a:lnTo>
                  <a:pt x="48" y="178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3"/>
                </a:lnTo>
                <a:lnTo>
                  <a:pt x="39" y="173"/>
                </a:lnTo>
                <a:lnTo>
                  <a:pt x="34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7"/>
                </a:lnTo>
                <a:lnTo>
                  <a:pt x="0" y="77"/>
                </a:lnTo>
                <a:lnTo>
                  <a:pt x="0" y="72"/>
                </a:lnTo>
                <a:lnTo>
                  <a:pt x="0" y="72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2"/>
                </a:lnTo>
                <a:lnTo>
                  <a:pt x="0" y="62"/>
                </a:lnTo>
                <a:lnTo>
                  <a:pt x="0" y="58"/>
                </a:lnTo>
                <a:lnTo>
                  <a:pt x="0" y="53"/>
                </a:lnTo>
                <a:lnTo>
                  <a:pt x="0" y="53"/>
                </a:lnTo>
                <a:lnTo>
                  <a:pt x="0" y="48"/>
                </a:lnTo>
                <a:lnTo>
                  <a:pt x="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6" name="Freeform 38"/>
          <p:cNvSpPr>
            <a:spLocks/>
          </p:cNvSpPr>
          <p:nvPr/>
        </p:nvSpPr>
        <p:spPr bwMode="auto">
          <a:xfrm>
            <a:off x="4705350" y="3035300"/>
            <a:ext cx="22225" cy="673100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0" y="350"/>
              </a:cxn>
              <a:cxn ang="0">
                <a:pos x="0" y="340"/>
              </a:cxn>
              <a:cxn ang="0">
                <a:pos x="0" y="331"/>
              </a:cxn>
              <a:cxn ang="0">
                <a:pos x="0" y="321"/>
              </a:cxn>
              <a:cxn ang="0">
                <a:pos x="5" y="312"/>
              </a:cxn>
              <a:cxn ang="0">
                <a:pos x="9" y="307"/>
              </a:cxn>
              <a:cxn ang="0">
                <a:pos x="9" y="297"/>
              </a:cxn>
              <a:cxn ang="0">
                <a:pos x="9" y="288"/>
              </a:cxn>
              <a:cxn ang="0">
                <a:pos x="9" y="278"/>
              </a:cxn>
              <a:cxn ang="0">
                <a:pos x="9" y="268"/>
              </a:cxn>
              <a:cxn ang="0">
                <a:pos x="9" y="259"/>
              </a:cxn>
              <a:cxn ang="0">
                <a:pos x="9" y="249"/>
              </a:cxn>
              <a:cxn ang="0">
                <a:pos x="9" y="240"/>
              </a:cxn>
              <a:cxn ang="0">
                <a:pos x="9" y="230"/>
              </a:cxn>
              <a:cxn ang="0">
                <a:pos x="14" y="220"/>
              </a:cxn>
              <a:cxn ang="0">
                <a:pos x="14" y="211"/>
              </a:cxn>
              <a:cxn ang="0">
                <a:pos x="14" y="201"/>
              </a:cxn>
              <a:cxn ang="0">
                <a:pos x="14" y="192"/>
              </a:cxn>
              <a:cxn ang="0">
                <a:pos x="14" y="182"/>
              </a:cxn>
              <a:cxn ang="0">
                <a:pos x="14" y="172"/>
              </a:cxn>
              <a:cxn ang="0">
                <a:pos x="14" y="163"/>
              </a:cxn>
              <a:cxn ang="0">
                <a:pos x="14" y="153"/>
              </a:cxn>
              <a:cxn ang="0">
                <a:pos x="14" y="144"/>
              </a:cxn>
              <a:cxn ang="0">
                <a:pos x="14" y="134"/>
              </a:cxn>
              <a:cxn ang="0">
                <a:pos x="14" y="124"/>
              </a:cxn>
              <a:cxn ang="0">
                <a:pos x="14" y="115"/>
              </a:cxn>
              <a:cxn ang="0">
                <a:pos x="14" y="105"/>
              </a:cxn>
              <a:cxn ang="0">
                <a:pos x="14" y="96"/>
              </a:cxn>
              <a:cxn ang="0">
                <a:pos x="14" y="86"/>
              </a:cxn>
              <a:cxn ang="0">
                <a:pos x="14" y="76"/>
              </a:cxn>
              <a:cxn ang="0">
                <a:pos x="14" y="67"/>
              </a:cxn>
              <a:cxn ang="0">
                <a:pos x="14" y="57"/>
              </a:cxn>
              <a:cxn ang="0">
                <a:pos x="14" y="48"/>
              </a:cxn>
              <a:cxn ang="0">
                <a:pos x="14" y="38"/>
              </a:cxn>
              <a:cxn ang="0">
                <a:pos x="14" y="28"/>
              </a:cxn>
              <a:cxn ang="0">
                <a:pos x="9" y="19"/>
              </a:cxn>
              <a:cxn ang="0">
                <a:pos x="9" y="9"/>
              </a:cxn>
              <a:cxn ang="0">
                <a:pos x="9" y="0"/>
              </a:cxn>
            </a:cxnLst>
            <a:rect l="0" t="0" r="r" b="b"/>
            <a:pathLst>
              <a:path w="14" h="374">
                <a:moveTo>
                  <a:pt x="0" y="374"/>
                </a:moveTo>
                <a:lnTo>
                  <a:pt x="0" y="369"/>
                </a:lnTo>
                <a:lnTo>
                  <a:pt x="0" y="364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5"/>
                </a:lnTo>
                <a:lnTo>
                  <a:pt x="0" y="340"/>
                </a:lnTo>
                <a:lnTo>
                  <a:pt x="0" y="336"/>
                </a:lnTo>
                <a:lnTo>
                  <a:pt x="0" y="331"/>
                </a:lnTo>
                <a:lnTo>
                  <a:pt x="0" y="326"/>
                </a:lnTo>
                <a:lnTo>
                  <a:pt x="0" y="321"/>
                </a:lnTo>
                <a:lnTo>
                  <a:pt x="0" y="316"/>
                </a:lnTo>
                <a:lnTo>
                  <a:pt x="5" y="312"/>
                </a:lnTo>
                <a:lnTo>
                  <a:pt x="5" y="307"/>
                </a:lnTo>
                <a:lnTo>
                  <a:pt x="9" y="307"/>
                </a:lnTo>
                <a:lnTo>
                  <a:pt x="9" y="302"/>
                </a:lnTo>
                <a:lnTo>
                  <a:pt x="9" y="297"/>
                </a:lnTo>
                <a:lnTo>
                  <a:pt x="9" y="292"/>
                </a:lnTo>
                <a:lnTo>
                  <a:pt x="9" y="288"/>
                </a:lnTo>
                <a:lnTo>
                  <a:pt x="9" y="283"/>
                </a:lnTo>
                <a:lnTo>
                  <a:pt x="9" y="278"/>
                </a:lnTo>
                <a:lnTo>
                  <a:pt x="9" y="273"/>
                </a:lnTo>
                <a:lnTo>
                  <a:pt x="9" y="268"/>
                </a:lnTo>
                <a:lnTo>
                  <a:pt x="9" y="264"/>
                </a:lnTo>
                <a:lnTo>
                  <a:pt x="9" y="259"/>
                </a:lnTo>
                <a:lnTo>
                  <a:pt x="9" y="254"/>
                </a:lnTo>
                <a:lnTo>
                  <a:pt x="9" y="249"/>
                </a:lnTo>
                <a:lnTo>
                  <a:pt x="9" y="244"/>
                </a:lnTo>
                <a:lnTo>
                  <a:pt x="9" y="240"/>
                </a:lnTo>
                <a:lnTo>
                  <a:pt x="9" y="235"/>
                </a:lnTo>
                <a:lnTo>
                  <a:pt x="9" y="230"/>
                </a:lnTo>
                <a:lnTo>
                  <a:pt x="9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4" y="201"/>
                </a:lnTo>
                <a:lnTo>
                  <a:pt x="14" y="196"/>
                </a:lnTo>
                <a:lnTo>
                  <a:pt x="14" y="192"/>
                </a:lnTo>
                <a:lnTo>
                  <a:pt x="14" y="187"/>
                </a:lnTo>
                <a:lnTo>
                  <a:pt x="14" y="182"/>
                </a:lnTo>
                <a:lnTo>
                  <a:pt x="14" y="177"/>
                </a:lnTo>
                <a:lnTo>
                  <a:pt x="14" y="172"/>
                </a:lnTo>
                <a:lnTo>
                  <a:pt x="14" y="168"/>
                </a:lnTo>
                <a:lnTo>
                  <a:pt x="14" y="163"/>
                </a:lnTo>
                <a:lnTo>
                  <a:pt x="14" y="158"/>
                </a:lnTo>
                <a:lnTo>
                  <a:pt x="14" y="153"/>
                </a:lnTo>
                <a:lnTo>
                  <a:pt x="14" y="148"/>
                </a:lnTo>
                <a:lnTo>
                  <a:pt x="14" y="144"/>
                </a:lnTo>
                <a:lnTo>
                  <a:pt x="14" y="139"/>
                </a:lnTo>
                <a:lnTo>
                  <a:pt x="14" y="134"/>
                </a:lnTo>
                <a:lnTo>
                  <a:pt x="14" y="129"/>
                </a:lnTo>
                <a:lnTo>
                  <a:pt x="14" y="124"/>
                </a:lnTo>
                <a:lnTo>
                  <a:pt x="14" y="120"/>
                </a:lnTo>
                <a:lnTo>
                  <a:pt x="14" y="115"/>
                </a:lnTo>
                <a:lnTo>
                  <a:pt x="14" y="110"/>
                </a:lnTo>
                <a:lnTo>
                  <a:pt x="14" y="105"/>
                </a:lnTo>
                <a:lnTo>
                  <a:pt x="14" y="100"/>
                </a:lnTo>
                <a:lnTo>
                  <a:pt x="14" y="96"/>
                </a:lnTo>
                <a:lnTo>
                  <a:pt x="14" y="91"/>
                </a:lnTo>
                <a:lnTo>
                  <a:pt x="14" y="86"/>
                </a:lnTo>
                <a:lnTo>
                  <a:pt x="14" y="81"/>
                </a:lnTo>
                <a:lnTo>
                  <a:pt x="14" y="76"/>
                </a:lnTo>
                <a:lnTo>
                  <a:pt x="14" y="72"/>
                </a:lnTo>
                <a:lnTo>
                  <a:pt x="14" y="67"/>
                </a:lnTo>
                <a:lnTo>
                  <a:pt x="14" y="62"/>
                </a:lnTo>
                <a:lnTo>
                  <a:pt x="14" y="57"/>
                </a:lnTo>
                <a:lnTo>
                  <a:pt x="14" y="52"/>
                </a:lnTo>
                <a:lnTo>
                  <a:pt x="14" y="48"/>
                </a:lnTo>
                <a:lnTo>
                  <a:pt x="14" y="43"/>
                </a:lnTo>
                <a:lnTo>
                  <a:pt x="14" y="38"/>
                </a:lnTo>
                <a:lnTo>
                  <a:pt x="14" y="33"/>
                </a:lnTo>
                <a:lnTo>
                  <a:pt x="14" y="28"/>
                </a:lnTo>
                <a:lnTo>
                  <a:pt x="9" y="24"/>
                </a:lnTo>
                <a:lnTo>
                  <a:pt x="9" y="19"/>
                </a:lnTo>
                <a:lnTo>
                  <a:pt x="9" y="14"/>
                </a:lnTo>
                <a:lnTo>
                  <a:pt x="9" y="9"/>
                </a:lnTo>
                <a:lnTo>
                  <a:pt x="9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7" name="Freeform 39"/>
          <p:cNvSpPr>
            <a:spLocks/>
          </p:cNvSpPr>
          <p:nvPr/>
        </p:nvSpPr>
        <p:spPr bwMode="auto">
          <a:xfrm>
            <a:off x="4718050" y="2962275"/>
            <a:ext cx="36513" cy="714375"/>
          </a:xfrm>
          <a:custGeom>
            <a:avLst/>
            <a:gdLst/>
            <a:ahLst/>
            <a:cxnLst>
              <a:cxn ang="0">
                <a:pos x="5" y="5"/>
              </a:cxn>
              <a:cxn ang="0">
                <a:pos x="10" y="10"/>
              </a:cxn>
              <a:cxn ang="0">
                <a:pos x="10" y="19"/>
              </a:cxn>
              <a:cxn ang="0">
                <a:pos x="10" y="29"/>
              </a:cxn>
              <a:cxn ang="0">
                <a:pos x="10" y="39"/>
              </a:cxn>
              <a:cxn ang="0">
                <a:pos x="10" y="48"/>
              </a:cxn>
              <a:cxn ang="0">
                <a:pos x="15" y="53"/>
              </a:cxn>
              <a:cxn ang="0">
                <a:pos x="15" y="63"/>
              </a:cxn>
              <a:cxn ang="0">
                <a:pos x="20" y="72"/>
              </a:cxn>
              <a:cxn ang="0">
                <a:pos x="20" y="82"/>
              </a:cxn>
              <a:cxn ang="0">
                <a:pos x="20" y="91"/>
              </a:cxn>
              <a:cxn ang="0">
                <a:pos x="20" y="101"/>
              </a:cxn>
              <a:cxn ang="0">
                <a:pos x="20" y="111"/>
              </a:cxn>
              <a:cxn ang="0">
                <a:pos x="20" y="120"/>
              </a:cxn>
              <a:cxn ang="0">
                <a:pos x="20" y="130"/>
              </a:cxn>
              <a:cxn ang="0">
                <a:pos x="20" y="139"/>
              </a:cxn>
              <a:cxn ang="0">
                <a:pos x="20" y="149"/>
              </a:cxn>
              <a:cxn ang="0">
                <a:pos x="20" y="159"/>
              </a:cxn>
              <a:cxn ang="0">
                <a:pos x="20" y="168"/>
              </a:cxn>
              <a:cxn ang="0">
                <a:pos x="20" y="178"/>
              </a:cxn>
              <a:cxn ang="0">
                <a:pos x="15" y="183"/>
              </a:cxn>
              <a:cxn ang="0">
                <a:pos x="15" y="192"/>
              </a:cxn>
              <a:cxn ang="0">
                <a:pos x="15" y="202"/>
              </a:cxn>
              <a:cxn ang="0">
                <a:pos x="15" y="211"/>
              </a:cxn>
              <a:cxn ang="0">
                <a:pos x="15" y="221"/>
              </a:cxn>
              <a:cxn ang="0">
                <a:pos x="15" y="231"/>
              </a:cxn>
              <a:cxn ang="0">
                <a:pos x="15" y="240"/>
              </a:cxn>
              <a:cxn ang="0">
                <a:pos x="15" y="250"/>
              </a:cxn>
              <a:cxn ang="0">
                <a:pos x="15" y="259"/>
              </a:cxn>
              <a:cxn ang="0">
                <a:pos x="15" y="269"/>
              </a:cxn>
              <a:cxn ang="0">
                <a:pos x="15" y="279"/>
              </a:cxn>
              <a:cxn ang="0">
                <a:pos x="15" y="288"/>
              </a:cxn>
              <a:cxn ang="0">
                <a:pos x="15" y="298"/>
              </a:cxn>
              <a:cxn ang="0">
                <a:pos x="15" y="307"/>
              </a:cxn>
              <a:cxn ang="0">
                <a:pos x="15" y="317"/>
              </a:cxn>
              <a:cxn ang="0">
                <a:pos x="15" y="327"/>
              </a:cxn>
              <a:cxn ang="0">
                <a:pos x="15" y="336"/>
              </a:cxn>
              <a:cxn ang="0">
                <a:pos x="15" y="346"/>
              </a:cxn>
              <a:cxn ang="0">
                <a:pos x="15" y="355"/>
              </a:cxn>
              <a:cxn ang="0">
                <a:pos x="15" y="365"/>
              </a:cxn>
              <a:cxn ang="0">
                <a:pos x="15" y="375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</a:cxnLst>
            <a:rect l="0" t="0" r="r" b="b"/>
            <a:pathLst>
              <a:path w="20" h="394">
                <a:moveTo>
                  <a:pt x="0" y="0"/>
                </a:moveTo>
                <a:lnTo>
                  <a:pt x="5" y="5"/>
                </a:lnTo>
                <a:lnTo>
                  <a:pt x="5" y="10"/>
                </a:lnTo>
                <a:lnTo>
                  <a:pt x="10" y="10"/>
                </a:lnTo>
                <a:lnTo>
                  <a:pt x="10" y="15"/>
                </a:lnTo>
                <a:lnTo>
                  <a:pt x="10" y="19"/>
                </a:lnTo>
                <a:lnTo>
                  <a:pt x="10" y="24"/>
                </a:lnTo>
                <a:lnTo>
                  <a:pt x="10" y="29"/>
                </a:lnTo>
                <a:lnTo>
                  <a:pt x="10" y="34"/>
                </a:lnTo>
                <a:lnTo>
                  <a:pt x="10" y="39"/>
                </a:lnTo>
                <a:lnTo>
                  <a:pt x="10" y="43"/>
                </a:lnTo>
                <a:lnTo>
                  <a:pt x="10" y="48"/>
                </a:lnTo>
                <a:lnTo>
                  <a:pt x="10" y="53"/>
                </a:lnTo>
                <a:lnTo>
                  <a:pt x="15" y="53"/>
                </a:lnTo>
                <a:lnTo>
                  <a:pt x="15" y="58"/>
                </a:lnTo>
                <a:lnTo>
                  <a:pt x="15" y="63"/>
                </a:lnTo>
                <a:lnTo>
                  <a:pt x="20" y="67"/>
                </a:lnTo>
                <a:lnTo>
                  <a:pt x="20" y="72"/>
                </a:lnTo>
                <a:lnTo>
                  <a:pt x="20" y="77"/>
                </a:lnTo>
                <a:lnTo>
                  <a:pt x="20" y="82"/>
                </a:lnTo>
                <a:lnTo>
                  <a:pt x="20" y="87"/>
                </a:lnTo>
                <a:lnTo>
                  <a:pt x="20" y="91"/>
                </a:lnTo>
                <a:lnTo>
                  <a:pt x="20" y="96"/>
                </a:lnTo>
                <a:lnTo>
                  <a:pt x="20" y="101"/>
                </a:lnTo>
                <a:lnTo>
                  <a:pt x="20" y="106"/>
                </a:lnTo>
                <a:lnTo>
                  <a:pt x="20" y="111"/>
                </a:lnTo>
                <a:lnTo>
                  <a:pt x="20" y="115"/>
                </a:lnTo>
                <a:lnTo>
                  <a:pt x="20" y="120"/>
                </a:lnTo>
                <a:lnTo>
                  <a:pt x="20" y="125"/>
                </a:lnTo>
                <a:lnTo>
                  <a:pt x="20" y="130"/>
                </a:lnTo>
                <a:lnTo>
                  <a:pt x="20" y="135"/>
                </a:lnTo>
                <a:lnTo>
                  <a:pt x="20" y="139"/>
                </a:lnTo>
                <a:lnTo>
                  <a:pt x="20" y="144"/>
                </a:lnTo>
                <a:lnTo>
                  <a:pt x="20" y="149"/>
                </a:lnTo>
                <a:lnTo>
                  <a:pt x="20" y="154"/>
                </a:lnTo>
                <a:lnTo>
                  <a:pt x="20" y="159"/>
                </a:lnTo>
                <a:lnTo>
                  <a:pt x="20" y="163"/>
                </a:lnTo>
                <a:lnTo>
                  <a:pt x="20" y="168"/>
                </a:lnTo>
                <a:lnTo>
                  <a:pt x="20" y="173"/>
                </a:lnTo>
                <a:lnTo>
                  <a:pt x="20" y="178"/>
                </a:lnTo>
                <a:lnTo>
                  <a:pt x="15" y="178"/>
                </a:lnTo>
                <a:lnTo>
                  <a:pt x="15" y="183"/>
                </a:lnTo>
                <a:lnTo>
                  <a:pt x="15" y="187"/>
                </a:lnTo>
                <a:lnTo>
                  <a:pt x="15" y="192"/>
                </a:lnTo>
                <a:lnTo>
                  <a:pt x="15" y="197"/>
                </a:lnTo>
                <a:lnTo>
                  <a:pt x="15" y="202"/>
                </a:lnTo>
                <a:lnTo>
                  <a:pt x="15" y="207"/>
                </a:lnTo>
                <a:lnTo>
                  <a:pt x="15" y="211"/>
                </a:lnTo>
                <a:lnTo>
                  <a:pt x="15" y="216"/>
                </a:lnTo>
                <a:lnTo>
                  <a:pt x="15" y="221"/>
                </a:lnTo>
                <a:lnTo>
                  <a:pt x="15" y="226"/>
                </a:lnTo>
                <a:lnTo>
                  <a:pt x="15" y="231"/>
                </a:lnTo>
                <a:lnTo>
                  <a:pt x="15" y="235"/>
                </a:lnTo>
                <a:lnTo>
                  <a:pt x="15" y="240"/>
                </a:lnTo>
                <a:lnTo>
                  <a:pt x="15" y="245"/>
                </a:lnTo>
                <a:lnTo>
                  <a:pt x="15" y="250"/>
                </a:lnTo>
                <a:lnTo>
                  <a:pt x="15" y="255"/>
                </a:lnTo>
                <a:lnTo>
                  <a:pt x="15" y="259"/>
                </a:lnTo>
                <a:lnTo>
                  <a:pt x="15" y="264"/>
                </a:lnTo>
                <a:lnTo>
                  <a:pt x="15" y="269"/>
                </a:lnTo>
                <a:lnTo>
                  <a:pt x="15" y="274"/>
                </a:lnTo>
                <a:lnTo>
                  <a:pt x="15" y="279"/>
                </a:lnTo>
                <a:lnTo>
                  <a:pt x="15" y="283"/>
                </a:lnTo>
                <a:lnTo>
                  <a:pt x="15" y="288"/>
                </a:lnTo>
                <a:lnTo>
                  <a:pt x="15" y="293"/>
                </a:lnTo>
                <a:lnTo>
                  <a:pt x="15" y="298"/>
                </a:lnTo>
                <a:lnTo>
                  <a:pt x="15" y="303"/>
                </a:lnTo>
                <a:lnTo>
                  <a:pt x="15" y="307"/>
                </a:lnTo>
                <a:lnTo>
                  <a:pt x="15" y="312"/>
                </a:lnTo>
                <a:lnTo>
                  <a:pt x="15" y="317"/>
                </a:lnTo>
                <a:lnTo>
                  <a:pt x="15" y="322"/>
                </a:lnTo>
                <a:lnTo>
                  <a:pt x="15" y="327"/>
                </a:lnTo>
                <a:lnTo>
                  <a:pt x="15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1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8" name="Freeform 40"/>
          <p:cNvSpPr>
            <a:spLocks/>
          </p:cNvSpPr>
          <p:nvPr/>
        </p:nvSpPr>
        <p:spPr bwMode="auto">
          <a:xfrm>
            <a:off x="4868863" y="2614613"/>
            <a:ext cx="347662" cy="357187"/>
          </a:xfrm>
          <a:custGeom>
            <a:avLst/>
            <a:gdLst/>
            <a:ahLst/>
            <a:cxnLst>
              <a:cxn ang="0">
                <a:pos x="10" y="48"/>
              </a:cxn>
              <a:cxn ang="0">
                <a:pos x="14" y="34"/>
              </a:cxn>
              <a:cxn ang="0">
                <a:pos x="24" y="24"/>
              </a:cxn>
              <a:cxn ang="0">
                <a:pos x="34" y="19"/>
              </a:cxn>
              <a:cxn ang="0">
                <a:pos x="53" y="10"/>
              </a:cxn>
              <a:cxn ang="0">
                <a:pos x="62" y="15"/>
              </a:cxn>
              <a:cxn ang="0">
                <a:pos x="72" y="10"/>
              </a:cxn>
              <a:cxn ang="0">
                <a:pos x="86" y="5"/>
              </a:cxn>
              <a:cxn ang="0">
                <a:pos x="96" y="0"/>
              </a:cxn>
              <a:cxn ang="0">
                <a:pos x="106" y="5"/>
              </a:cxn>
              <a:cxn ang="0">
                <a:pos x="120" y="10"/>
              </a:cxn>
              <a:cxn ang="0">
                <a:pos x="129" y="15"/>
              </a:cxn>
              <a:cxn ang="0">
                <a:pos x="134" y="15"/>
              </a:cxn>
              <a:cxn ang="0">
                <a:pos x="153" y="24"/>
              </a:cxn>
              <a:cxn ang="0">
                <a:pos x="163" y="34"/>
              </a:cxn>
              <a:cxn ang="0">
                <a:pos x="173" y="39"/>
              </a:cxn>
              <a:cxn ang="0">
                <a:pos x="177" y="48"/>
              </a:cxn>
              <a:cxn ang="0">
                <a:pos x="187" y="58"/>
              </a:cxn>
              <a:cxn ang="0">
                <a:pos x="187" y="72"/>
              </a:cxn>
              <a:cxn ang="0">
                <a:pos x="187" y="82"/>
              </a:cxn>
              <a:cxn ang="0">
                <a:pos x="192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7" y="139"/>
              </a:cxn>
              <a:cxn ang="0">
                <a:pos x="177" y="154"/>
              </a:cxn>
              <a:cxn ang="0">
                <a:pos x="173" y="159"/>
              </a:cxn>
              <a:cxn ang="0">
                <a:pos x="163" y="168"/>
              </a:cxn>
              <a:cxn ang="0">
                <a:pos x="153" y="173"/>
              </a:cxn>
              <a:cxn ang="0">
                <a:pos x="144" y="183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7"/>
              </a:cxn>
              <a:cxn ang="0">
                <a:pos x="101" y="192"/>
              </a:cxn>
              <a:cxn ang="0">
                <a:pos x="86" y="192"/>
              </a:cxn>
              <a:cxn ang="0">
                <a:pos x="77" y="192"/>
              </a:cxn>
              <a:cxn ang="0">
                <a:pos x="67" y="192"/>
              </a:cxn>
              <a:cxn ang="0">
                <a:pos x="53" y="183"/>
              </a:cxn>
              <a:cxn ang="0">
                <a:pos x="43" y="178"/>
              </a:cxn>
              <a:cxn ang="0">
                <a:pos x="34" y="173"/>
              </a:cxn>
              <a:cxn ang="0">
                <a:pos x="29" y="163"/>
              </a:cxn>
              <a:cxn ang="0">
                <a:pos x="19" y="154"/>
              </a:cxn>
              <a:cxn ang="0">
                <a:pos x="10" y="149"/>
              </a:cxn>
              <a:cxn ang="0">
                <a:pos x="5" y="139"/>
              </a:cxn>
              <a:cxn ang="0">
                <a:pos x="0" y="130"/>
              </a:cxn>
              <a:cxn ang="0">
                <a:pos x="0" y="115"/>
              </a:cxn>
              <a:cxn ang="0">
                <a:pos x="0" y="106"/>
              </a:cxn>
              <a:cxn ang="0">
                <a:pos x="0" y="96"/>
              </a:cxn>
              <a:cxn ang="0">
                <a:pos x="0" y="82"/>
              </a:cxn>
              <a:cxn ang="0">
                <a:pos x="0" y="67"/>
              </a:cxn>
              <a:cxn ang="0">
                <a:pos x="5" y="58"/>
              </a:cxn>
            </a:cxnLst>
            <a:rect l="0" t="0" r="r" b="b"/>
            <a:pathLst>
              <a:path w="192" h="197">
                <a:moveTo>
                  <a:pt x="5" y="58"/>
                </a:move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9"/>
                </a:lnTo>
                <a:lnTo>
                  <a:pt x="14" y="39"/>
                </a:lnTo>
                <a:lnTo>
                  <a:pt x="14" y="34"/>
                </a:lnTo>
                <a:lnTo>
                  <a:pt x="14" y="34"/>
                </a:lnTo>
                <a:lnTo>
                  <a:pt x="14" y="34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43" y="15"/>
                </a:lnTo>
                <a:lnTo>
                  <a:pt x="43" y="15"/>
                </a:lnTo>
                <a:lnTo>
                  <a:pt x="48" y="15"/>
                </a:lnTo>
                <a:lnTo>
                  <a:pt x="53" y="10"/>
                </a:lnTo>
                <a:lnTo>
                  <a:pt x="53" y="15"/>
                </a:lnTo>
                <a:lnTo>
                  <a:pt x="53" y="15"/>
                </a:lnTo>
                <a:lnTo>
                  <a:pt x="58" y="15"/>
                </a:lnTo>
                <a:lnTo>
                  <a:pt x="58" y="15"/>
                </a:lnTo>
                <a:lnTo>
                  <a:pt x="62" y="15"/>
                </a:lnTo>
                <a:lnTo>
                  <a:pt x="62" y="15"/>
                </a:lnTo>
                <a:lnTo>
                  <a:pt x="62" y="15"/>
                </a:lnTo>
                <a:lnTo>
                  <a:pt x="67" y="15"/>
                </a:lnTo>
                <a:lnTo>
                  <a:pt x="67" y="10"/>
                </a:lnTo>
                <a:lnTo>
                  <a:pt x="72" y="10"/>
                </a:lnTo>
                <a:lnTo>
                  <a:pt x="77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5"/>
                </a:lnTo>
                <a:lnTo>
                  <a:pt x="106" y="5"/>
                </a:lnTo>
                <a:lnTo>
                  <a:pt x="110" y="5"/>
                </a:lnTo>
                <a:lnTo>
                  <a:pt x="115" y="10"/>
                </a:lnTo>
                <a:lnTo>
                  <a:pt x="115" y="10"/>
                </a:lnTo>
                <a:lnTo>
                  <a:pt x="120" y="10"/>
                </a:lnTo>
                <a:lnTo>
                  <a:pt x="125" y="15"/>
                </a:lnTo>
                <a:lnTo>
                  <a:pt x="125" y="15"/>
                </a:lnTo>
                <a:lnTo>
                  <a:pt x="125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29" y="15"/>
                </a:lnTo>
                <a:lnTo>
                  <a:pt x="134" y="15"/>
                </a:lnTo>
                <a:lnTo>
                  <a:pt x="134" y="15"/>
                </a:lnTo>
                <a:lnTo>
                  <a:pt x="134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8" y="34"/>
                </a:lnTo>
                <a:lnTo>
                  <a:pt x="168" y="34"/>
                </a:lnTo>
                <a:lnTo>
                  <a:pt x="168" y="39"/>
                </a:lnTo>
                <a:lnTo>
                  <a:pt x="173" y="39"/>
                </a:lnTo>
                <a:lnTo>
                  <a:pt x="173" y="39"/>
                </a:lnTo>
                <a:lnTo>
                  <a:pt x="173" y="43"/>
                </a:lnTo>
                <a:lnTo>
                  <a:pt x="173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63"/>
                </a:lnTo>
                <a:lnTo>
                  <a:pt x="187" y="63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2" y="72"/>
                </a:lnTo>
                <a:lnTo>
                  <a:pt x="18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2" y="96"/>
                </a:lnTo>
                <a:lnTo>
                  <a:pt x="192" y="101"/>
                </a:lnTo>
                <a:lnTo>
                  <a:pt x="192" y="101"/>
                </a:lnTo>
                <a:lnTo>
                  <a:pt x="192" y="106"/>
                </a:lnTo>
                <a:lnTo>
                  <a:pt x="192" y="111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5"/>
                </a:lnTo>
                <a:lnTo>
                  <a:pt x="187" y="135"/>
                </a:lnTo>
                <a:lnTo>
                  <a:pt x="187" y="139"/>
                </a:lnTo>
                <a:lnTo>
                  <a:pt x="187" y="144"/>
                </a:lnTo>
                <a:lnTo>
                  <a:pt x="182" y="144"/>
                </a:lnTo>
                <a:lnTo>
                  <a:pt x="182" y="149"/>
                </a:lnTo>
                <a:lnTo>
                  <a:pt x="182" y="149"/>
                </a:lnTo>
                <a:lnTo>
                  <a:pt x="177" y="154"/>
                </a:lnTo>
                <a:lnTo>
                  <a:pt x="177" y="154"/>
                </a:lnTo>
                <a:lnTo>
                  <a:pt x="177" y="154"/>
                </a:lnTo>
                <a:lnTo>
                  <a:pt x="173" y="159"/>
                </a:lnTo>
                <a:lnTo>
                  <a:pt x="173" y="159"/>
                </a:lnTo>
                <a:lnTo>
                  <a:pt x="173" y="159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73"/>
                </a:lnTo>
                <a:lnTo>
                  <a:pt x="158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19" y="159"/>
                </a:lnTo>
                <a:lnTo>
                  <a:pt x="19" y="154"/>
                </a:lnTo>
                <a:lnTo>
                  <a:pt x="19" y="154"/>
                </a:lnTo>
                <a:lnTo>
                  <a:pt x="14" y="154"/>
                </a:lnTo>
                <a:lnTo>
                  <a:pt x="14" y="149"/>
                </a:lnTo>
                <a:lnTo>
                  <a:pt x="14" y="149"/>
                </a:lnTo>
                <a:lnTo>
                  <a:pt x="10" y="149"/>
                </a:lnTo>
                <a:lnTo>
                  <a:pt x="10" y="144"/>
                </a:lnTo>
                <a:lnTo>
                  <a:pt x="10" y="144"/>
                </a:lnTo>
                <a:lnTo>
                  <a:pt x="10" y="144"/>
                </a:lnTo>
                <a:lnTo>
                  <a:pt x="5" y="139"/>
                </a:lnTo>
                <a:lnTo>
                  <a:pt x="5" y="139"/>
                </a:lnTo>
                <a:lnTo>
                  <a:pt x="5" y="139"/>
                </a:lnTo>
                <a:lnTo>
                  <a:pt x="5" y="135"/>
                </a:lnTo>
                <a:lnTo>
                  <a:pt x="0" y="135"/>
                </a:lnTo>
                <a:lnTo>
                  <a:pt x="0" y="135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7"/>
                </a:lnTo>
                <a:lnTo>
                  <a:pt x="0" y="82"/>
                </a:lnTo>
                <a:lnTo>
                  <a:pt x="0" y="82"/>
                </a:lnTo>
                <a:lnTo>
                  <a:pt x="0" y="77"/>
                </a:lnTo>
                <a:lnTo>
                  <a:pt x="0" y="72"/>
                </a:lnTo>
                <a:lnTo>
                  <a:pt x="0" y="67"/>
                </a:lnTo>
                <a:lnTo>
                  <a:pt x="0" y="67"/>
                </a:lnTo>
                <a:lnTo>
                  <a:pt x="0" y="67"/>
                </a:lnTo>
                <a:lnTo>
                  <a:pt x="0" y="63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49" name="Freeform 41"/>
          <p:cNvSpPr>
            <a:spLocks/>
          </p:cNvSpPr>
          <p:nvPr/>
        </p:nvSpPr>
        <p:spPr bwMode="auto">
          <a:xfrm>
            <a:off x="4886325" y="3708400"/>
            <a:ext cx="352425" cy="349250"/>
          </a:xfrm>
          <a:custGeom>
            <a:avLst/>
            <a:gdLst/>
            <a:ahLst/>
            <a:cxnLst>
              <a:cxn ang="0">
                <a:pos x="9" y="38"/>
              </a:cxn>
              <a:cxn ang="0">
                <a:pos x="19" y="34"/>
              </a:cxn>
              <a:cxn ang="0">
                <a:pos x="28" y="29"/>
              </a:cxn>
              <a:cxn ang="0">
                <a:pos x="38" y="19"/>
              </a:cxn>
              <a:cxn ang="0">
                <a:pos x="52" y="14"/>
              </a:cxn>
              <a:cxn ang="0">
                <a:pos x="62" y="5"/>
              </a:cxn>
              <a:cxn ang="0">
                <a:pos x="72" y="0"/>
              </a:cxn>
              <a:cxn ang="0">
                <a:pos x="86" y="0"/>
              </a:cxn>
              <a:cxn ang="0">
                <a:pos x="96" y="0"/>
              </a:cxn>
              <a:cxn ang="0">
                <a:pos x="105" y="0"/>
              </a:cxn>
              <a:cxn ang="0">
                <a:pos x="119" y="5"/>
              </a:cxn>
              <a:cxn ang="0">
                <a:pos x="134" y="10"/>
              </a:cxn>
              <a:cxn ang="0">
                <a:pos x="139" y="14"/>
              </a:cxn>
              <a:cxn ang="0">
                <a:pos x="153" y="24"/>
              </a:cxn>
              <a:cxn ang="0">
                <a:pos x="163" y="34"/>
              </a:cxn>
              <a:cxn ang="0">
                <a:pos x="172" y="38"/>
              </a:cxn>
              <a:cxn ang="0">
                <a:pos x="177" y="48"/>
              </a:cxn>
              <a:cxn ang="0">
                <a:pos x="187" y="53"/>
              </a:cxn>
              <a:cxn ang="0">
                <a:pos x="182" y="62"/>
              </a:cxn>
              <a:cxn ang="0">
                <a:pos x="187" y="72"/>
              </a:cxn>
              <a:cxn ang="0">
                <a:pos x="196" y="91"/>
              </a:cxn>
              <a:cxn ang="0">
                <a:pos x="196" y="101"/>
              </a:cxn>
              <a:cxn ang="0">
                <a:pos x="191" y="110"/>
              </a:cxn>
              <a:cxn ang="0">
                <a:pos x="182" y="125"/>
              </a:cxn>
              <a:cxn ang="0">
                <a:pos x="182" y="134"/>
              </a:cxn>
              <a:cxn ang="0">
                <a:pos x="177" y="144"/>
              </a:cxn>
              <a:cxn ang="0">
                <a:pos x="172" y="158"/>
              </a:cxn>
              <a:cxn ang="0">
                <a:pos x="163" y="168"/>
              </a:cxn>
              <a:cxn ang="0">
                <a:pos x="153" y="173"/>
              </a:cxn>
              <a:cxn ang="0">
                <a:pos x="148" y="178"/>
              </a:cxn>
              <a:cxn ang="0">
                <a:pos x="139" y="182"/>
              </a:cxn>
              <a:cxn ang="0">
                <a:pos x="124" y="182"/>
              </a:cxn>
              <a:cxn ang="0">
                <a:pos x="115" y="182"/>
              </a:cxn>
              <a:cxn ang="0">
                <a:pos x="105" y="182"/>
              </a:cxn>
              <a:cxn ang="0">
                <a:pos x="91" y="192"/>
              </a:cxn>
              <a:cxn ang="0">
                <a:pos x="76" y="187"/>
              </a:cxn>
              <a:cxn ang="0">
                <a:pos x="72" y="182"/>
              </a:cxn>
              <a:cxn ang="0">
                <a:pos x="57" y="182"/>
              </a:cxn>
              <a:cxn ang="0">
                <a:pos x="43" y="178"/>
              </a:cxn>
              <a:cxn ang="0">
                <a:pos x="38" y="168"/>
              </a:cxn>
              <a:cxn ang="0">
                <a:pos x="28" y="163"/>
              </a:cxn>
              <a:cxn ang="0">
                <a:pos x="24" y="154"/>
              </a:cxn>
              <a:cxn ang="0">
                <a:pos x="14" y="149"/>
              </a:cxn>
              <a:cxn ang="0">
                <a:pos x="9" y="134"/>
              </a:cxn>
              <a:cxn ang="0">
                <a:pos x="0" y="120"/>
              </a:cxn>
              <a:cxn ang="0">
                <a:pos x="4" y="110"/>
              </a:cxn>
              <a:cxn ang="0">
                <a:pos x="4" y="101"/>
              </a:cxn>
              <a:cxn ang="0">
                <a:pos x="4" y="86"/>
              </a:cxn>
              <a:cxn ang="0">
                <a:pos x="4" y="77"/>
              </a:cxn>
              <a:cxn ang="0">
                <a:pos x="4" y="67"/>
              </a:cxn>
              <a:cxn ang="0">
                <a:pos x="4" y="53"/>
              </a:cxn>
            </a:cxnLst>
            <a:rect l="0" t="0" r="r" b="b"/>
            <a:pathLst>
              <a:path w="196" h="192">
                <a:moveTo>
                  <a:pt x="4" y="43"/>
                </a:moveTo>
                <a:lnTo>
                  <a:pt x="4" y="43"/>
                </a:lnTo>
                <a:lnTo>
                  <a:pt x="9" y="43"/>
                </a:lnTo>
                <a:lnTo>
                  <a:pt x="9" y="43"/>
                </a:lnTo>
                <a:lnTo>
                  <a:pt x="9" y="38"/>
                </a:lnTo>
                <a:lnTo>
                  <a:pt x="14" y="38"/>
                </a:lnTo>
                <a:lnTo>
                  <a:pt x="14" y="38"/>
                </a:lnTo>
                <a:lnTo>
                  <a:pt x="14" y="38"/>
                </a:lnTo>
                <a:lnTo>
                  <a:pt x="19" y="34"/>
                </a:lnTo>
                <a:lnTo>
                  <a:pt x="19" y="34"/>
                </a:lnTo>
                <a:lnTo>
                  <a:pt x="19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8" y="29"/>
                </a:lnTo>
                <a:lnTo>
                  <a:pt x="28" y="24"/>
                </a:lnTo>
                <a:lnTo>
                  <a:pt x="28" y="24"/>
                </a:lnTo>
                <a:lnTo>
                  <a:pt x="33" y="24"/>
                </a:lnTo>
                <a:lnTo>
                  <a:pt x="38" y="19"/>
                </a:lnTo>
                <a:lnTo>
                  <a:pt x="38" y="19"/>
                </a:lnTo>
                <a:lnTo>
                  <a:pt x="43" y="19"/>
                </a:lnTo>
                <a:lnTo>
                  <a:pt x="43" y="19"/>
                </a:lnTo>
                <a:lnTo>
                  <a:pt x="48" y="14"/>
                </a:lnTo>
                <a:lnTo>
                  <a:pt x="52" y="14"/>
                </a:lnTo>
                <a:lnTo>
                  <a:pt x="52" y="14"/>
                </a:lnTo>
                <a:lnTo>
                  <a:pt x="52" y="10"/>
                </a:lnTo>
                <a:lnTo>
                  <a:pt x="57" y="10"/>
                </a:lnTo>
                <a:lnTo>
                  <a:pt x="57" y="10"/>
                </a:lnTo>
                <a:lnTo>
                  <a:pt x="57" y="5"/>
                </a:lnTo>
                <a:lnTo>
                  <a:pt x="62" y="5"/>
                </a:lnTo>
                <a:lnTo>
                  <a:pt x="62" y="5"/>
                </a:lnTo>
                <a:lnTo>
                  <a:pt x="62" y="0"/>
                </a:lnTo>
                <a:lnTo>
                  <a:pt x="67" y="0"/>
                </a:lnTo>
                <a:lnTo>
                  <a:pt x="67" y="0"/>
                </a:lnTo>
                <a:lnTo>
                  <a:pt x="72" y="0"/>
                </a:lnTo>
                <a:lnTo>
                  <a:pt x="76" y="0"/>
                </a:lnTo>
                <a:lnTo>
                  <a:pt x="76" y="0"/>
                </a:lnTo>
                <a:lnTo>
                  <a:pt x="81" y="0"/>
                </a:lnTo>
                <a:lnTo>
                  <a:pt x="86" y="0"/>
                </a:lnTo>
                <a:lnTo>
                  <a:pt x="86" y="0"/>
                </a:lnTo>
                <a:lnTo>
                  <a:pt x="91" y="0"/>
                </a:lnTo>
                <a:lnTo>
                  <a:pt x="91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5"/>
                </a:lnTo>
                <a:lnTo>
                  <a:pt x="110" y="5"/>
                </a:lnTo>
                <a:lnTo>
                  <a:pt x="115" y="5"/>
                </a:lnTo>
                <a:lnTo>
                  <a:pt x="119" y="5"/>
                </a:lnTo>
                <a:lnTo>
                  <a:pt x="119" y="5"/>
                </a:lnTo>
                <a:lnTo>
                  <a:pt x="124" y="5"/>
                </a:lnTo>
                <a:lnTo>
                  <a:pt x="129" y="5"/>
                </a:lnTo>
                <a:lnTo>
                  <a:pt x="129" y="5"/>
                </a:lnTo>
                <a:lnTo>
                  <a:pt x="129" y="5"/>
                </a:lnTo>
                <a:lnTo>
                  <a:pt x="134" y="10"/>
                </a:lnTo>
                <a:lnTo>
                  <a:pt x="134" y="10"/>
                </a:lnTo>
                <a:lnTo>
                  <a:pt x="134" y="10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3" y="19"/>
                </a:lnTo>
                <a:lnTo>
                  <a:pt x="143" y="19"/>
                </a:lnTo>
                <a:lnTo>
                  <a:pt x="148" y="19"/>
                </a:lnTo>
                <a:lnTo>
                  <a:pt x="148" y="24"/>
                </a:lnTo>
                <a:lnTo>
                  <a:pt x="153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29"/>
                </a:lnTo>
                <a:lnTo>
                  <a:pt x="163" y="34"/>
                </a:lnTo>
                <a:lnTo>
                  <a:pt x="167" y="34"/>
                </a:lnTo>
                <a:lnTo>
                  <a:pt x="167" y="34"/>
                </a:lnTo>
                <a:lnTo>
                  <a:pt x="167" y="38"/>
                </a:lnTo>
                <a:lnTo>
                  <a:pt x="167" y="38"/>
                </a:lnTo>
                <a:lnTo>
                  <a:pt x="172" y="38"/>
                </a:lnTo>
                <a:lnTo>
                  <a:pt x="172" y="43"/>
                </a:lnTo>
                <a:lnTo>
                  <a:pt x="172" y="43"/>
                </a:lnTo>
                <a:lnTo>
                  <a:pt x="177" y="43"/>
                </a:lnTo>
                <a:lnTo>
                  <a:pt x="177" y="48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87" y="58"/>
                </a:lnTo>
                <a:lnTo>
                  <a:pt x="187" y="62"/>
                </a:lnTo>
                <a:lnTo>
                  <a:pt x="182" y="62"/>
                </a:lnTo>
                <a:lnTo>
                  <a:pt x="182" y="62"/>
                </a:lnTo>
                <a:lnTo>
                  <a:pt x="182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91" y="77"/>
                </a:lnTo>
                <a:lnTo>
                  <a:pt x="191" y="82"/>
                </a:lnTo>
                <a:lnTo>
                  <a:pt x="191" y="82"/>
                </a:lnTo>
                <a:lnTo>
                  <a:pt x="196" y="86"/>
                </a:lnTo>
                <a:lnTo>
                  <a:pt x="196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1"/>
                </a:lnTo>
                <a:lnTo>
                  <a:pt x="196" y="106"/>
                </a:lnTo>
                <a:lnTo>
                  <a:pt x="191" y="106"/>
                </a:lnTo>
                <a:lnTo>
                  <a:pt x="191" y="110"/>
                </a:lnTo>
                <a:lnTo>
                  <a:pt x="191" y="115"/>
                </a:lnTo>
                <a:lnTo>
                  <a:pt x="187" y="115"/>
                </a:lnTo>
                <a:lnTo>
                  <a:pt x="187" y="120"/>
                </a:lnTo>
                <a:lnTo>
                  <a:pt x="187" y="120"/>
                </a:lnTo>
                <a:lnTo>
                  <a:pt x="182" y="125"/>
                </a:lnTo>
                <a:lnTo>
                  <a:pt x="182" y="125"/>
                </a:lnTo>
                <a:lnTo>
                  <a:pt x="182" y="130"/>
                </a:lnTo>
                <a:lnTo>
                  <a:pt x="182" y="130"/>
                </a:lnTo>
                <a:lnTo>
                  <a:pt x="182" y="130"/>
                </a:lnTo>
                <a:lnTo>
                  <a:pt x="182" y="134"/>
                </a:lnTo>
                <a:lnTo>
                  <a:pt x="182" y="134"/>
                </a:lnTo>
                <a:lnTo>
                  <a:pt x="182" y="134"/>
                </a:lnTo>
                <a:lnTo>
                  <a:pt x="182" y="139"/>
                </a:lnTo>
                <a:lnTo>
                  <a:pt x="182" y="139"/>
                </a:lnTo>
                <a:lnTo>
                  <a:pt x="177" y="144"/>
                </a:lnTo>
                <a:lnTo>
                  <a:pt x="177" y="144"/>
                </a:lnTo>
                <a:lnTo>
                  <a:pt x="177" y="149"/>
                </a:lnTo>
                <a:lnTo>
                  <a:pt x="172" y="149"/>
                </a:lnTo>
                <a:lnTo>
                  <a:pt x="172" y="154"/>
                </a:lnTo>
                <a:lnTo>
                  <a:pt x="172" y="158"/>
                </a:lnTo>
                <a:lnTo>
                  <a:pt x="167" y="158"/>
                </a:lnTo>
                <a:lnTo>
                  <a:pt x="167" y="163"/>
                </a:lnTo>
                <a:lnTo>
                  <a:pt x="167" y="163"/>
                </a:lnTo>
                <a:lnTo>
                  <a:pt x="163" y="163"/>
                </a:lnTo>
                <a:lnTo>
                  <a:pt x="163" y="168"/>
                </a:lnTo>
                <a:lnTo>
                  <a:pt x="163" y="168"/>
                </a:lnTo>
                <a:lnTo>
                  <a:pt x="158" y="168"/>
                </a:lnTo>
                <a:lnTo>
                  <a:pt x="158" y="168"/>
                </a:lnTo>
                <a:lnTo>
                  <a:pt x="158" y="173"/>
                </a:lnTo>
                <a:lnTo>
                  <a:pt x="153" y="173"/>
                </a:lnTo>
                <a:lnTo>
                  <a:pt x="153" y="173"/>
                </a:lnTo>
                <a:lnTo>
                  <a:pt x="153" y="178"/>
                </a:lnTo>
                <a:lnTo>
                  <a:pt x="153" y="178"/>
                </a:lnTo>
                <a:lnTo>
                  <a:pt x="148" y="178"/>
                </a:lnTo>
                <a:lnTo>
                  <a:pt x="148" y="178"/>
                </a:lnTo>
                <a:lnTo>
                  <a:pt x="148" y="182"/>
                </a:lnTo>
                <a:lnTo>
                  <a:pt x="143" y="182"/>
                </a:lnTo>
                <a:lnTo>
                  <a:pt x="143" y="182"/>
                </a:lnTo>
                <a:lnTo>
                  <a:pt x="143" y="182"/>
                </a:lnTo>
                <a:lnTo>
                  <a:pt x="139" y="182"/>
                </a:lnTo>
                <a:lnTo>
                  <a:pt x="134" y="182"/>
                </a:lnTo>
                <a:lnTo>
                  <a:pt x="134" y="182"/>
                </a:lnTo>
                <a:lnTo>
                  <a:pt x="129" y="182"/>
                </a:lnTo>
                <a:lnTo>
                  <a:pt x="124" y="182"/>
                </a:lnTo>
                <a:lnTo>
                  <a:pt x="124" y="182"/>
                </a:lnTo>
                <a:lnTo>
                  <a:pt x="119" y="182"/>
                </a:lnTo>
                <a:lnTo>
                  <a:pt x="119" y="182"/>
                </a:lnTo>
                <a:lnTo>
                  <a:pt x="115" y="182"/>
                </a:lnTo>
                <a:lnTo>
                  <a:pt x="115" y="182"/>
                </a:lnTo>
                <a:lnTo>
                  <a:pt x="115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10" y="182"/>
                </a:lnTo>
                <a:lnTo>
                  <a:pt x="105" y="182"/>
                </a:lnTo>
                <a:lnTo>
                  <a:pt x="100" y="187"/>
                </a:lnTo>
                <a:lnTo>
                  <a:pt x="100" y="187"/>
                </a:lnTo>
                <a:lnTo>
                  <a:pt x="96" y="187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1" y="192"/>
                </a:lnTo>
                <a:lnTo>
                  <a:pt x="81" y="192"/>
                </a:lnTo>
                <a:lnTo>
                  <a:pt x="81" y="192"/>
                </a:lnTo>
                <a:lnTo>
                  <a:pt x="76" y="187"/>
                </a:lnTo>
                <a:lnTo>
                  <a:pt x="76" y="187"/>
                </a:lnTo>
                <a:lnTo>
                  <a:pt x="76" y="187"/>
                </a:lnTo>
                <a:lnTo>
                  <a:pt x="72" y="182"/>
                </a:lnTo>
                <a:lnTo>
                  <a:pt x="72" y="182"/>
                </a:lnTo>
                <a:lnTo>
                  <a:pt x="72" y="182"/>
                </a:lnTo>
                <a:lnTo>
                  <a:pt x="67" y="182"/>
                </a:lnTo>
                <a:lnTo>
                  <a:pt x="67" y="182"/>
                </a:lnTo>
                <a:lnTo>
                  <a:pt x="62" y="182"/>
                </a:lnTo>
                <a:lnTo>
                  <a:pt x="57" y="182"/>
                </a:lnTo>
                <a:lnTo>
                  <a:pt x="57" y="182"/>
                </a:lnTo>
                <a:lnTo>
                  <a:pt x="52" y="182"/>
                </a:lnTo>
                <a:lnTo>
                  <a:pt x="48" y="182"/>
                </a:lnTo>
                <a:lnTo>
                  <a:pt x="48" y="182"/>
                </a:lnTo>
                <a:lnTo>
                  <a:pt x="43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9" y="130"/>
                </a:lnTo>
                <a:lnTo>
                  <a:pt x="4" y="130"/>
                </a:lnTo>
                <a:lnTo>
                  <a:pt x="4" y="125"/>
                </a:lnTo>
                <a:lnTo>
                  <a:pt x="4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0" y="115"/>
                </a:lnTo>
                <a:lnTo>
                  <a:pt x="4" y="110"/>
                </a:lnTo>
                <a:lnTo>
                  <a:pt x="4" y="110"/>
                </a:lnTo>
                <a:lnTo>
                  <a:pt x="4" y="110"/>
                </a:lnTo>
                <a:lnTo>
                  <a:pt x="4" y="106"/>
                </a:lnTo>
                <a:lnTo>
                  <a:pt x="4" y="106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2"/>
                </a:lnTo>
                <a:lnTo>
                  <a:pt x="4" y="82"/>
                </a:lnTo>
                <a:lnTo>
                  <a:pt x="4" y="77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72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58"/>
                </a:lnTo>
                <a:lnTo>
                  <a:pt x="4" y="53"/>
                </a:lnTo>
                <a:lnTo>
                  <a:pt x="4" y="53"/>
                </a:lnTo>
                <a:lnTo>
                  <a:pt x="4" y="48"/>
                </a:lnTo>
                <a:lnTo>
                  <a:pt x="4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0" name="Freeform 42"/>
          <p:cNvSpPr>
            <a:spLocks/>
          </p:cNvSpPr>
          <p:nvPr/>
        </p:nvSpPr>
        <p:spPr bwMode="auto">
          <a:xfrm>
            <a:off x="5048250" y="3035300"/>
            <a:ext cx="46038" cy="673100"/>
          </a:xfrm>
          <a:custGeom>
            <a:avLst/>
            <a:gdLst/>
            <a:ahLst/>
            <a:cxnLst>
              <a:cxn ang="0">
                <a:pos x="5" y="369"/>
              </a:cxn>
              <a:cxn ang="0">
                <a:pos x="5" y="360"/>
              </a:cxn>
              <a:cxn ang="0">
                <a:pos x="5" y="350"/>
              </a:cxn>
              <a:cxn ang="0">
                <a:pos x="5" y="340"/>
              </a:cxn>
              <a:cxn ang="0">
                <a:pos x="5" y="331"/>
              </a:cxn>
              <a:cxn ang="0">
                <a:pos x="5" y="321"/>
              </a:cxn>
              <a:cxn ang="0">
                <a:pos x="5" y="312"/>
              </a:cxn>
              <a:cxn ang="0">
                <a:pos x="9" y="307"/>
              </a:cxn>
              <a:cxn ang="0">
                <a:pos x="14" y="302"/>
              </a:cxn>
              <a:cxn ang="0">
                <a:pos x="14" y="292"/>
              </a:cxn>
              <a:cxn ang="0">
                <a:pos x="14" y="283"/>
              </a:cxn>
              <a:cxn ang="0">
                <a:pos x="14" y="273"/>
              </a:cxn>
              <a:cxn ang="0">
                <a:pos x="14" y="264"/>
              </a:cxn>
              <a:cxn ang="0">
                <a:pos x="14" y="254"/>
              </a:cxn>
              <a:cxn ang="0">
                <a:pos x="14" y="244"/>
              </a:cxn>
              <a:cxn ang="0">
                <a:pos x="14" y="235"/>
              </a:cxn>
              <a:cxn ang="0">
                <a:pos x="14" y="225"/>
              </a:cxn>
              <a:cxn ang="0">
                <a:pos x="14" y="216"/>
              </a:cxn>
              <a:cxn ang="0">
                <a:pos x="14" y="206"/>
              </a:cxn>
              <a:cxn ang="0">
                <a:pos x="19" y="201"/>
              </a:cxn>
              <a:cxn ang="0">
                <a:pos x="19" y="192"/>
              </a:cxn>
              <a:cxn ang="0">
                <a:pos x="19" y="182"/>
              </a:cxn>
              <a:cxn ang="0">
                <a:pos x="19" y="172"/>
              </a:cxn>
              <a:cxn ang="0">
                <a:pos x="19" y="163"/>
              </a:cxn>
              <a:cxn ang="0">
                <a:pos x="19" y="153"/>
              </a:cxn>
              <a:cxn ang="0">
                <a:pos x="19" y="144"/>
              </a:cxn>
              <a:cxn ang="0">
                <a:pos x="19" y="134"/>
              </a:cxn>
              <a:cxn ang="0">
                <a:pos x="19" y="124"/>
              </a:cxn>
              <a:cxn ang="0">
                <a:pos x="19" y="115"/>
              </a:cxn>
              <a:cxn ang="0">
                <a:pos x="19" y="105"/>
              </a:cxn>
              <a:cxn ang="0">
                <a:pos x="19" y="96"/>
              </a:cxn>
              <a:cxn ang="0">
                <a:pos x="24" y="91"/>
              </a:cxn>
              <a:cxn ang="0">
                <a:pos x="24" y="81"/>
              </a:cxn>
              <a:cxn ang="0">
                <a:pos x="24" y="72"/>
              </a:cxn>
              <a:cxn ang="0">
                <a:pos x="24" y="62"/>
              </a:cxn>
              <a:cxn ang="0">
                <a:pos x="24" y="52"/>
              </a:cxn>
              <a:cxn ang="0">
                <a:pos x="24" y="43"/>
              </a:cxn>
              <a:cxn ang="0">
                <a:pos x="24" y="33"/>
              </a:cxn>
              <a:cxn ang="0">
                <a:pos x="19" y="28"/>
              </a:cxn>
              <a:cxn ang="0">
                <a:pos x="19" y="19"/>
              </a:cxn>
              <a:cxn ang="0">
                <a:pos x="19" y="9"/>
              </a:cxn>
              <a:cxn ang="0">
                <a:pos x="19" y="0"/>
              </a:cxn>
            </a:cxnLst>
            <a:rect l="0" t="0" r="r" b="b"/>
            <a:pathLst>
              <a:path w="24" h="374">
                <a:moveTo>
                  <a:pt x="0" y="374"/>
                </a:moveTo>
                <a:lnTo>
                  <a:pt x="5" y="369"/>
                </a:lnTo>
                <a:lnTo>
                  <a:pt x="5" y="364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0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6"/>
                </a:lnTo>
                <a:lnTo>
                  <a:pt x="5" y="312"/>
                </a:lnTo>
                <a:lnTo>
                  <a:pt x="9" y="312"/>
                </a:lnTo>
                <a:lnTo>
                  <a:pt x="9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7"/>
                </a:lnTo>
                <a:lnTo>
                  <a:pt x="14" y="292"/>
                </a:lnTo>
                <a:lnTo>
                  <a:pt x="14" y="288"/>
                </a:lnTo>
                <a:lnTo>
                  <a:pt x="14" y="283"/>
                </a:lnTo>
                <a:lnTo>
                  <a:pt x="14" y="278"/>
                </a:lnTo>
                <a:lnTo>
                  <a:pt x="14" y="273"/>
                </a:lnTo>
                <a:lnTo>
                  <a:pt x="14" y="268"/>
                </a:lnTo>
                <a:lnTo>
                  <a:pt x="14" y="264"/>
                </a:lnTo>
                <a:lnTo>
                  <a:pt x="14" y="259"/>
                </a:lnTo>
                <a:lnTo>
                  <a:pt x="14" y="254"/>
                </a:lnTo>
                <a:lnTo>
                  <a:pt x="14" y="249"/>
                </a:lnTo>
                <a:lnTo>
                  <a:pt x="14" y="244"/>
                </a:lnTo>
                <a:lnTo>
                  <a:pt x="14" y="240"/>
                </a:lnTo>
                <a:lnTo>
                  <a:pt x="14" y="235"/>
                </a:lnTo>
                <a:lnTo>
                  <a:pt x="14" y="230"/>
                </a:lnTo>
                <a:lnTo>
                  <a:pt x="14" y="225"/>
                </a:lnTo>
                <a:lnTo>
                  <a:pt x="14" y="220"/>
                </a:lnTo>
                <a:lnTo>
                  <a:pt x="14" y="216"/>
                </a:lnTo>
                <a:lnTo>
                  <a:pt x="14" y="211"/>
                </a:lnTo>
                <a:lnTo>
                  <a:pt x="14" y="206"/>
                </a:lnTo>
                <a:lnTo>
                  <a:pt x="19" y="206"/>
                </a:lnTo>
                <a:lnTo>
                  <a:pt x="19" y="201"/>
                </a:lnTo>
                <a:lnTo>
                  <a:pt x="19" y="196"/>
                </a:lnTo>
                <a:lnTo>
                  <a:pt x="19" y="192"/>
                </a:lnTo>
                <a:lnTo>
                  <a:pt x="19" y="187"/>
                </a:lnTo>
                <a:lnTo>
                  <a:pt x="19" y="182"/>
                </a:lnTo>
                <a:lnTo>
                  <a:pt x="19" y="177"/>
                </a:lnTo>
                <a:lnTo>
                  <a:pt x="19" y="172"/>
                </a:lnTo>
                <a:lnTo>
                  <a:pt x="19" y="168"/>
                </a:lnTo>
                <a:lnTo>
                  <a:pt x="19" y="163"/>
                </a:lnTo>
                <a:lnTo>
                  <a:pt x="19" y="158"/>
                </a:lnTo>
                <a:lnTo>
                  <a:pt x="19" y="153"/>
                </a:lnTo>
                <a:lnTo>
                  <a:pt x="19" y="148"/>
                </a:lnTo>
                <a:lnTo>
                  <a:pt x="19" y="144"/>
                </a:lnTo>
                <a:lnTo>
                  <a:pt x="19" y="139"/>
                </a:lnTo>
                <a:lnTo>
                  <a:pt x="19" y="134"/>
                </a:lnTo>
                <a:lnTo>
                  <a:pt x="19" y="129"/>
                </a:lnTo>
                <a:lnTo>
                  <a:pt x="19" y="124"/>
                </a:lnTo>
                <a:lnTo>
                  <a:pt x="19" y="120"/>
                </a:lnTo>
                <a:lnTo>
                  <a:pt x="19" y="115"/>
                </a:lnTo>
                <a:lnTo>
                  <a:pt x="19" y="110"/>
                </a:lnTo>
                <a:lnTo>
                  <a:pt x="19" y="105"/>
                </a:lnTo>
                <a:lnTo>
                  <a:pt x="19" y="100"/>
                </a:lnTo>
                <a:lnTo>
                  <a:pt x="19" y="96"/>
                </a:lnTo>
                <a:lnTo>
                  <a:pt x="19" y="91"/>
                </a:lnTo>
                <a:lnTo>
                  <a:pt x="24" y="91"/>
                </a:lnTo>
                <a:lnTo>
                  <a:pt x="24" y="86"/>
                </a:lnTo>
                <a:lnTo>
                  <a:pt x="24" y="81"/>
                </a:lnTo>
                <a:lnTo>
                  <a:pt x="24" y="76"/>
                </a:lnTo>
                <a:lnTo>
                  <a:pt x="24" y="72"/>
                </a:lnTo>
                <a:lnTo>
                  <a:pt x="24" y="67"/>
                </a:lnTo>
                <a:lnTo>
                  <a:pt x="24" y="62"/>
                </a:lnTo>
                <a:lnTo>
                  <a:pt x="24" y="57"/>
                </a:lnTo>
                <a:lnTo>
                  <a:pt x="24" y="52"/>
                </a:lnTo>
                <a:lnTo>
                  <a:pt x="24" y="48"/>
                </a:lnTo>
                <a:lnTo>
                  <a:pt x="24" y="43"/>
                </a:lnTo>
                <a:lnTo>
                  <a:pt x="24" y="38"/>
                </a:lnTo>
                <a:lnTo>
                  <a:pt x="2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4"/>
                </a:lnTo>
                <a:lnTo>
                  <a:pt x="19" y="19"/>
                </a:lnTo>
                <a:lnTo>
                  <a:pt x="19" y="14"/>
                </a:lnTo>
                <a:lnTo>
                  <a:pt x="19" y="9"/>
                </a:lnTo>
                <a:lnTo>
                  <a:pt x="19" y="4"/>
                </a:lnTo>
                <a:lnTo>
                  <a:pt x="1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1" name="Freeform 43"/>
          <p:cNvSpPr>
            <a:spLocks/>
          </p:cNvSpPr>
          <p:nvPr/>
        </p:nvSpPr>
        <p:spPr bwMode="auto">
          <a:xfrm>
            <a:off x="5076825" y="2971800"/>
            <a:ext cx="44450" cy="71437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14" y="10"/>
              </a:cxn>
              <a:cxn ang="0">
                <a:pos x="14" y="19"/>
              </a:cxn>
              <a:cxn ang="0">
                <a:pos x="14" y="29"/>
              </a:cxn>
              <a:cxn ang="0">
                <a:pos x="14" y="38"/>
              </a:cxn>
              <a:cxn ang="0">
                <a:pos x="14" y="48"/>
              </a:cxn>
              <a:cxn ang="0">
                <a:pos x="19" y="58"/>
              </a:cxn>
              <a:cxn ang="0">
                <a:pos x="19" y="67"/>
              </a:cxn>
              <a:cxn ang="0">
                <a:pos x="24" y="77"/>
              </a:cxn>
              <a:cxn ang="0">
                <a:pos x="19" y="82"/>
              </a:cxn>
              <a:cxn ang="0">
                <a:pos x="19" y="91"/>
              </a:cxn>
              <a:cxn ang="0">
                <a:pos x="19" y="101"/>
              </a:cxn>
              <a:cxn ang="0">
                <a:pos x="19" y="110"/>
              </a:cxn>
              <a:cxn ang="0">
                <a:pos x="19" y="120"/>
              </a:cxn>
              <a:cxn ang="0">
                <a:pos x="19" y="130"/>
              </a:cxn>
              <a:cxn ang="0">
                <a:pos x="19" y="139"/>
              </a:cxn>
              <a:cxn ang="0">
                <a:pos x="19" y="149"/>
              </a:cxn>
              <a:cxn ang="0">
                <a:pos x="19" y="158"/>
              </a:cxn>
              <a:cxn ang="0">
                <a:pos x="19" y="168"/>
              </a:cxn>
              <a:cxn ang="0">
                <a:pos x="19" y="178"/>
              </a:cxn>
              <a:cxn ang="0">
                <a:pos x="19" y="187"/>
              </a:cxn>
              <a:cxn ang="0">
                <a:pos x="14" y="192"/>
              </a:cxn>
              <a:cxn ang="0">
                <a:pos x="14" y="202"/>
              </a:cxn>
              <a:cxn ang="0">
                <a:pos x="14" y="211"/>
              </a:cxn>
              <a:cxn ang="0">
                <a:pos x="14" y="221"/>
              </a:cxn>
              <a:cxn ang="0">
                <a:pos x="14" y="230"/>
              </a:cxn>
              <a:cxn ang="0">
                <a:pos x="14" y="240"/>
              </a:cxn>
              <a:cxn ang="0">
                <a:pos x="14" y="250"/>
              </a:cxn>
              <a:cxn ang="0">
                <a:pos x="14" y="259"/>
              </a:cxn>
              <a:cxn ang="0">
                <a:pos x="14" y="269"/>
              </a:cxn>
              <a:cxn ang="0">
                <a:pos x="14" y="278"/>
              </a:cxn>
              <a:cxn ang="0">
                <a:pos x="14" y="288"/>
              </a:cxn>
              <a:cxn ang="0">
                <a:pos x="14" y="298"/>
              </a:cxn>
              <a:cxn ang="0">
                <a:pos x="14" y="307"/>
              </a:cxn>
              <a:cxn ang="0">
                <a:pos x="10" y="312"/>
              </a:cxn>
              <a:cxn ang="0">
                <a:pos x="10" y="322"/>
              </a:cxn>
              <a:cxn ang="0">
                <a:pos x="10" y="331"/>
              </a:cxn>
              <a:cxn ang="0">
                <a:pos x="10" y="341"/>
              </a:cxn>
              <a:cxn ang="0">
                <a:pos x="10" y="350"/>
              </a:cxn>
              <a:cxn ang="0">
                <a:pos x="10" y="360"/>
              </a:cxn>
              <a:cxn ang="0">
                <a:pos x="10" y="370"/>
              </a:cxn>
              <a:cxn ang="0">
                <a:pos x="10" y="379"/>
              </a:cxn>
              <a:cxn ang="0">
                <a:pos x="5" y="384"/>
              </a:cxn>
              <a:cxn ang="0">
                <a:pos x="0" y="389"/>
              </a:cxn>
            </a:cxnLst>
            <a:rect l="0" t="0" r="r" b="b"/>
            <a:pathLst>
              <a:path w="24" h="394">
                <a:moveTo>
                  <a:pt x="5" y="0"/>
                </a:moveTo>
                <a:lnTo>
                  <a:pt x="10" y="0"/>
                </a:lnTo>
                <a:lnTo>
                  <a:pt x="10" y="5"/>
                </a:lnTo>
                <a:lnTo>
                  <a:pt x="14" y="10"/>
                </a:lnTo>
                <a:lnTo>
                  <a:pt x="14" y="14"/>
                </a:lnTo>
                <a:lnTo>
                  <a:pt x="14" y="19"/>
                </a:lnTo>
                <a:lnTo>
                  <a:pt x="14" y="24"/>
                </a:lnTo>
                <a:lnTo>
                  <a:pt x="14" y="29"/>
                </a:lnTo>
                <a:lnTo>
                  <a:pt x="14" y="34"/>
                </a:lnTo>
                <a:lnTo>
                  <a:pt x="14" y="38"/>
                </a:lnTo>
                <a:lnTo>
                  <a:pt x="14" y="43"/>
                </a:lnTo>
                <a:lnTo>
                  <a:pt x="14" y="48"/>
                </a:lnTo>
                <a:lnTo>
                  <a:pt x="14" y="53"/>
                </a:lnTo>
                <a:lnTo>
                  <a:pt x="19" y="58"/>
                </a:lnTo>
                <a:lnTo>
                  <a:pt x="19" y="62"/>
                </a:lnTo>
                <a:lnTo>
                  <a:pt x="19" y="67"/>
                </a:lnTo>
                <a:lnTo>
                  <a:pt x="24" y="72"/>
                </a:lnTo>
                <a:lnTo>
                  <a:pt x="24" y="77"/>
                </a:lnTo>
                <a:lnTo>
                  <a:pt x="19" y="77"/>
                </a:lnTo>
                <a:lnTo>
                  <a:pt x="19" y="82"/>
                </a:lnTo>
                <a:lnTo>
                  <a:pt x="19" y="86"/>
                </a:lnTo>
                <a:lnTo>
                  <a:pt x="19" y="91"/>
                </a:lnTo>
                <a:lnTo>
                  <a:pt x="19" y="96"/>
                </a:lnTo>
                <a:lnTo>
                  <a:pt x="19" y="101"/>
                </a:lnTo>
                <a:lnTo>
                  <a:pt x="19" y="106"/>
                </a:lnTo>
                <a:lnTo>
                  <a:pt x="19" y="110"/>
                </a:lnTo>
                <a:lnTo>
                  <a:pt x="19" y="115"/>
                </a:lnTo>
                <a:lnTo>
                  <a:pt x="19" y="120"/>
                </a:lnTo>
                <a:lnTo>
                  <a:pt x="19" y="125"/>
                </a:lnTo>
                <a:lnTo>
                  <a:pt x="19" y="130"/>
                </a:lnTo>
                <a:lnTo>
                  <a:pt x="19" y="134"/>
                </a:lnTo>
                <a:lnTo>
                  <a:pt x="19" y="139"/>
                </a:lnTo>
                <a:lnTo>
                  <a:pt x="19" y="144"/>
                </a:lnTo>
                <a:lnTo>
                  <a:pt x="19" y="149"/>
                </a:lnTo>
                <a:lnTo>
                  <a:pt x="19" y="154"/>
                </a:lnTo>
                <a:lnTo>
                  <a:pt x="19" y="158"/>
                </a:lnTo>
                <a:lnTo>
                  <a:pt x="19" y="163"/>
                </a:lnTo>
                <a:lnTo>
                  <a:pt x="19" y="168"/>
                </a:lnTo>
                <a:lnTo>
                  <a:pt x="19" y="173"/>
                </a:lnTo>
                <a:lnTo>
                  <a:pt x="19" y="178"/>
                </a:lnTo>
                <a:lnTo>
                  <a:pt x="19" y="182"/>
                </a:lnTo>
                <a:lnTo>
                  <a:pt x="19" y="187"/>
                </a:lnTo>
                <a:lnTo>
                  <a:pt x="19" y="192"/>
                </a:lnTo>
                <a:lnTo>
                  <a:pt x="14" y="192"/>
                </a:lnTo>
                <a:lnTo>
                  <a:pt x="14" y="197"/>
                </a:lnTo>
                <a:lnTo>
                  <a:pt x="14" y="202"/>
                </a:lnTo>
                <a:lnTo>
                  <a:pt x="14" y="206"/>
                </a:lnTo>
                <a:lnTo>
                  <a:pt x="14" y="211"/>
                </a:lnTo>
                <a:lnTo>
                  <a:pt x="14" y="216"/>
                </a:lnTo>
                <a:lnTo>
                  <a:pt x="14" y="221"/>
                </a:lnTo>
                <a:lnTo>
                  <a:pt x="14" y="226"/>
                </a:lnTo>
                <a:lnTo>
                  <a:pt x="14" y="230"/>
                </a:lnTo>
                <a:lnTo>
                  <a:pt x="14" y="235"/>
                </a:lnTo>
                <a:lnTo>
                  <a:pt x="14" y="240"/>
                </a:lnTo>
                <a:lnTo>
                  <a:pt x="14" y="245"/>
                </a:lnTo>
                <a:lnTo>
                  <a:pt x="14" y="250"/>
                </a:lnTo>
                <a:lnTo>
                  <a:pt x="14" y="254"/>
                </a:lnTo>
                <a:lnTo>
                  <a:pt x="14" y="259"/>
                </a:lnTo>
                <a:lnTo>
                  <a:pt x="14" y="264"/>
                </a:lnTo>
                <a:lnTo>
                  <a:pt x="14" y="269"/>
                </a:lnTo>
                <a:lnTo>
                  <a:pt x="14" y="274"/>
                </a:lnTo>
                <a:lnTo>
                  <a:pt x="14" y="278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0" y="307"/>
                </a:lnTo>
                <a:lnTo>
                  <a:pt x="10" y="312"/>
                </a:lnTo>
                <a:lnTo>
                  <a:pt x="10" y="317"/>
                </a:lnTo>
                <a:lnTo>
                  <a:pt x="10" y="322"/>
                </a:lnTo>
                <a:lnTo>
                  <a:pt x="10" y="326"/>
                </a:lnTo>
                <a:lnTo>
                  <a:pt x="10" y="331"/>
                </a:lnTo>
                <a:lnTo>
                  <a:pt x="10" y="336"/>
                </a:lnTo>
                <a:lnTo>
                  <a:pt x="10" y="341"/>
                </a:lnTo>
                <a:lnTo>
                  <a:pt x="10" y="346"/>
                </a:lnTo>
                <a:lnTo>
                  <a:pt x="10" y="350"/>
                </a:lnTo>
                <a:lnTo>
                  <a:pt x="10" y="355"/>
                </a:lnTo>
                <a:lnTo>
                  <a:pt x="10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2" name="Freeform 44"/>
          <p:cNvSpPr>
            <a:spLocks/>
          </p:cNvSpPr>
          <p:nvPr/>
        </p:nvSpPr>
        <p:spPr bwMode="auto">
          <a:xfrm>
            <a:off x="5229225" y="2624138"/>
            <a:ext cx="357188" cy="347662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20" y="29"/>
              </a:cxn>
              <a:cxn ang="0">
                <a:pos x="24" y="24"/>
              </a:cxn>
              <a:cxn ang="0">
                <a:pos x="39" y="14"/>
              </a:cxn>
              <a:cxn ang="0">
                <a:pos x="53" y="10"/>
              </a:cxn>
              <a:cxn ang="0">
                <a:pos x="63" y="10"/>
              </a:cxn>
              <a:cxn ang="0">
                <a:pos x="72" y="10"/>
              </a:cxn>
              <a:cxn ang="0">
                <a:pos x="87" y="0"/>
              </a:cxn>
              <a:cxn ang="0">
                <a:pos x="96" y="0"/>
              </a:cxn>
              <a:cxn ang="0">
                <a:pos x="106" y="0"/>
              </a:cxn>
              <a:cxn ang="0">
                <a:pos x="120" y="10"/>
              </a:cxn>
              <a:cxn ang="0">
                <a:pos x="130" y="14"/>
              </a:cxn>
              <a:cxn ang="0">
                <a:pos x="140" y="14"/>
              </a:cxn>
              <a:cxn ang="0">
                <a:pos x="154" y="24"/>
              </a:cxn>
              <a:cxn ang="0">
                <a:pos x="168" y="34"/>
              </a:cxn>
              <a:cxn ang="0">
                <a:pos x="173" y="38"/>
              </a:cxn>
              <a:cxn ang="0">
                <a:pos x="183" y="48"/>
              </a:cxn>
              <a:cxn ang="0">
                <a:pos x="188" y="58"/>
              </a:cxn>
              <a:cxn ang="0">
                <a:pos x="188" y="72"/>
              </a:cxn>
              <a:cxn ang="0">
                <a:pos x="188" y="82"/>
              </a:cxn>
              <a:cxn ang="0">
                <a:pos x="197" y="91"/>
              </a:cxn>
              <a:cxn ang="0">
                <a:pos x="192" y="106"/>
              </a:cxn>
              <a:cxn ang="0">
                <a:pos x="192" y="120"/>
              </a:cxn>
              <a:cxn ang="0">
                <a:pos x="192" y="125"/>
              </a:cxn>
              <a:cxn ang="0">
                <a:pos x="188" y="139"/>
              </a:cxn>
              <a:cxn ang="0">
                <a:pos x="178" y="154"/>
              </a:cxn>
              <a:cxn ang="0">
                <a:pos x="173" y="158"/>
              </a:cxn>
              <a:cxn ang="0">
                <a:pos x="164" y="168"/>
              </a:cxn>
              <a:cxn ang="0">
                <a:pos x="154" y="173"/>
              </a:cxn>
              <a:cxn ang="0">
                <a:pos x="144" y="178"/>
              </a:cxn>
              <a:cxn ang="0">
                <a:pos x="135" y="187"/>
              </a:cxn>
              <a:cxn ang="0">
                <a:pos x="120" y="192"/>
              </a:cxn>
              <a:cxn ang="0">
                <a:pos x="111" y="192"/>
              </a:cxn>
              <a:cxn ang="0">
                <a:pos x="101" y="192"/>
              </a:cxn>
              <a:cxn ang="0">
                <a:pos x="87" y="192"/>
              </a:cxn>
              <a:cxn ang="0">
                <a:pos x="77" y="192"/>
              </a:cxn>
              <a:cxn ang="0">
                <a:pos x="68" y="192"/>
              </a:cxn>
              <a:cxn ang="0">
                <a:pos x="53" y="182"/>
              </a:cxn>
              <a:cxn ang="0">
                <a:pos x="39" y="173"/>
              </a:cxn>
              <a:cxn ang="0">
                <a:pos x="34" y="168"/>
              </a:cxn>
              <a:cxn ang="0">
                <a:pos x="24" y="158"/>
              </a:cxn>
              <a:cxn ang="0">
                <a:pos x="20" y="154"/>
              </a:cxn>
              <a:cxn ang="0">
                <a:pos x="10" y="144"/>
              </a:cxn>
              <a:cxn ang="0">
                <a:pos x="5" y="134"/>
              </a:cxn>
              <a:cxn ang="0">
                <a:pos x="0" y="130"/>
              </a:cxn>
              <a:cxn ang="0">
                <a:pos x="0" y="115"/>
              </a:cxn>
              <a:cxn ang="0">
                <a:pos x="0" y="101"/>
              </a:cxn>
              <a:cxn ang="0">
                <a:pos x="0" y="96"/>
              </a:cxn>
              <a:cxn ang="0">
                <a:pos x="5" y="82"/>
              </a:cxn>
              <a:cxn ang="0">
                <a:pos x="5" y="62"/>
              </a:cxn>
              <a:cxn ang="0">
                <a:pos x="5" y="58"/>
              </a:cxn>
            </a:cxnLst>
            <a:rect l="0" t="0" r="r" b="b"/>
            <a:pathLst>
              <a:path w="197" h="192">
                <a:moveTo>
                  <a:pt x="5" y="53"/>
                </a:moveTo>
                <a:lnTo>
                  <a:pt x="5" y="53"/>
                </a:ln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38"/>
                </a:lnTo>
                <a:lnTo>
                  <a:pt x="15" y="38"/>
                </a:lnTo>
                <a:lnTo>
                  <a:pt x="15" y="34"/>
                </a:lnTo>
                <a:lnTo>
                  <a:pt x="15" y="34"/>
                </a:lnTo>
                <a:lnTo>
                  <a:pt x="20" y="29"/>
                </a:lnTo>
                <a:lnTo>
                  <a:pt x="20" y="29"/>
                </a:lnTo>
                <a:lnTo>
                  <a:pt x="20" y="29"/>
                </a:lnTo>
                <a:lnTo>
                  <a:pt x="24" y="24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9" y="14"/>
                </a:lnTo>
                <a:lnTo>
                  <a:pt x="44" y="14"/>
                </a:lnTo>
                <a:lnTo>
                  <a:pt x="44" y="14"/>
                </a:lnTo>
                <a:lnTo>
                  <a:pt x="48" y="14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8" y="10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7" y="5"/>
                </a:lnTo>
                <a:lnTo>
                  <a:pt x="82" y="5"/>
                </a:lnTo>
                <a:lnTo>
                  <a:pt x="82" y="5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20" y="10"/>
                </a:lnTo>
                <a:lnTo>
                  <a:pt x="120" y="10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0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35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9" y="24"/>
                </a:lnTo>
                <a:lnTo>
                  <a:pt x="159" y="29"/>
                </a:lnTo>
                <a:lnTo>
                  <a:pt x="164" y="29"/>
                </a:lnTo>
                <a:lnTo>
                  <a:pt x="164" y="29"/>
                </a:lnTo>
                <a:lnTo>
                  <a:pt x="168" y="34"/>
                </a:lnTo>
                <a:lnTo>
                  <a:pt x="168" y="34"/>
                </a:lnTo>
                <a:lnTo>
                  <a:pt x="168" y="34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3" y="48"/>
                </a:lnTo>
                <a:lnTo>
                  <a:pt x="183" y="48"/>
                </a:lnTo>
                <a:lnTo>
                  <a:pt x="183" y="53"/>
                </a:lnTo>
                <a:lnTo>
                  <a:pt x="188" y="53"/>
                </a:lnTo>
                <a:lnTo>
                  <a:pt x="188" y="53"/>
                </a:lnTo>
                <a:lnTo>
                  <a:pt x="188" y="58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88" y="82"/>
                </a:lnTo>
                <a:lnTo>
                  <a:pt x="192" y="82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2" y="101"/>
                </a:lnTo>
                <a:lnTo>
                  <a:pt x="192" y="106"/>
                </a:lnTo>
                <a:lnTo>
                  <a:pt x="192" y="106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4"/>
                </a:lnTo>
                <a:lnTo>
                  <a:pt x="188" y="134"/>
                </a:lnTo>
                <a:lnTo>
                  <a:pt x="188" y="139"/>
                </a:lnTo>
                <a:lnTo>
                  <a:pt x="188" y="144"/>
                </a:lnTo>
                <a:lnTo>
                  <a:pt x="183" y="144"/>
                </a:lnTo>
                <a:lnTo>
                  <a:pt x="183" y="149"/>
                </a:lnTo>
                <a:lnTo>
                  <a:pt x="183" y="149"/>
                </a:lnTo>
                <a:lnTo>
                  <a:pt x="178" y="154"/>
                </a:lnTo>
                <a:lnTo>
                  <a:pt x="178" y="154"/>
                </a:lnTo>
                <a:lnTo>
                  <a:pt x="178" y="154"/>
                </a:lnTo>
                <a:lnTo>
                  <a:pt x="173" y="158"/>
                </a:lnTo>
                <a:lnTo>
                  <a:pt x="173" y="158"/>
                </a:lnTo>
                <a:lnTo>
                  <a:pt x="173" y="158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4" y="178"/>
                </a:lnTo>
                <a:lnTo>
                  <a:pt x="144" y="182"/>
                </a:lnTo>
                <a:lnTo>
                  <a:pt x="144" y="182"/>
                </a:lnTo>
                <a:lnTo>
                  <a:pt x="140" y="182"/>
                </a:lnTo>
                <a:lnTo>
                  <a:pt x="140" y="182"/>
                </a:lnTo>
                <a:lnTo>
                  <a:pt x="135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2" y="192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92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0" y="130"/>
                </a:lnTo>
                <a:lnTo>
                  <a:pt x="0" y="130"/>
                </a:lnTo>
                <a:lnTo>
                  <a:pt x="0" y="130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91"/>
                </a:lnTo>
                <a:lnTo>
                  <a:pt x="0" y="86"/>
                </a:lnTo>
                <a:lnTo>
                  <a:pt x="0" y="82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8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3" name="Freeform 45"/>
          <p:cNvSpPr>
            <a:spLocks/>
          </p:cNvSpPr>
          <p:nvPr/>
        </p:nvSpPr>
        <p:spPr bwMode="auto">
          <a:xfrm>
            <a:off x="5407025" y="3040063"/>
            <a:ext cx="49213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0" y="322"/>
              </a:cxn>
              <a:cxn ang="0">
                <a:pos x="5" y="317"/>
              </a:cxn>
              <a:cxn ang="0">
                <a:pos x="10" y="308"/>
              </a:cxn>
              <a:cxn ang="0">
                <a:pos x="10" y="298"/>
              </a:cxn>
              <a:cxn ang="0">
                <a:pos x="10" y="288"/>
              </a:cxn>
              <a:cxn ang="0">
                <a:pos x="10" y="279"/>
              </a:cxn>
              <a:cxn ang="0">
                <a:pos x="15" y="269"/>
              </a:cxn>
              <a:cxn ang="0">
                <a:pos x="15" y="260"/>
              </a:cxn>
              <a:cxn ang="0">
                <a:pos x="15" y="250"/>
              </a:cxn>
              <a:cxn ang="0">
                <a:pos x="15" y="240"/>
              </a:cxn>
              <a:cxn ang="0">
                <a:pos x="15" y="231"/>
              </a:cxn>
              <a:cxn ang="0">
                <a:pos x="15" y="221"/>
              </a:cxn>
              <a:cxn ang="0">
                <a:pos x="15" y="212"/>
              </a:cxn>
              <a:cxn ang="0">
                <a:pos x="15" y="202"/>
              </a:cxn>
              <a:cxn ang="0">
                <a:pos x="20" y="197"/>
              </a:cxn>
              <a:cxn ang="0">
                <a:pos x="20" y="188"/>
              </a:cxn>
              <a:cxn ang="0">
                <a:pos x="20" y="178"/>
              </a:cxn>
              <a:cxn ang="0">
                <a:pos x="20" y="168"/>
              </a:cxn>
              <a:cxn ang="0">
                <a:pos x="20" y="159"/>
              </a:cxn>
              <a:cxn ang="0">
                <a:pos x="20" y="149"/>
              </a:cxn>
              <a:cxn ang="0">
                <a:pos x="20" y="140"/>
              </a:cxn>
              <a:cxn ang="0">
                <a:pos x="20" y="130"/>
              </a:cxn>
              <a:cxn ang="0">
                <a:pos x="20" y="120"/>
              </a:cxn>
              <a:cxn ang="0">
                <a:pos x="24" y="111"/>
              </a:cxn>
              <a:cxn ang="0">
                <a:pos x="24" y="101"/>
              </a:cxn>
              <a:cxn ang="0">
                <a:pos x="24" y="92"/>
              </a:cxn>
              <a:cxn ang="0">
                <a:pos x="24" y="82"/>
              </a:cxn>
              <a:cxn ang="0">
                <a:pos x="24" y="72"/>
              </a:cxn>
              <a:cxn ang="0">
                <a:pos x="24" y="63"/>
              </a:cxn>
              <a:cxn ang="0">
                <a:pos x="24" y="53"/>
              </a:cxn>
              <a:cxn ang="0">
                <a:pos x="24" y="44"/>
              </a:cxn>
              <a:cxn ang="0">
                <a:pos x="29" y="34"/>
              </a:cxn>
              <a:cxn ang="0">
                <a:pos x="24" y="29"/>
              </a:cxn>
              <a:cxn ang="0">
                <a:pos x="20" y="20"/>
              </a:cxn>
              <a:cxn ang="0">
                <a:pos x="20" y="10"/>
              </a:cxn>
              <a:cxn ang="0">
                <a:pos x="20" y="0"/>
              </a:cxn>
            </a:cxnLst>
            <a:rect l="0" t="0" r="r" b="b"/>
            <a:pathLst>
              <a:path w="29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0" y="327"/>
                </a:lnTo>
                <a:lnTo>
                  <a:pt x="0" y="322"/>
                </a:lnTo>
                <a:lnTo>
                  <a:pt x="0" y="317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0" y="298"/>
                </a:lnTo>
                <a:lnTo>
                  <a:pt x="10" y="293"/>
                </a:lnTo>
                <a:lnTo>
                  <a:pt x="10" y="288"/>
                </a:lnTo>
                <a:lnTo>
                  <a:pt x="10" y="284"/>
                </a:lnTo>
                <a:lnTo>
                  <a:pt x="10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60"/>
                </a:lnTo>
                <a:lnTo>
                  <a:pt x="15" y="255"/>
                </a:lnTo>
                <a:lnTo>
                  <a:pt x="15" y="250"/>
                </a:lnTo>
                <a:lnTo>
                  <a:pt x="15" y="245"/>
                </a:lnTo>
                <a:lnTo>
                  <a:pt x="15" y="240"/>
                </a:lnTo>
                <a:lnTo>
                  <a:pt x="15" y="236"/>
                </a:lnTo>
                <a:lnTo>
                  <a:pt x="15" y="231"/>
                </a:lnTo>
                <a:lnTo>
                  <a:pt x="15" y="226"/>
                </a:lnTo>
                <a:lnTo>
                  <a:pt x="15" y="221"/>
                </a:lnTo>
                <a:lnTo>
                  <a:pt x="15" y="216"/>
                </a:lnTo>
                <a:lnTo>
                  <a:pt x="15" y="212"/>
                </a:lnTo>
                <a:lnTo>
                  <a:pt x="15" y="207"/>
                </a:lnTo>
                <a:lnTo>
                  <a:pt x="15" y="202"/>
                </a:lnTo>
                <a:lnTo>
                  <a:pt x="15" y="197"/>
                </a:lnTo>
                <a:lnTo>
                  <a:pt x="20" y="197"/>
                </a:lnTo>
                <a:lnTo>
                  <a:pt x="20" y="192"/>
                </a:lnTo>
                <a:lnTo>
                  <a:pt x="20" y="188"/>
                </a:lnTo>
                <a:lnTo>
                  <a:pt x="20" y="183"/>
                </a:lnTo>
                <a:lnTo>
                  <a:pt x="20" y="178"/>
                </a:lnTo>
                <a:lnTo>
                  <a:pt x="20" y="173"/>
                </a:lnTo>
                <a:lnTo>
                  <a:pt x="20" y="168"/>
                </a:lnTo>
                <a:lnTo>
                  <a:pt x="20" y="164"/>
                </a:lnTo>
                <a:lnTo>
                  <a:pt x="20" y="159"/>
                </a:lnTo>
                <a:lnTo>
                  <a:pt x="20" y="154"/>
                </a:lnTo>
                <a:lnTo>
                  <a:pt x="20" y="149"/>
                </a:lnTo>
                <a:lnTo>
                  <a:pt x="20" y="144"/>
                </a:lnTo>
                <a:lnTo>
                  <a:pt x="20" y="140"/>
                </a:lnTo>
                <a:lnTo>
                  <a:pt x="20" y="135"/>
                </a:lnTo>
                <a:lnTo>
                  <a:pt x="20" y="130"/>
                </a:lnTo>
                <a:lnTo>
                  <a:pt x="20" y="125"/>
                </a:lnTo>
                <a:lnTo>
                  <a:pt x="20" y="120"/>
                </a:lnTo>
                <a:lnTo>
                  <a:pt x="24" y="116"/>
                </a:lnTo>
                <a:lnTo>
                  <a:pt x="24" y="111"/>
                </a:lnTo>
                <a:lnTo>
                  <a:pt x="24" y="106"/>
                </a:lnTo>
                <a:lnTo>
                  <a:pt x="24" y="101"/>
                </a:lnTo>
                <a:lnTo>
                  <a:pt x="24" y="96"/>
                </a:lnTo>
                <a:lnTo>
                  <a:pt x="24" y="92"/>
                </a:lnTo>
                <a:lnTo>
                  <a:pt x="24" y="87"/>
                </a:lnTo>
                <a:lnTo>
                  <a:pt x="24" y="82"/>
                </a:lnTo>
                <a:lnTo>
                  <a:pt x="24" y="77"/>
                </a:lnTo>
                <a:lnTo>
                  <a:pt x="24" y="72"/>
                </a:lnTo>
                <a:lnTo>
                  <a:pt x="24" y="68"/>
                </a:lnTo>
                <a:lnTo>
                  <a:pt x="24" y="63"/>
                </a:lnTo>
                <a:lnTo>
                  <a:pt x="24" y="58"/>
                </a:lnTo>
                <a:lnTo>
                  <a:pt x="24" y="53"/>
                </a:lnTo>
                <a:lnTo>
                  <a:pt x="24" y="48"/>
                </a:lnTo>
                <a:lnTo>
                  <a:pt x="24" y="44"/>
                </a:lnTo>
                <a:lnTo>
                  <a:pt x="24" y="39"/>
                </a:lnTo>
                <a:lnTo>
                  <a:pt x="29" y="34"/>
                </a:lnTo>
                <a:lnTo>
                  <a:pt x="24" y="34"/>
                </a:lnTo>
                <a:lnTo>
                  <a:pt x="24" y="29"/>
                </a:lnTo>
                <a:lnTo>
                  <a:pt x="20" y="24"/>
                </a:lnTo>
                <a:lnTo>
                  <a:pt x="20" y="20"/>
                </a:lnTo>
                <a:lnTo>
                  <a:pt x="20" y="15"/>
                </a:lnTo>
                <a:lnTo>
                  <a:pt x="20" y="10"/>
                </a:lnTo>
                <a:lnTo>
                  <a:pt x="20" y="5"/>
                </a:lnTo>
                <a:lnTo>
                  <a:pt x="2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4" name="Freeform 46"/>
          <p:cNvSpPr>
            <a:spLocks/>
          </p:cNvSpPr>
          <p:nvPr/>
        </p:nvSpPr>
        <p:spPr bwMode="auto">
          <a:xfrm>
            <a:off x="5424488" y="2971800"/>
            <a:ext cx="49212" cy="719138"/>
          </a:xfrm>
          <a:custGeom>
            <a:avLst/>
            <a:gdLst/>
            <a:ahLst/>
            <a:cxnLst>
              <a:cxn ang="0">
                <a:pos x="14" y="5"/>
              </a:cxn>
              <a:cxn ang="0">
                <a:pos x="19" y="10"/>
              </a:cxn>
              <a:cxn ang="0">
                <a:pos x="24" y="19"/>
              </a:cxn>
              <a:cxn ang="0">
                <a:pos x="24" y="29"/>
              </a:cxn>
              <a:cxn ang="0">
                <a:pos x="24" y="38"/>
              </a:cxn>
              <a:cxn ang="0">
                <a:pos x="19" y="43"/>
              </a:cxn>
              <a:cxn ang="0">
                <a:pos x="24" y="53"/>
              </a:cxn>
              <a:cxn ang="0">
                <a:pos x="24" y="62"/>
              </a:cxn>
              <a:cxn ang="0">
                <a:pos x="29" y="67"/>
              </a:cxn>
              <a:cxn ang="0">
                <a:pos x="29" y="77"/>
              </a:cxn>
              <a:cxn ang="0">
                <a:pos x="29" y="86"/>
              </a:cxn>
              <a:cxn ang="0">
                <a:pos x="29" y="96"/>
              </a:cxn>
              <a:cxn ang="0">
                <a:pos x="29" y="106"/>
              </a:cxn>
              <a:cxn ang="0">
                <a:pos x="29" y="115"/>
              </a:cxn>
              <a:cxn ang="0">
                <a:pos x="24" y="125"/>
              </a:cxn>
              <a:cxn ang="0">
                <a:pos x="24" y="134"/>
              </a:cxn>
              <a:cxn ang="0">
                <a:pos x="24" y="144"/>
              </a:cxn>
              <a:cxn ang="0">
                <a:pos x="24" y="154"/>
              </a:cxn>
              <a:cxn ang="0">
                <a:pos x="24" y="163"/>
              </a:cxn>
              <a:cxn ang="0">
                <a:pos x="24" y="173"/>
              </a:cxn>
              <a:cxn ang="0">
                <a:pos x="24" y="182"/>
              </a:cxn>
              <a:cxn ang="0">
                <a:pos x="24" y="192"/>
              </a:cxn>
              <a:cxn ang="0">
                <a:pos x="24" y="202"/>
              </a:cxn>
              <a:cxn ang="0">
                <a:pos x="19" y="211"/>
              </a:cxn>
              <a:cxn ang="0">
                <a:pos x="19" y="221"/>
              </a:cxn>
              <a:cxn ang="0">
                <a:pos x="19" y="230"/>
              </a:cxn>
              <a:cxn ang="0">
                <a:pos x="19" y="240"/>
              </a:cxn>
              <a:cxn ang="0">
                <a:pos x="19" y="250"/>
              </a:cxn>
              <a:cxn ang="0">
                <a:pos x="19" y="259"/>
              </a:cxn>
              <a:cxn ang="0">
                <a:pos x="19" y="269"/>
              </a:cxn>
              <a:cxn ang="0">
                <a:pos x="19" y="278"/>
              </a:cxn>
              <a:cxn ang="0">
                <a:pos x="14" y="283"/>
              </a:cxn>
              <a:cxn ang="0">
                <a:pos x="14" y="293"/>
              </a:cxn>
              <a:cxn ang="0">
                <a:pos x="14" y="302"/>
              </a:cxn>
              <a:cxn ang="0">
                <a:pos x="14" y="312"/>
              </a:cxn>
              <a:cxn ang="0">
                <a:pos x="14" y="322"/>
              </a:cxn>
              <a:cxn ang="0">
                <a:pos x="14" y="331"/>
              </a:cxn>
              <a:cxn ang="0">
                <a:pos x="14" y="341"/>
              </a:cxn>
              <a:cxn ang="0">
                <a:pos x="14" y="350"/>
              </a:cxn>
              <a:cxn ang="0">
                <a:pos x="14" y="360"/>
              </a:cxn>
              <a:cxn ang="0">
                <a:pos x="10" y="370"/>
              </a:cxn>
              <a:cxn ang="0">
                <a:pos x="10" y="379"/>
              </a:cxn>
              <a:cxn ang="0">
                <a:pos x="10" y="389"/>
              </a:cxn>
              <a:cxn ang="0">
                <a:pos x="5" y="394"/>
              </a:cxn>
              <a:cxn ang="0">
                <a:pos x="0" y="398"/>
              </a:cxn>
            </a:cxnLst>
            <a:rect l="0" t="0" r="r" b="b"/>
            <a:pathLst>
              <a:path w="29" h="398">
                <a:moveTo>
                  <a:pt x="14" y="0"/>
                </a:moveTo>
                <a:lnTo>
                  <a:pt x="14" y="5"/>
                </a:lnTo>
                <a:lnTo>
                  <a:pt x="19" y="5"/>
                </a:lnTo>
                <a:lnTo>
                  <a:pt x="19" y="10"/>
                </a:lnTo>
                <a:lnTo>
                  <a:pt x="24" y="14"/>
                </a:lnTo>
                <a:lnTo>
                  <a:pt x="24" y="19"/>
                </a:lnTo>
                <a:lnTo>
                  <a:pt x="24" y="24"/>
                </a:lnTo>
                <a:lnTo>
                  <a:pt x="24" y="29"/>
                </a:lnTo>
                <a:lnTo>
                  <a:pt x="24" y="34"/>
                </a:lnTo>
                <a:lnTo>
                  <a:pt x="24" y="38"/>
                </a:lnTo>
                <a:lnTo>
                  <a:pt x="19" y="38"/>
                </a:lnTo>
                <a:lnTo>
                  <a:pt x="19" y="43"/>
                </a:lnTo>
                <a:lnTo>
                  <a:pt x="19" y="48"/>
                </a:lnTo>
                <a:lnTo>
                  <a:pt x="24" y="53"/>
                </a:lnTo>
                <a:lnTo>
                  <a:pt x="24" y="58"/>
                </a:lnTo>
                <a:lnTo>
                  <a:pt x="24" y="62"/>
                </a:lnTo>
                <a:lnTo>
                  <a:pt x="24" y="67"/>
                </a:lnTo>
                <a:lnTo>
                  <a:pt x="29" y="67"/>
                </a:lnTo>
                <a:lnTo>
                  <a:pt x="29" y="72"/>
                </a:lnTo>
                <a:lnTo>
                  <a:pt x="29" y="77"/>
                </a:lnTo>
                <a:lnTo>
                  <a:pt x="29" y="82"/>
                </a:lnTo>
                <a:lnTo>
                  <a:pt x="29" y="86"/>
                </a:lnTo>
                <a:lnTo>
                  <a:pt x="29" y="91"/>
                </a:lnTo>
                <a:lnTo>
                  <a:pt x="29" y="96"/>
                </a:lnTo>
                <a:lnTo>
                  <a:pt x="29" y="101"/>
                </a:lnTo>
                <a:lnTo>
                  <a:pt x="29" y="106"/>
                </a:lnTo>
                <a:lnTo>
                  <a:pt x="29" y="110"/>
                </a:lnTo>
                <a:lnTo>
                  <a:pt x="29" y="115"/>
                </a:lnTo>
                <a:lnTo>
                  <a:pt x="29" y="120"/>
                </a:lnTo>
                <a:lnTo>
                  <a:pt x="24" y="125"/>
                </a:lnTo>
                <a:lnTo>
                  <a:pt x="24" y="130"/>
                </a:lnTo>
                <a:lnTo>
                  <a:pt x="24" y="134"/>
                </a:lnTo>
                <a:lnTo>
                  <a:pt x="24" y="139"/>
                </a:lnTo>
                <a:lnTo>
                  <a:pt x="24" y="144"/>
                </a:lnTo>
                <a:lnTo>
                  <a:pt x="24" y="149"/>
                </a:lnTo>
                <a:lnTo>
                  <a:pt x="24" y="154"/>
                </a:lnTo>
                <a:lnTo>
                  <a:pt x="24" y="158"/>
                </a:lnTo>
                <a:lnTo>
                  <a:pt x="24" y="163"/>
                </a:lnTo>
                <a:lnTo>
                  <a:pt x="24" y="168"/>
                </a:lnTo>
                <a:lnTo>
                  <a:pt x="24" y="173"/>
                </a:lnTo>
                <a:lnTo>
                  <a:pt x="24" y="178"/>
                </a:lnTo>
                <a:lnTo>
                  <a:pt x="24" y="182"/>
                </a:lnTo>
                <a:lnTo>
                  <a:pt x="24" y="187"/>
                </a:lnTo>
                <a:lnTo>
                  <a:pt x="24" y="192"/>
                </a:lnTo>
                <a:lnTo>
                  <a:pt x="24" y="197"/>
                </a:lnTo>
                <a:lnTo>
                  <a:pt x="24" y="202"/>
                </a:lnTo>
                <a:lnTo>
                  <a:pt x="19" y="206"/>
                </a:lnTo>
                <a:lnTo>
                  <a:pt x="19" y="211"/>
                </a:lnTo>
                <a:lnTo>
                  <a:pt x="19" y="216"/>
                </a:lnTo>
                <a:lnTo>
                  <a:pt x="19" y="221"/>
                </a:lnTo>
                <a:lnTo>
                  <a:pt x="19" y="226"/>
                </a:lnTo>
                <a:lnTo>
                  <a:pt x="19" y="230"/>
                </a:lnTo>
                <a:lnTo>
                  <a:pt x="19" y="235"/>
                </a:lnTo>
                <a:lnTo>
                  <a:pt x="19" y="240"/>
                </a:lnTo>
                <a:lnTo>
                  <a:pt x="19" y="245"/>
                </a:lnTo>
                <a:lnTo>
                  <a:pt x="19" y="250"/>
                </a:lnTo>
                <a:lnTo>
                  <a:pt x="19" y="254"/>
                </a:lnTo>
                <a:lnTo>
                  <a:pt x="19" y="259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8"/>
                </a:lnTo>
                <a:lnTo>
                  <a:pt x="19" y="283"/>
                </a:lnTo>
                <a:lnTo>
                  <a:pt x="14" y="283"/>
                </a:lnTo>
                <a:lnTo>
                  <a:pt x="14" y="288"/>
                </a:lnTo>
                <a:lnTo>
                  <a:pt x="14" y="293"/>
                </a:lnTo>
                <a:lnTo>
                  <a:pt x="14" y="298"/>
                </a:lnTo>
                <a:lnTo>
                  <a:pt x="14" y="302"/>
                </a:lnTo>
                <a:lnTo>
                  <a:pt x="14" y="307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10" y="389"/>
                </a:lnTo>
                <a:lnTo>
                  <a:pt x="5" y="389"/>
                </a:lnTo>
                <a:lnTo>
                  <a:pt x="5" y="394"/>
                </a:lnTo>
                <a:lnTo>
                  <a:pt x="0" y="394"/>
                </a:lnTo>
                <a:lnTo>
                  <a:pt x="0" y="398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5" name="Freeform 47"/>
          <p:cNvSpPr>
            <a:spLocks/>
          </p:cNvSpPr>
          <p:nvPr/>
        </p:nvSpPr>
        <p:spPr bwMode="auto">
          <a:xfrm>
            <a:off x="5595938" y="2632075"/>
            <a:ext cx="357187" cy="357188"/>
          </a:xfrm>
          <a:custGeom>
            <a:avLst/>
            <a:gdLst/>
            <a:ahLst/>
            <a:cxnLst>
              <a:cxn ang="0">
                <a:pos x="10" y="43"/>
              </a:cxn>
              <a:cxn ang="0">
                <a:pos x="19" y="29"/>
              </a:cxn>
              <a:cxn ang="0">
                <a:pos x="29" y="24"/>
              </a:cxn>
              <a:cxn ang="0">
                <a:pos x="38" y="14"/>
              </a:cxn>
              <a:cxn ang="0">
                <a:pos x="58" y="9"/>
              </a:cxn>
              <a:cxn ang="0">
                <a:pos x="67" y="9"/>
              </a:cxn>
              <a:cxn ang="0">
                <a:pos x="77" y="9"/>
              </a:cxn>
              <a:cxn ang="0">
                <a:pos x="91" y="0"/>
              </a:cxn>
              <a:cxn ang="0">
                <a:pos x="101" y="0"/>
              </a:cxn>
              <a:cxn ang="0">
                <a:pos x="110" y="5"/>
              </a:cxn>
              <a:cxn ang="0">
                <a:pos x="125" y="9"/>
              </a:cxn>
              <a:cxn ang="0">
                <a:pos x="134" y="14"/>
              </a:cxn>
              <a:cxn ang="0">
                <a:pos x="139" y="14"/>
              </a:cxn>
              <a:cxn ang="0">
                <a:pos x="154" y="24"/>
              </a:cxn>
              <a:cxn ang="0">
                <a:pos x="168" y="33"/>
              </a:cxn>
              <a:cxn ang="0">
                <a:pos x="178" y="43"/>
              </a:cxn>
              <a:cxn ang="0">
                <a:pos x="182" y="48"/>
              </a:cxn>
              <a:cxn ang="0">
                <a:pos x="187" y="57"/>
              </a:cxn>
              <a:cxn ang="0">
                <a:pos x="187" y="72"/>
              </a:cxn>
              <a:cxn ang="0">
                <a:pos x="192" y="81"/>
              </a:cxn>
              <a:cxn ang="0">
                <a:pos x="197" y="91"/>
              </a:cxn>
              <a:cxn ang="0">
                <a:pos x="192" y="110"/>
              </a:cxn>
              <a:cxn ang="0">
                <a:pos x="192" y="120"/>
              </a:cxn>
              <a:cxn ang="0">
                <a:pos x="192" y="129"/>
              </a:cxn>
              <a:cxn ang="0">
                <a:pos x="187" y="139"/>
              </a:cxn>
              <a:cxn ang="0">
                <a:pos x="178" y="153"/>
              </a:cxn>
              <a:cxn ang="0">
                <a:pos x="173" y="163"/>
              </a:cxn>
              <a:cxn ang="0">
                <a:pos x="163" y="168"/>
              </a:cxn>
              <a:cxn ang="0">
                <a:pos x="154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2"/>
              </a:cxn>
              <a:cxn ang="0">
                <a:pos x="110" y="192"/>
              </a:cxn>
              <a:cxn ang="0">
                <a:pos x="101" y="192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3" y="182"/>
              </a:cxn>
              <a:cxn ang="0">
                <a:pos x="38" y="173"/>
              </a:cxn>
              <a:cxn ang="0">
                <a:pos x="34" y="168"/>
              </a:cxn>
              <a:cxn ang="0">
                <a:pos x="24" y="158"/>
              </a:cxn>
              <a:cxn ang="0">
                <a:pos x="19" y="149"/>
              </a:cxn>
              <a:cxn ang="0">
                <a:pos x="10" y="144"/>
              </a:cxn>
              <a:cxn ang="0">
                <a:pos x="5" y="134"/>
              </a:cxn>
              <a:cxn ang="0">
                <a:pos x="0" y="125"/>
              </a:cxn>
              <a:cxn ang="0">
                <a:pos x="0" y="110"/>
              </a:cxn>
              <a:cxn ang="0">
                <a:pos x="0" y="101"/>
              </a:cxn>
              <a:cxn ang="0">
                <a:pos x="0" y="91"/>
              </a:cxn>
              <a:cxn ang="0">
                <a:pos x="5" y="77"/>
              </a:cxn>
              <a:cxn ang="0">
                <a:pos x="5" y="62"/>
              </a:cxn>
              <a:cxn ang="0">
                <a:pos x="5" y="57"/>
              </a:cxn>
            </a:cxnLst>
            <a:rect l="0" t="0" r="r" b="b"/>
            <a:pathLst>
              <a:path w="197" h="197">
                <a:moveTo>
                  <a:pt x="5" y="53"/>
                </a:moveTo>
                <a:lnTo>
                  <a:pt x="5" y="48"/>
                </a:lnTo>
                <a:lnTo>
                  <a:pt x="10" y="48"/>
                </a:lnTo>
                <a:lnTo>
                  <a:pt x="10" y="43"/>
                </a:lnTo>
                <a:lnTo>
                  <a:pt x="10" y="43"/>
                </a:ln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29"/>
                </a:lnTo>
                <a:lnTo>
                  <a:pt x="19" y="29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9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7" y="9"/>
                </a:lnTo>
                <a:lnTo>
                  <a:pt x="82" y="5"/>
                </a:lnTo>
                <a:lnTo>
                  <a:pt x="82" y="5"/>
                </a:lnTo>
                <a:lnTo>
                  <a:pt x="86" y="5"/>
                </a:lnTo>
                <a:lnTo>
                  <a:pt x="86" y="0"/>
                </a:lnTo>
                <a:lnTo>
                  <a:pt x="91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0" y="5"/>
                </a:lnTo>
                <a:lnTo>
                  <a:pt x="110" y="5"/>
                </a:lnTo>
                <a:lnTo>
                  <a:pt x="115" y="5"/>
                </a:lnTo>
                <a:lnTo>
                  <a:pt x="120" y="9"/>
                </a:lnTo>
                <a:lnTo>
                  <a:pt x="120" y="9"/>
                </a:lnTo>
                <a:lnTo>
                  <a:pt x="125" y="9"/>
                </a:lnTo>
                <a:lnTo>
                  <a:pt x="125" y="14"/>
                </a:lnTo>
                <a:lnTo>
                  <a:pt x="130" y="14"/>
                </a:lnTo>
                <a:lnTo>
                  <a:pt x="130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54" y="24"/>
                </a:lnTo>
                <a:lnTo>
                  <a:pt x="154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29"/>
                </a:lnTo>
                <a:lnTo>
                  <a:pt x="168" y="33"/>
                </a:lnTo>
                <a:lnTo>
                  <a:pt x="168" y="33"/>
                </a:lnTo>
                <a:lnTo>
                  <a:pt x="168" y="33"/>
                </a:lnTo>
                <a:lnTo>
                  <a:pt x="173" y="38"/>
                </a:lnTo>
                <a:lnTo>
                  <a:pt x="173" y="38"/>
                </a:lnTo>
                <a:lnTo>
                  <a:pt x="173" y="38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78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7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7"/>
                </a:lnTo>
                <a:lnTo>
                  <a:pt x="187" y="77"/>
                </a:lnTo>
                <a:lnTo>
                  <a:pt x="187" y="81"/>
                </a:lnTo>
                <a:lnTo>
                  <a:pt x="187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20"/>
                </a:lnTo>
                <a:lnTo>
                  <a:pt x="192" y="120"/>
                </a:lnTo>
                <a:lnTo>
                  <a:pt x="192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87" y="139"/>
                </a:lnTo>
                <a:lnTo>
                  <a:pt x="187" y="139"/>
                </a:lnTo>
                <a:lnTo>
                  <a:pt x="187" y="144"/>
                </a:lnTo>
                <a:lnTo>
                  <a:pt x="182" y="149"/>
                </a:lnTo>
                <a:lnTo>
                  <a:pt x="182" y="149"/>
                </a:lnTo>
                <a:lnTo>
                  <a:pt x="182" y="153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3"/>
                </a:lnTo>
                <a:lnTo>
                  <a:pt x="168" y="163"/>
                </a:lnTo>
                <a:lnTo>
                  <a:pt x="163" y="168"/>
                </a:lnTo>
                <a:lnTo>
                  <a:pt x="163" y="168"/>
                </a:lnTo>
                <a:lnTo>
                  <a:pt x="163" y="168"/>
                </a:lnTo>
                <a:lnTo>
                  <a:pt x="158" y="173"/>
                </a:lnTo>
                <a:lnTo>
                  <a:pt x="158" y="173"/>
                </a:lnTo>
                <a:lnTo>
                  <a:pt x="158" y="173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2"/>
                </a:lnTo>
                <a:lnTo>
                  <a:pt x="134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87"/>
                </a:lnTo>
                <a:lnTo>
                  <a:pt x="125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5" y="192"/>
                </a:lnTo>
                <a:lnTo>
                  <a:pt x="110" y="192"/>
                </a:lnTo>
                <a:lnTo>
                  <a:pt x="110" y="192"/>
                </a:lnTo>
                <a:lnTo>
                  <a:pt x="110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87"/>
                </a:lnTo>
                <a:lnTo>
                  <a:pt x="62" y="187"/>
                </a:lnTo>
                <a:lnTo>
                  <a:pt x="58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43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5" y="134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1"/>
                </a:lnTo>
                <a:lnTo>
                  <a:pt x="0" y="101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7"/>
                </a:lnTo>
                <a:lnTo>
                  <a:pt x="5" y="53"/>
                </a:lnTo>
                <a:lnTo>
                  <a:pt x="5" y="5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6" name="Freeform 48"/>
          <p:cNvSpPr>
            <a:spLocks/>
          </p:cNvSpPr>
          <p:nvPr/>
        </p:nvSpPr>
        <p:spPr bwMode="auto">
          <a:xfrm>
            <a:off x="5170488" y="3713163"/>
            <a:ext cx="357187" cy="347662"/>
          </a:xfrm>
          <a:custGeom>
            <a:avLst/>
            <a:gdLst/>
            <a:ahLst/>
            <a:cxnLst>
              <a:cxn ang="0">
                <a:pos x="15" y="38"/>
              </a:cxn>
              <a:cxn ang="0">
                <a:pos x="20" y="28"/>
              </a:cxn>
              <a:cxn ang="0">
                <a:pos x="29" y="24"/>
              </a:cxn>
              <a:cxn ang="0">
                <a:pos x="44" y="19"/>
              </a:cxn>
              <a:cxn ang="0">
                <a:pos x="58" y="9"/>
              </a:cxn>
              <a:cxn ang="0">
                <a:pos x="63" y="4"/>
              </a:cxn>
              <a:cxn ang="0">
                <a:pos x="77" y="0"/>
              </a:cxn>
              <a:cxn ang="0">
                <a:pos x="92" y="0"/>
              </a:cxn>
              <a:cxn ang="0">
                <a:pos x="101" y="0"/>
              </a:cxn>
              <a:cxn ang="0">
                <a:pos x="106" y="0"/>
              </a:cxn>
              <a:cxn ang="0">
                <a:pos x="125" y="4"/>
              </a:cxn>
              <a:cxn ang="0">
                <a:pos x="135" y="9"/>
              </a:cxn>
              <a:cxn ang="0">
                <a:pos x="144" y="19"/>
              </a:cxn>
              <a:cxn ang="0">
                <a:pos x="154" y="24"/>
              </a:cxn>
              <a:cxn ang="0">
                <a:pos x="168" y="33"/>
              </a:cxn>
              <a:cxn ang="0">
                <a:pos x="173" y="43"/>
              </a:cxn>
              <a:cxn ang="0">
                <a:pos x="183" y="48"/>
              </a:cxn>
              <a:cxn ang="0">
                <a:pos x="188" y="57"/>
              </a:cxn>
              <a:cxn ang="0">
                <a:pos x="188" y="62"/>
              </a:cxn>
              <a:cxn ang="0">
                <a:pos x="188" y="76"/>
              </a:cxn>
              <a:cxn ang="0">
                <a:pos x="197" y="91"/>
              </a:cxn>
              <a:cxn ang="0">
                <a:pos x="197" y="100"/>
              </a:cxn>
              <a:cxn ang="0">
                <a:pos x="192" y="115"/>
              </a:cxn>
              <a:cxn ang="0">
                <a:pos x="183" y="124"/>
              </a:cxn>
              <a:cxn ang="0">
                <a:pos x="178" y="134"/>
              </a:cxn>
              <a:cxn ang="0">
                <a:pos x="178" y="144"/>
              </a:cxn>
              <a:cxn ang="0">
                <a:pos x="168" y="158"/>
              </a:cxn>
              <a:cxn ang="0">
                <a:pos x="159" y="168"/>
              </a:cxn>
              <a:cxn ang="0">
                <a:pos x="154" y="172"/>
              </a:cxn>
              <a:cxn ang="0">
                <a:pos x="144" y="182"/>
              </a:cxn>
              <a:cxn ang="0">
                <a:pos x="135" y="187"/>
              </a:cxn>
              <a:cxn ang="0">
                <a:pos x="120" y="182"/>
              </a:cxn>
              <a:cxn ang="0">
                <a:pos x="111" y="182"/>
              </a:cxn>
              <a:cxn ang="0">
                <a:pos x="101" y="182"/>
              </a:cxn>
              <a:cxn ang="0">
                <a:pos x="87" y="192"/>
              </a:cxn>
              <a:cxn ang="0">
                <a:pos x="77" y="187"/>
              </a:cxn>
              <a:cxn ang="0">
                <a:pos x="68" y="177"/>
              </a:cxn>
              <a:cxn ang="0">
                <a:pos x="53" y="177"/>
              </a:cxn>
              <a:cxn ang="0">
                <a:pos x="39" y="172"/>
              </a:cxn>
              <a:cxn ang="0">
                <a:pos x="34" y="168"/>
              </a:cxn>
              <a:cxn ang="0">
                <a:pos x="29" y="158"/>
              </a:cxn>
              <a:cxn ang="0">
                <a:pos x="20" y="153"/>
              </a:cxn>
              <a:cxn ang="0">
                <a:pos x="15" y="144"/>
              </a:cxn>
              <a:cxn ang="0">
                <a:pos x="5" y="129"/>
              </a:cxn>
              <a:cxn ang="0">
                <a:pos x="0" y="115"/>
              </a:cxn>
              <a:cxn ang="0">
                <a:pos x="0" y="105"/>
              </a:cxn>
              <a:cxn ang="0">
                <a:pos x="0" y="96"/>
              </a:cxn>
              <a:cxn ang="0">
                <a:pos x="5" y="81"/>
              </a:cxn>
              <a:cxn ang="0">
                <a:pos x="5" y="72"/>
              </a:cxn>
              <a:cxn ang="0">
                <a:pos x="5" y="62"/>
              </a:cxn>
              <a:cxn ang="0">
                <a:pos x="5" y="48"/>
              </a:cxn>
            </a:cxnLst>
            <a:rect l="0" t="0" r="r" b="b"/>
            <a:pathLst>
              <a:path w="197" h="192">
                <a:moveTo>
                  <a:pt x="5" y="43"/>
                </a:moveTo>
                <a:lnTo>
                  <a:pt x="10" y="38"/>
                </a:lnTo>
                <a:lnTo>
                  <a:pt x="10" y="38"/>
                </a:lnTo>
                <a:lnTo>
                  <a:pt x="10" y="38"/>
                </a:lnTo>
                <a:lnTo>
                  <a:pt x="15" y="38"/>
                </a:lnTo>
                <a:lnTo>
                  <a:pt x="15" y="33"/>
                </a:lnTo>
                <a:lnTo>
                  <a:pt x="15" y="33"/>
                </a:lnTo>
                <a:lnTo>
                  <a:pt x="20" y="33"/>
                </a:lnTo>
                <a:lnTo>
                  <a:pt x="20" y="33"/>
                </a:lnTo>
                <a:lnTo>
                  <a:pt x="20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29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4" y="19"/>
                </a:lnTo>
                <a:lnTo>
                  <a:pt x="44" y="14"/>
                </a:lnTo>
                <a:lnTo>
                  <a:pt x="48" y="14"/>
                </a:lnTo>
                <a:lnTo>
                  <a:pt x="48" y="14"/>
                </a:lnTo>
                <a:lnTo>
                  <a:pt x="53" y="9"/>
                </a:lnTo>
                <a:lnTo>
                  <a:pt x="58" y="9"/>
                </a:lnTo>
                <a:lnTo>
                  <a:pt x="58" y="9"/>
                </a:lnTo>
                <a:lnTo>
                  <a:pt x="58" y="9"/>
                </a:lnTo>
                <a:lnTo>
                  <a:pt x="63" y="4"/>
                </a:lnTo>
                <a:lnTo>
                  <a:pt x="63" y="4"/>
                </a:lnTo>
                <a:lnTo>
                  <a:pt x="63" y="4"/>
                </a:lnTo>
                <a:lnTo>
                  <a:pt x="68" y="0"/>
                </a:lnTo>
                <a:lnTo>
                  <a:pt x="68" y="0"/>
                </a:lnTo>
                <a:lnTo>
                  <a:pt x="68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2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6" y="4"/>
                </a:lnTo>
                <a:lnTo>
                  <a:pt x="116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4"/>
                </a:lnTo>
                <a:lnTo>
                  <a:pt x="135" y="4"/>
                </a:lnTo>
                <a:lnTo>
                  <a:pt x="135" y="4"/>
                </a:lnTo>
                <a:lnTo>
                  <a:pt x="135" y="9"/>
                </a:lnTo>
                <a:lnTo>
                  <a:pt x="135" y="9"/>
                </a:lnTo>
                <a:lnTo>
                  <a:pt x="140" y="14"/>
                </a:lnTo>
                <a:lnTo>
                  <a:pt x="140" y="14"/>
                </a:lnTo>
                <a:lnTo>
                  <a:pt x="140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4" y="24"/>
                </a:lnTo>
                <a:lnTo>
                  <a:pt x="159" y="28"/>
                </a:lnTo>
                <a:lnTo>
                  <a:pt x="159" y="28"/>
                </a:lnTo>
                <a:lnTo>
                  <a:pt x="164" y="28"/>
                </a:lnTo>
                <a:lnTo>
                  <a:pt x="164" y="33"/>
                </a:lnTo>
                <a:lnTo>
                  <a:pt x="168" y="33"/>
                </a:lnTo>
                <a:lnTo>
                  <a:pt x="168" y="38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8" y="48"/>
                </a:lnTo>
                <a:lnTo>
                  <a:pt x="178" y="48"/>
                </a:lnTo>
                <a:lnTo>
                  <a:pt x="178" y="48"/>
                </a:lnTo>
                <a:lnTo>
                  <a:pt x="183" y="48"/>
                </a:lnTo>
                <a:lnTo>
                  <a:pt x="183" y="52"/>
                </a:lnTo>
                <a:lnTo>
                  <a:pt x="183" y="52"/>
                </a:lnTo>
                <a:lnTo>
                  <a:pt x="183" y="52"/>
                </a:lnTo>
                <a:lnTo>
                  <a:pt x="188" y="52"/>
                </a:lnTo>
                <a:lnTo>
                  <a:pt x="188" y="57"/>
                </a:lnTo>
                <a:lnTo>
                  <a:pt x="188" y="57"/>
                </a:lnTo>
                <a:lnTo>
                  <a:pt x="188" y="57"/>
                </a:lnTo>
                <a:lnTo>
                  <a:pt x="188" y="62"/>
                </a:lnTo>
                <a:lnTo>
                  <a:pt x="188" y="62"/>
                </a:lnTo>
                <a:lnTo>
                  <a:pt x="188" y="62"/>
                </a:lnTo>
                <a:lnTo>
                  <a:pt x="188" y="67"/>
                </a:lnTo>
                <a:lnTo>
                  <a:pt x="188" y="67"/>
                </a:lnTo>
                <a:lnTo>
                  <a:pt x="188" y="72"/>
                </a:lnTo>
                <a:lnTo>
                  <a:pt x="188" y="72"/>
                </a:lnTo>
                <a:lnTo>
                  <a:pt x="188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0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5"/>
                </a:lnTo>
                <a:lnTo>
                  <a:pt x="188" y="115"/>
                </a:lnTo>
                <a:lnTo>
                  <a:pt x="188" y="120"/>
                </a:lnTo>
                <a:lnTo>
                  <a:pt x="188" y="120"/>
                </a:lnTo>
                <a:lnTo>
                  <a:pt x="183" y="124"/>
                </a:lnTo>
                <a:lnTo>
                  <a:pt x="183" y="124"/>
                </a:lnTo>
                <a:lnTo>
                  <a:pt x="183" y="129"/>
                </a:lnTo>
                <a:lnTo>
                  <a:pt x="183" y="129"/>
                </a:lnTo>
                <a:lnTo>
                  <a:pt x="183" y="134"/>
                </a:lnTo>
                <a:lnTo>
                  <a:pt x="183" y="134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8"/>
                </a:lnTo>
                <a:lnTo>
                  <a:pt x="173" y="148"/>
                </a:lnTo>
                <a:lnTo>
                  <a:pt x="173" y="153"/>
                </a:lnTo>
                <a:lnTo>
                  <a:pt x="173" y="158"/>
                </a:lnTo>
                <a:lnTo>
                  <a:pt x="168" y="158"/>
                </a:lnTo>
                <a:lnTo>
                  <a:pt x="168" y="163"/>
                </a:lnTo>
                <a:lnTo>
                  <a:pt x="164" y="163"/>
                </a:lnTo>
                <a:lnTo>
                  <a:pt x="164" y="168"/>
                </a:lnTo>
                <a:lnTo>
                  <a:pt x="164" y="168"/>
                </a:lnTo>
                <a:lnTo>
                  <a:pt x="159" y="168"/>
                </a:lnTo>
                <a:lnTo>
                  <a:pt x="159" y="168"/>
                </a:lnTo>
                <a:lnTo>
                  <a:pt x="159" y="172"/>
                </a:lnTo>
                <a:lnTo>
                  <a:pt x="154" y="172"/>
                </a:lnTo>
                <a:lnTo>
                  <a:pt x="154" y="172"/>
                </a:lnTo>
                <a:lnTo>
                  <a:pt x="154" y="172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40" y="187"/>
                </a:lnTo>
                <a:lnTo>
                  <a:pt x="140" y="187"/>
                </a:lnTo>
                <a:lnTo>
                  <a:pt x="135" y="187"/>
                </a:lnTo>
                <a:lnTo>
                  <a:pt x="135" y="182"/>
                </a:lnTo>
                <a:lnTo>
                  <a:pt x="130" y="182"/>
                </a:lnTo>
                <a:lnTo>
                  <a:pt x="125" y="182"/>
                </a:lnTo>
                <a:lnTo>
                  <a:pt x="125" y="182"/>
                </a:lnTo>
                <a:lnTo>
                  <a:pt x="120" y="182"/>
                </a:lnTo>
                <a:lnTo>
                  <a:pt x="116" y="182"/>
                </a:lnTo>
                <a:lnTo>
                  <a:pt x="116" y="182"/>
                </a:lnTo>
                <a:lnTo>
                  <a:pt x="116" y="182"/>
                </a:lnTo>
                <a:lnTo>
                  <a:pt x="111" y="182"/>
                </a:lnTo>
                <a:lnTo>
                  <a:pt x="111" y="182"/>
                </a:lnTo>
                <a:lnTo>
                  <a:pt x="111" y="182"/>
                </a:lnTo>
                <a:lnTo>
                  <a:pt x="106" y="182"/>
                </a:lnTo>
                <a:lnTo>
                  <a:pt x="106" y="182"/>
                </a:lnTo>
                <a:lnTo>
                  <a:pt x="106" y="182"/>
                </a:lnTo>
                <a:lnTo>
                  <a:pt x="101" y="182"/>
                </a:lnTo>
                <a:lnTo>
                  <a:pt x="96" y="187"/>
                </a:lnTo>
                <a:lnTo>
                  <a:pt x="96" y="187"/>
                </a:lnTo>
                <a:lnTo>
                  <a:pt x="92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92"/>
                </a:lnTo>
                <a:lnTo>
                  <a:pt x="77" y="187"/>
                </a:lnTo>
                <a:lnTo>
                  <a:pt x="72" y="187"/>
                </a:lnTo>
                <a:lnTo>
                  <a:pt x="72" y="182"/>
                </a:lnTo>
                <a:lnTo>
                  <a:pt x="72" y="182"/>
                </a:lnTo>
                <a:lnTo>
                  <a:pt x="68" y="182"/>
                </a:lnTo>
                <a:lnTo>
                  <a:pt x="68" y="177"/>
                </a:lnTo>
                <a:lnTo>
                  <a:pt x="63" y="177"/>
                </a:lnTo>
                <a:lnTo>
                  <a:pt x="63" y="177"/>
                </a:lnTo>
                <a:lnTo>
                  <a:pt x="58" y="177"/>
                </a:lnTo>
                <a:lnTo>
                  <a:pt x="53" y="177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4" y="177"/>
                </a:lnTo>
                <a:lnTo>
                  <a:pt x="44" y="177"/>
                </a:lnTo>
                <a:lnTo>
                  <a:pt x="39" y="172"/>
                </a:lnTo>
                <a:lnTo>
                  <a:pt x="39" y="172"/>
                </a:lnTo>
                <a:lnTo>
                  <a:pt x="39" y="172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0" y="153"/>
                </a:lnTo>
                <a:lnTo>
                  <a:pt x="20" y="148"/>
                </a:lnTo>
                <a:lnTo>
                  <a:pt x="20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5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57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7" name="Freeform 49"/>
          <p:cNvSpPr>
            <a:spLocks/>
          </p:cNvSpPr>
          <p:nvPr/>
        </p:nvSpPr>
        <p:spPr bwMode="auto">
          <a:xfrm>
            <a:off x="5754688" y="3048000"/>
            <a:ext cx="58737" cy="67945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5" y="346"/>
              </a:cxn>
              <a:cxn ang="0">
                <a:pos x="5" y="336"/>
              </a:cxn>
              <a:cxn ang="0">
                <a:pos x="5" y="327"/>
              </a:cxn>
              <a:cxn ang="0">
                <a:pos x="5" y="317"/>
              </a:cxn>
              <a:cxn ang="0">
                <a:pos x="10" y="312"/>
              </a:cxn>
              <a:cxn ang="0">
                <a:pos x="15" y="303"/>
              </a:cxn>
              <a:cxn ang="0">
                <a:pos x="15" y="293"/>
              </a:cxn>
              <a:cxn ang="0">
                <a:pos x="15" y="283"/>
              </a:cxn>
              <a:cxn ang="0">
                <a:pos x="15" y="274"/>
              </a:cxn>
              <a:cxn ang="0">
                <a:pos x="15" y="264"/>
              </a:cxn>
              <a:cxn ang="0">
                <a:pos x="15" y="255"/>
              </a:cxn>
              <a:cxn ang="0">
                <a:pos x="20" y="250"/>
              </a:cxn>
              <a:cxn ang="0">
                <a:pos x="20" y="240"/>
              </a:cxn>
              <a:cxn ang="0">
                <a:pos x="20" y="231"/>
              </a:cxn>
              <a:cxn ang="0">
                <a:pos x="20" y="221"/>
              </a:cxn>
              <a:cxn ang="0">
                <a:pos x="20" y="211"/>
              </a:cxn>
              <a:cxn ang="0">
                <a:pos x="20" y="202"/>
              </a:cxn>
              <a:cxn ang="0">
                <a:pos x="24" y="192"/>
              </a:cxn>
              <a:cxn ang="0">
                <a:pos x="24" y="183"/>
              </a:cxn>
              <a:cxn ang="0">
                <a:pos x="24" y="173"/>
              </a:cxn>
              <a:cxn ang="0">
                <a:pos x="24" y="163"/>
              </a:cxn>
              <a:cxn ang="0">
                <a:pos x="24" y="154"/>
              </a:cxn>
              <a:cxn ang="0">
                <a:pos x="24" y="144"/>
              </a:cxn>
              <a:cxn ang="0">
                <a:pos x="24" y="135"/>
              </a:cxn>
              <a:cxn ang="0">
                <a:pos x="29" y="125"/>
              </a:cxn>
              <a:cxn ang="0">
                <a:pos x="29" y="115"/>
              </a:cxn>
              <a:cxn ang="0">
                <a:pos x="29" y="106"/>
              </a:cxn>
              <a:cxn ang="0">
                <a:pos x="29" y="96"/>
              </a:cxn>
              <a:cxn ang="0">
                <a:pos x="29" y="87"/>
              </a:cxn>
              <a:cxn ang="0">
                <a:pos x="29" y="77"/>
              </a:cxn>
              <a:cxn ang="0">
                <a:pos x="34" y="67"/>
              </a:cxn>
              <a:cxn ang="0">
                <a:pos x="34" y="58"/>
              </a:cxn>
              <a:cxn ang="0">
                <a:pos x="34" y="48"/>
              </a:cxn>
              <a:cxn ang="0">
                <a:pos x="34" y="39"/>
              </a:cxn>
              <a:cxn ang="0">
                <a:pos x="29" y="29"/>
              </a:cxn>
              <a:cxn ang="0">
                <a:pos x="29" y="19"/>
              </a:cxn>
              <a:cxn ang="0">
                <a:pos x="29" y="10"/>
              </a:cxn>
              <a:cxn ang="0">
                <a:pos x="29" y="0"/>
              </a:cxn>
            </a:cxnLst>
            <a:rect l="0" t="0" r="r" b="b"/>
            <a:pathLst>
              <a:path w="34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1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3"/>
                </a:lnTo>
                <a:lnTo>
                  <a:pt x="15" y="298"/>
                </a:lnTo>
                <a:lnTo>
                  <a:pt x="15" y="293"/>
                </a:lnTo>
                <a:lnTo>
                  <a:pt x="15" y="288"/>
                </a:lnTo>
                <a:lnTo>
                  <a:pt x="15" y="283"/>
                </a:lnTo>
                <a:lnTo>
                  <a:pt x="15" y="279"/>
                </a:lnTo>
                <a:lnTo>
                  <a:pt x="15" y="274"/>
                </a:lnTo>
                <a:lnTo>
                  <a:pt x="15" y="269"/>
                </a:lnTo>
                <a:lnTo>
                  <a:pt x="15" y="264"/>
                </a:lnTo>
                <a:lnTo>
                  <a:pt x="15" y="259"/>
                </a:lnTo>
                <a:lnTo>
                  <a:pt x="15" y="255"/>
                </a:lnTo>
                <a:lnTo>
                  <a:pt x="20" y="255"/>
                </a:lnTo>
                <a:lnTo>
                  <a:pt x="20" y="250"/>
                </a:lnTo>
                <a:lnTo>
                  <a:pt x="20" y="245"/>
                </a:lnTo>
                <a:lnTo>
                  <a:pt x="20" y="240"/>
                </a:lnTo>
                <a:lnTo>
                  <a:pt x="20" y="235"/>
                </a:lnTo>
                <a:lnTo>
                  <a:pt x="20" y="231"/>
                </a:lnTo>
                <a:lnTo>
                  <a:pt x="20" y="226"/>
                </a:lnTo>
                <a:lnTo>
                  <a:pt x="20" y="221"/>
                </a:lnTo>
                <a:lnTo>
                  <a:pt x="20" y="216"/>
                </a:lnTo>
                <a:lnTo>
                  <a:pt x="20" y="211"/>
                </a:lnTo>
                <a:lnTo>
                  <a:pt x="20" y="207"/>
                </a:lnTo>
                <a:lnTo>
                  <a:pt x="20" y="202"/>
                </a:lnTo>
                <a:lnTo>
                  <a:pt x="20" y="197"/>
                </a:lnTo>
                <a:lnTo>
                  <a:pt x="24" y="192"/>
                </a:lnTo>
                <a:lnTo>
                  <a:pt x="24" y="187"/>
                </a:lnTo>
                <a:lnTo>
                  <a:pt x="24" y="183"/>
                </a:lnTo>
                <a:lnTo>
                  <a:pt x="24" y="178"/>
                </a:lnTo>
                <a:lnTo>
                  <a:pt x="24" y="173"/>
                </a:lnTo>
                <a:lnTo>
                  <a:pt x="24" y="168"/>
                </a:lnTo>
                <a:lnTo>
                  <a:pt x="24" y="163"/>
                </a:lnTo>
                <a:lnTo>
                  <a:pt x="24" y="159"/>
                </a:lnTo>
                <a:lnTo>
                  <a:pt x="24" y="154"/>
                </a:lnTo>
                <a:lnTo>
                  <a:pt x="24" y="149"/>
                </a:lnTo>
                <a:lnTo>
                  <a:pt x="24" y="144"/>
                </a:lnTo>
                <a:lnTo>
                  <a:pt x="24" y="139"/>
                </a:lnTo>
                <a:lnTo>
                  <a:pt x="24" y="135"/>
                </a:lnTo>
                <a:lnTo>
                  <a:pt x="29" y="130"/>
                </a:lnTo>
                <a:lnTo>
                  <a:pt x="29" y="125"/>
                </a:lnTo>
                <a:lnTo>
                  <a:pt x="29" y="120"/>
                </a:lnTo>
                <a:lnTo>
                  <a:pt x="29" y="115"/>
                </a:lnTo>
                <a:lnTo>
                  <a:pt x="29" y="111"/>
                </a:lnTo>
                <a:lnTo>
                  <a:pt x="29" y="106"/>
                </a:lnTo>
                <a:lnTo>
                  <a:pt x="29" y="101"/>
                </a:lnTo>
                <a:lnTo>
                  <a:pt x="29" y="96"/>
                </a:lnTo>
                <a:lnTo>
                  <a:pt x="29" y="91"/>
                </a:lnTo>
                <a:lnTo>
                  <a:pt x="29" y="87"/>
                </a:lnTo>
                <a:lnTo>
                  <a:pt x="29" y="82"/>
                </a:lnTo>
                <a:lnTo>
                  <a:pt x="29" y="77"/>
                </a:lnTo>
                <a:lnTo>
                  <a:pt x="29" y="72"/>
                </a:lnTo>
                <a:lnTo>
                  <a:pt x="34" y="67"/>
                </a:lnTo>
                <a:lnTo>
                  <a:pt x="34" y="63"/>
                </a:lnTo>
                <a:lnTo>
                  <a:pt x="34" y="58"/>
                </a:lnTo>
                <a:lnTo>
                  <a:pt x="34" y="53"/>
                </a:lnTo>
                <a:lnTo>
                  <a:pt x="34" y="48"/>
                </a:lnTo>
                <a:lnTo>
                  <a:pt x="34" y="43"/>
                </a:lnTo>
                <a:lnTo>
                  <a:pt x="34" y="39"/>
                </a:lnTo>
                <a:lnTo>
                  <a:pt x="34" y="34"/>
                </a:lnTo>
                <a:lnTo>
                  <a:pt x="29" y="29"/>
                </a:lnTo>
                <a:lnTo>
                  <a:pt x="29" y="24"/>
                </a:lnTo>
                <a:lnTo>
                  <a:pt x="29" y="19"/>
                </a:lnTo>
                <a:lnTo>
                  <a:pt x="29" y="15"/>
                </a:lnTo>
                <a:lnTo>
                  <a:pt x="29" y="10"/>
                </a:lnTo>
                <a:lnTo>
                  <a:pt x="29" y="5"/>
                </a:lnTo>
                <a:lnTo>
                  <a:pt x="2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8" name="Freeform 50"/>
          <p:cNvSpPr>
            <a:spLocks/>
          </p:cNvSpPr>
          <p:nvPr/>
        </p:nvSpPr>
        <p:spPr bwMode="auto">
          <a:xfrm>
            <a:off x="5772150" y="2989263"/>
            <a:ext cx="68263" cy="711200"/>
          </a:xfrm>
          <a:custGeom>
            <a:avLst/>
            <a:gdLst/>
            <a:ahLst/>
            <a:cxnLst>
              <a:cxn ang="0">
                <a:pos x="24" y="4"/>
              </a:cxn>
              <a:cxn ang="0">
                <a:pos x="29" y="9"/>
              </a:cxn>
              <a:cxn ang="0">
                <a:pos x="29" y="14"/>
              </a:cxn>
              <a:cxn ang="0">
                <a:pos x="29" y="24"/>
              </a:cxn>
              <a:cxn ang="0">
                <a:pos x="29" y="33"/>
              </a:cxn>
              <a:cxn ang="0">
                <a:pos x="29" y="43"/>
              </a:cxn>
              <a:cxn ang="0">
                <a:pos x="29" y="52"/>
              </a:cxn>
              <a:cxn ang="0">
                <a:pos x="34" y="57"/>
              </a:cxn>
              <a:cxn ang="0">
                <a:pos x="34" y="67"/>
              </a:cxn>
              <a:cxn ang="0">
                <a:pos x="38" y="76"/>
              </a:cxn>
              <a:cxn ang="0">
                <a:pos x="34" y="81"/>
              </a:cxn>
              <a:cxn ang="0">
                <a:pos x="34" y="91"/>
              </a:cxn>
              <a:cxn ang="0">
                <a:pos x="34" y="100"/>
              </a:cxn>
              <a:cxn ang="0">
                <a:pos x="34" y="110"/>
              </a:cxn>
              <a:cxn ang="0">
                <a:pos x="34" y="120"/>
              </a:cxn>
              <a:cxn ang="0">
                <a:pos x="34" y="129"/>
              </a:cxn>
              <a:cxn ang="0">
                <a:pos x="34" y="139"/>
              </a:cxn>
              <a:cxn ang="0">
                <a:pos x="29" y="144"/>
              </a:cxn>
              <a:cxn ang="0">
                <a:pos x="29" y="153"/>
              </a:cxn>
              <a:cxn ang="0">
                <a:pos x="29" y="163"/>
              </a:cxn>
              <a:cxn ang="0">
                <a:pos x="29" y="172"/>
              </a:cxn>
              <a:cxn ang="0">
                <a:pos x="29" y="182"/>
              </a:cxn>
              <a:cxn ang="0">
                <a:pos x="29" y="192"/>
              </a:cxn>
              <a:cxn ang="0">
                <a:pos x="29" y="201"/>
              </a:cxn>
              <a:cxn ang="0">
                <a:pos x="24" y="206"/>
              </a:cxn>
              <a:cxn ang="0">
                <a:pos x="24" y="216"/>
              </a:cxn>
              <a:cxn ang="0">
                <a:pos x="24" y="225"/>
              </a:cxn>
              <a:cxn ang="0">
                <a:pos x="24" y="235"/>
              </a:cxn>
              <a:cxn ang="0">
                <a:pos x="24" y="244"/>
              </a:cxn>
              <a:cxn ang="0">
                <a:pos x="24" y="254"/>
              </a:cxn>
              <a:cxn ang="0">
                <a:pos x="24" y="264"/>
              </a:cxn>
              <a:cxn ang="0">
                <a:pos x="19" y="268"/>
              </a:cxn>
              <a:cxn ang="0">
                <a:pos x="19" y="278"/>
              </a:cxn>
              <a:cxn ang="0">
                <a:pos x="19" y="288"/>
              </a:cxn>
              <a:cxn ang="0">
                <a:pos x="19" y="297"/>
              </a:cxn>
              <a:cxn ang="0">
                <a:pos x="19" y="307"/>
              </a:cxn>
              <a:cxn ang="0">
                <a:pos x="19" y="316"/>
              </a:cxn>
              <a:cxn ang="0">
                <a:pos x="19" y="326"/>
              </a:cxn>
              <a:cxn ang="0">
                <a:pos x="14" y="331"/>
              </a:cxn>
              <a:cxn ang="0">
                <a:pos x="14" y="340"/>
              </a:cxn>
              <a:cxn ang="0">
                <a:pos x="14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5" y="388"/>
              </a:cxn>
              <a:cxn ang="0">
                <a:pos x="0" y="393"/>
              </a:cxn>
            </a:cxnLst>
            <a:rect l="0" t="0" r="r" b="b"/>
            <a:pathLst>
              <a:path w="38" h="393">
                <a:moveTo>
                  <a:pt x="24" y="0"/>
                </a:moveTo>
                <a:lnTo>
                  <a:pt x="24" y="4"/>
                </a:lnTo>
                <a:lnTo>
                  <a:pt x="29" y="4"/>
                </a:lnTo>
                <a:lnTo>
                  <a:pt x="29" y="9"/>
                </a:lnTo>
                <a:lnTo>
                  <a:pt x="34" y="9"/>
                </a:lnTo>
                <a:lnTo>
                  <a:pt x="29" y="14"/>
                </a:lnTo>
                <a:lnTo>
                  <a:pt x="29" y="19"/>
                </a:lnTo>
                <a:lnTo>
                  <a:pt x="29" y="24"/>
                </a:lnTo>
                <a:lnTo>
                  <a:pt x="29" y="28"/>
                </a:lnTo>
                <a:lnTo>
                  <a:pt x="29" y="33"/>
                </a:lnTo>
                <a:lnTo>
                  <a:pt x="29" y="38"/>
                </a:lnTo>
                <a:lnTo>
                  <a:pt x="29" y="43"/>
                </a:lnTo>
                <a:lnTo>
                  <a:pt x="29" y="48"/>
                </a:lnTo>
                <a:lnTo>
                  <a:pt x="29" y="52"/>
                </a:lnTo>
                <a:lnTo>
                  <a:pt x="34" y="52"/>
                </a:lnTo>
                <a:lnTo>
                  <a:pt x="34" y="57"/>
                </a:lnTo>
                <a:lnTo>
                  <a:pt x="34" y="62"/>
                </a:lnTo>
                <a:lnTo>
                  <a:pt x="34" y="67"/>
                </a:lnTo>
                <a:lnTo>
                  <a:pt x="38" y="72"/>
                </a:lnTo>
                <a:lnTo>
                  <a:pt x="38" y="76"/>
                </a:lnTo>
                <a:lnTo>
                  <a:pt x="34" y="76"/>
                </a:lnTo>
                <a:lnTo>
                  <a:pt x="34" y="81"/>
                </a:lnTo>
                <a:lnTo>
                  <a:pt x="34" y="86"/>
                </a:lnTo>
                <a:lnTo>
                  <a:pt x="34" y="91"/>
                </a:lnTo>
                <a:lnTo>
                  <a:pt x="34" y="96"/>
                </a:lnTo>
                <a:lnTo>
                  <a:pt x="34" y="100"/>
                </a:lnTo>
                <a:lnTo>
                  <a:pt x="34" y="105"/>
                </a:lnTo>
                <a:lnTo>
                  <a:pt x="34" y="110"/>
                </a:lnTo>
                <a:lnTo>
                  <a:pt x="34" y="115"/>
                </a:lnTo>
                <a:lnTo>
                  <a:pt x="34" y="120"/>
                </a:lnTo>
                <a:lnTo>
                  <a:pt x="34" y="124"/>
                </a:lnTo>
                <a:lnTo>
                  <a:pt x="34" y="129"/>
                </a:lnTo>
                <a:lnTo>
                  <a:pt x="34" y="134"/>
                </a:lnTo>
                <a:lnTo>
                  <a:pt x="34" y="139"/>
                </a:lnTo>
                <a:lnTo>
                  <a:pt x="29" y="139"/>
                </a:lnTo>
                <a:lnTo>
                  <a:pt x="29" y="144"/>
                </a:lnTo>
                <a:lnTo>
                  <a:pt x="29" y="148"/>
                </a:lnTo>
                <a:lnTo>
                  <a:pt x="29" y="153"/>
                </a:lnTo>
                <a:lnTo>
                  <a:pt x="29" y="158"/>
                </a:lnTo>
                <a:lnTo>
                  <a:pt x="29" y="163"/>
                </a:lnTo>
                <a:lnTo>
                  <a:pt x="29" y="168"/>
                </a:lnTo>
                <a:lnTo>
                  <a:pt x="29" y="172"/>
                </a:lnTo>
                <a:lnTo>
                  <a:pt x="29" y="177"/>
                </a:lnTo>
                <a:lnTo>
                  <a:pt x="29" y="182"/>
                </a:lnTo>
                <a:lnTo>
                  <a:pt x="29" y="187"/>
                </a:lnTo>
                <a:lnTo>
                  <a:pt x="29" y="192"/>
                </a:lnTo>
                <a:lnTo>
                  <a:pt x="29" y="196"/>
                </a:lnTo>
                <a:lnTo>
                  <a:pt x="29" y="201"/>
                </a:lnTo>
                <a:lnTo>
                  <a:pt x="24" y="201"/>
                </a:lnTo>
                <a:lnTo>
                  <a:pt x="24" y="206"/>
                </a:lnTo>
                <a:lnTo>
                  <a:pt x="24" y="211"/>
                </a:lnTo>
                <a:lnTo>
                  <a:pt x="24" y="216"/>
                </a:lnTo>
                <a:lnTo>
                  <a:pt x="24" y="220"/>
                </a:lnTo>
                <a:lnTo>
                  <a:pt x="24" y="225"/>
                </a:lnTo>
                <a:lnTo>
                  <a:pt x="24" y="230"/>
                </a:lnTo>
                <a:lnTo>
                  <a:pt x="24" y="235"/>
                </a:lnTo>
                <a:lnTo>
                  <a:pt x="24" y="240"/>
                </a:lnTo>
                <a:lnTo>
                  <a:pt x="24" y="244"/>
                </a:lnTo>
                <a:lnTo>
                  <a:pt x="24" y="249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19" y="264"/>
                </a:lnTo>
                <a:lnTo>
                  <a:pt x="19" y="268"/>
                </a:lnTo>
                <a:lnTo>
                  <a:pt x="19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19" y="292"/>
                </a:lnTo>
                <a:lnTo>
                  <a:pt x="19" y="297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4" y="326"/>
                </a:lnTo>
                <a:lnTo>
                  <a:pt x="14" y="331"/>
                </a:lnTo>
                <a:lnTo>
                  <a:pt x="14" y="336"/>
                </a:lnTo>
                <a:lnTo>
                  <a:pt x="14" y="340"/>
                </a:lnTo>
                <a:lnTo>
                  <a:pt x="14" y="345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0" y="384"/>
                </a:lnTo>
                <a:lnTo>
                  <a:pt x="5" y="388"/>
                </a:lnTo>
                <a:lnTo>
                  <a:pt x="5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59" name="Freeform 51"/>
          <p:cNvSpPr>
            <a:spLocks/>
          </p:cNvSpPr>
          <p:nvPr/>
        </p:nvSpPr>
        <p:spPr bwMode="auto">
          <a:xfrm>
            <a:off x="5962650" y="2641600"/>
            <a:ext cx="352425" cy="357188"/>
          </a:xfrm>
          <a:custGeom>
            <a:avLst/>
            <a:gdLst/>
            <a:ahLst/>
            <a:cxnLst>
              <a:cxn ang="0">
                <a:pos x="14" y="43"/>
              </a:cxn>
              <a:cxn ang="0">
                <a:pos x="19" y="28"/>
              </a:cxn>
              <a:cxn ang="0">
                <a:pos x="28" y="24"/>
              </a:cxn>
              <a:cxn ang="0">
                <a:pos x="43" y="14"/>
              </a:cxn>
              <a:cxn ang="0">
                <a:pos x="57" y="9"/>
              </a:cxn>
              <a:cxn ang="0">
                <a:pos x="67" y="9"/>
              </a:cxn>
              <a:cxn ang="0">
                <a:pos x="76" y="9"/>
              </a:cxn>
              <a:cxn ang="0">
                <a:pos x="91" y="4"/>
              </a:cxn>
              <a:cxn ang="0">
                <a:pos x="100" y="0"/>
              </a:cxn>
              <a:cxn ang="0">
                <a:pos x="110" y="4"/>
              </a:cxn>
              <a:cxn ang="0">
                <a:pos x="124" y="14"/>
              </a:cxn>
              <a:cxn ang="0">
                <a:pos x="134" y="19"/>
              </a:cxn>
              <a:cxn ang="0">
                <a:pos x="144" y="19"/>
              </a:cxn>
              <a:cxn ang="0">
                <a:pos x="158" y="28"/>
              </a:cxn>
              <a:cxn ang="0">
                <a:pos x="172" y="38"/>
              </a:cxn>
              <a:cxn ang="0">
                <a:pos x="177" y="43"/>
              </a:cxn>
              <a:cxn ang="0">
                <a:pos x="182" y="52"/>
              </a:cxn>
              <a:cxn ang="0">
                <a:pos x="192" y="62"/>
              </a:cxn>
              <a:cxn ang="0">
                <a:pos x="187" y="76"/>
              </a:cxn>
              <a:cxn ang="0">
                <a:pos x="192" y="86"/>
              </a:cxn>
              <a:cxn ang="0">
                <a:pos x="196" y="96"/>
              </a:cxn>
              <a:cxn ang="0">
                <a:pos x="196" y="110"/>
              </a:cxn>
              <a:cxn ang="0">
                <a:pos x="192" y="124"/>
              </a:cxn>
              <a:cxn ang="0">
                <a:pos x="192" y="129"/>
              </a:cxn>
              <a:cxn ang="0">
                <a:pos x="187" y="144"/>
              </a:cxn>
              <a:cxn ang="0">
                <a:pos x="177" y="158"/>
              </a:cxn>
              <a:cxn ang="0">
                <a:pos x="172" y="163"/>
              </a:cxn>
              <a:cxn ang="0">
                <a:pos x="163" y="172"/>
              </a:cxn>
              <a:cxn ang="0">
                <a:pos x="153" y="177"/>
              </a:cxn>
              <a:cxn ang="0">
                <a:pos x="144" y="182"/>
              </a:cxn>
              <a:cxn ang="0">
                <a:pos x="134" y="187"/>
              </a:cxn>
              <a:cxn ang="0">
                <a:pos x="120" y="196"/>
              </a:cxn>
              <a:cxn ang="0">
                <a:pos x="110" y="196"/>
              </a:cxn>
              <a:cxn ang="0">
                <a:pos x="100" y="196"/>
              </a:cxn>
              <a:cxn ang="0">
                <a:pos x="86" y="192"/>
              </a:cxn>
              <a:cxn ang="0">
                <a:pos x="72" y="192"/>
              </a:cxn>
              <a:cxn ang="0">
                <a:pos x="67" y="192"/>
              </a:cxn>
              <a:cxn ang="0">
                <a:pos x="52" y="182"/>
              </a:cxn>
              <a:cxn ang="0">
                <a:pos x="38" y="172"/>
              </a:cxn>
              <a:cxn ang="0">
                <a:pos x="33" y="168"/>
              </a:cxn>
              <a:cxn ang="0">
                <a:pos x="24" y="158"/>
              </a:cxn>
              <a:cxn ang="0">
                <a:pos x="19" y="153"/>
              </a:cxn>
              <a:cxn ang="0">
                <a:pos x="9" y="144"/>
              </a:cxn>
              <a:cxn ang="0">
                <a:pos x="4" y="134"/>
              </a:cxn>
              <a:cxn ang="0">
                <a:pos x="0" y="124"/>
              </a:cxn>
              <a:cxn ang="0">
                <a:pos x="0" y="110"/>
              </a:cxn>
              <a:cxn ang="0">
                <a:pos x="0" y="100"/>
              </a:cxn>
              <a:cxn ang="0">
                <a:pos x="4" y="91"/>
              </a:cxn>
              <a:cxn ang="0">
                <a:pos x="4" y="76"/>
              </a:cxn>
              <a:cxn ang="0">
                <a:pos x="4" y="62"/>
              </a:cxn>
              <a:cxn ang="0">
                <a:pos x="4" y="57"/>
              </a:cxn>
            </a:cxnLst>
            <a:rect l="0" t="0" r="r" b="b"/>
            <a:pathLst>
              <a:path w="196" h="196">
                <a:moveTo>
                  <a:pt x="4" y="52"/>
                </a:move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14" y="43"/>
                </a:lnTo>
                <a:lnTo>
                  <a:pt x="14" y="38"/>
                </a:lnTo>
                <a:lnTo>
                  <a:pt x="14" y="38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24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43" y="14"/>
                </a:lnTo>
                <a:lnTo>
                  <a:pt x="43" y="14"/>
                </a:lnTo>
                <a:lnTo>
                  <a:pt x="48" y="14"/>
                </a:lnTo>
                <a:lnTo>
                  <a:pt x="52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6" y="4"/>
                </a:lnTo>
                <a:lnTo>
                  <a:pt x="86" y="4"/>
                </a:lnTo>
                <a:lnTo>
                  <a:pt x="91" y="4"/>
                </a:lnTo>
                <a:lnTo>
                  <a:pt x="91" y="4"/>
                </a:lnTo>
                <a:lnTo>
                  <a:pt x="96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4"/>
                </a:lnTo>
                <a:lnTo>
                  <a:pt x="105" y="4"/>
                </a:lnTo>
                <a:lnTo>
                  <a:pt x="110" y="4"/>
                </a:lnTo>
                <a:lnTo>
                  <a:pt x="110" y="4"/>
                </a:lnTo>
                <a:lnTo>
                  <a:pt x="115" y="4"/>
                </a:lnTo>
                <a:lnTo>
                  <a:pt x="115" y="9"/>
                </a:lnTo>
                <a:lnTo>
                  <a:pt x="120" y="9"/>
                </a:lnTo>
                <a:lnTo>
                  <a:pt x="124" y="9"/>
                </a:lnTo>
                <a:lnTo>
                  <a:pt x="124" y="14"/>
                </a:lnTo>
                <a:lnTo>
                  <a:pt x="129" y="14"/>
                </a:lnTo>
                <a:lnTo>
                  <a:pt x="129" y="19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24"/>
                </a:lnTo>
                <a:lnTo>
                  <a:pt x="153" y="24"/>
                </a:lnTo>
                <a:lnTo>
                  <a:pt x="153" y="24"/>
                </a:lnTo>
                <a:lnTo>
                  <a:pt x="158" y="28"/>
                </a:lnTo>
                <a:lnTo>
                  <a:pt x="163" y="28"/>
                </a:lnTo>
                <a:lnTo>
                  <a:pt x="163" y="33"/>
                </a:lnTo>
                <a:lnTo>
                  <a:pt x="168" y="33"/>
                </a:lnTo>
                <a:lnTo>
                  <a:pt x="168" y="33"/>
                </a:lnTo>
                <a:lnTo>
                  <a:pt x="172" y="38"/>
                </a:lnTo>
                <a:lnTo>
                  <a:pt x="172" y="38"/>
                </a:lnTo>
                <a:lnTo>
                  <a:pt x="172" y="38"/>
                </a:lnTo>
                <a:lnTo>
                  <a:pt x="172" y="43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2"/>
                </a:lnTo>
                <a:lnTo>
                  <a:pt x="182" y="52"/>
                </a:lnTo>
                <a:lnTo>
                  <a:pt x="187" y="52"/>
                </a:lnTo>
                <a:lnTo>
                  <a:pt x="187" y="57"/>
                </a:lnTo>
                <a:lnTo>
                  <a:pt x="187" y="57"/>
                </a:lnTo>
                <a:lnTo>
                  <a:pt x="192" y="62"/>
                </a:lnTo>
                <a:lnTo>
                  <a:pt x="192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81"/>
                </a:lnTo>
                <a:lnTo>
                  <a:pt x="187" y="81"/>
                </a:lnTo>
                <a:lnTo>
                  <a:pt x="187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2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2" y="120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39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58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4" y="192"/>
                </a:lnTo>
                <a:lnTo>
                  <a:pt x="124" y="192"/>
                </a:lnTo>
                <a:lnTo>
                  <a:pt x="120" y="196"/>
                </a:lnTo>
                <a:lnTo>
                  <a:pt x="120" y="196"/>
                </a:lnTo>
                <a:lnTo>
                  <a:pt x="115" y="196"/>
                </a:lnTo>
                <a:lnTo>
                  <a:pt x="115" y="196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6"/>
                </a:lnTo>
                <a:lnTo>
                  <a:pt x="100" y="196"/>
                </a:lnTo>
                <a:lnTo>
                  <a:pt x="96" y="196"/>
                </a:lnTo>
                <a:lnTo>
                  <a:pt x="91" y="196"/>
                </a:lnTo>
                <a:lnTo>
                  <a:pt x="91" y="196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57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3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2"/>
                </a:lnTo>
                <a:lnTo>
                  <a:pt x="38" y="172"/>
                </a:lnTo>
                <a:lnTo>
                  <a:pt x="38" y="172"/>
                </a:lnTo>
                <a:lnTo>
                  <a:pt x="33" y="172"/>
                </a:lnTo>
                <a:lnTo>
                  <a:pt x="33" y="168"/>
                </a:lnTo>
                <a:lnTo>
                  <a:pt x="33" y="168"/>
                </a:lnTo>
                <a:lnTo>
                  <a:pt x="28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8"/>
                </a:lnTo>
                <a:lnTo>
                  <a:pt x="14" y="148"/>
                </a:lnTo>
                <a:lnTo>
                  <a:pt x="14" y="148"/>
                </a:lnTo>
                <a:lnTo>
                  <a:pt x="14" y="144"/>
                </a:lnTo>
                <a:lnTo>
                  <a:pt x="9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4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0" y="129"/>
                </a:lnTo>
                <a:lnTo>
                  <a:pt x="0" y="129"/>
                </a:lnTo>
                <a:lnTo>
                  <a:pt x="0" y="124"/>
                </a:lnTo>
                <a:lnTo>
                  <a:pt x="0" y="124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4" y="100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6"/>
                </a:lnTo>
                <a:lnTo>
                  <a:pt x="4" y="76"/>
                </a:lnTo>
                <a:lnTo>
                  <a:pt x="4" y="72"/>
                </a:lnTo>
                <a:lnTo>
                  <a:pt x="4" y="67"/>
                </a:lnTo>
                <a:lnTo>
                  <a:pt x="4" y="67"/>
                </a:lnTo>
                <a:lnTo>
                  <a:pt x="4" y="62"/>
                </a:lnTo>
                <a:lnTo>
                  <a:pt x="4" y="62"/>
                </a:lnTo>
                <a:lnTo>
                  <a:pt x="4" y="62"/>
                </a:lnTo>
                <a:lnTo>
                  <a:pt x="4" y="57"/>
                </a:lnTo>
                <a:lnTo>
                  <a:pt x="4" y="57"/>
                </a:lnTo>
                <a:lnTo>
                  <a:pt x="4" y="57"/>
                </a:lnTo>
                <a:lnTo>
                  <a:pt x="4" y="52"/>
                </a:lnTo>
                <a:lnTo>
                  <a:pt x="4" y="52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0" name="Freeform 52"/>
          <p:cNvSpPr>
            <a:spLocks/>
          </p:cNvSpPr>
          <p:nvPr/>
        </p:nvSpPr>
        <p:spPr bwMode="auto">
          <a:xfrm>
            <a:off x="5518150" y="3721100"/>
            <a:ext cx="357188" cy="357188"/>
          </a:xfrm>
          <a:custGeom>
            <a:avLst/>
            <a:gdLst/>
            <a:ahLst/>
            <a:cxnLst>
              <a:cxn ang="0">
                <a:pos x="15" y="39"/>
              </a:cxn>
              <a:cxn ang="0">
                <a:pos x="24" y="34"/>
              </a:cxn>
              <a:cxn ang="0">
                <a:pos x="29" y="24"/>
              </a:cxn>
              <a:cxn ang="0">
                <a:pos x="44" y="20"/>
              </a:cxn>
              <a:cxn ang="0">
                <a:pos x="58" y="10"/>
              </a:cxn>
              <a:cxn ang="0">
                <a:pos x="68" y="5"/>
              </a:cxn>
              <a:cxn ang="0">
                <a:pos x="77" y="0"/>
              </a:cxn>
              <a:cxn ang="0">
                <a:pos x="92" y="5"/>
              </a:cxn>
              <a:cxn ang="0">
                <a:pos x="101" y="5"/>
              </a:cxn>
              <a:cxn ang="0">
                <a:pos x="111" y="5"/>
              </a:cxn>
              <a:cxn ang="0">
                <a:pos x="125" y="5"/>
              </a:cxn>
              <a:cxn ang="0">
                <a:pos x="135" y="10"/>
              </a:cxn>
              <a:cxn ang="0">
                <a:pos x="144" y="20"/>
              </a:cxn>
              <a:cxn ang="0">
                <a:pos x="159" y="29"/>
              </a:cxn>
              <a:cxn ang="0">
                <a:pos x="168" y="39"/>
              </a:cxn>
              <a:cxn ang="0">
                <a:pos x="173" y="48"/>
              </a:cxn>
              <a:cxn ang="0">
                <a:pos x="183" y="53"/>
              </a:cxn>
              <a:cxn ang="0">
                <a:pos x="188" y="63"/>
              </a:cxn>
              <a:cxn ang="0">
                <a:pos x="188" y="68"/>
              </a:cxn>
              <a:cxn ang="0">
                <a:pos x="188" y="82"/>
              </a:cxn>
              <a:cxn ang="0">
                <a:pos x="197" y="96"/>
              </a:cxn>
              <a:cxn ang="0">
                <a:pos x="192" y="106"/>
              </a:cxn>
              <a:cxn ang="0">
                <a:pos x="192" y="116"/>
              </a:cxn>
              <a:cxn ang="0">
                <a:pos x="183" y="130"/>
              </a:cxn>
              <a:cxn ang="0">
                <a:pos x="178" y="140"/>
              </a:cxn>
              <a:cxn ang="0">
                <a:pos x="178" y="149"/>
              </a:cxn>
              <a:cxn ang="0">
                <a:pos x="168" y="164"/>
              </a:cxn>
              <a:cxn ang="0">
                <a:pos x="159" y="173"/>
              </a:cxn>
              <a:cxn ang="0">
                <a:pos x="149" y="178"/>
              </a:cxn>
              <a:cxn ang="0">
                <a:pos x="144" y="183"/>
              </a:cxn>
              <a:cxn ang="0">
                <a:pos x="135" y="188"/>
              </a:cxn>
              <a:cxn ang="0">
                <a:pos x="120" y="188"/>
              </a:cxn>
              <a:cxn ang="0">
                <a:pos x="111" y="188"/>
              </a:cxn>
              <a:cxn ang="0">
                <a:pos x="101" y="188"/>
              </a:cxn>
              <a:cxn ang="0">
                <a:pos x="82" y="192"/>
              </a:cxn>
              <a:cxn ang="0">
                <a:pos x="72" y="192"/>
              </a:cxn>
              <a:cxn ang="0">
                <a:pos x="68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6"/>
              </a:cxn>
              <a:cxn ang="0">
                <a:pos x="0" y="111"/>
              </a:cxn>
              <a:cxn ang="0">
                <a:pos x="0" y="96"/>
              </a:cxn>
              <a:cxn ang="0">
                <a:pos x="5" y="82"/>
              </a:cxn>
              <a:cxn ang="0">
                <a:pos x="5" y="72"/>
              </a:cxn>
              <a:cxn ang="0">
                <a:pos x="5" y="63"/>
              </a:cxn>
              <a:cxn ang="0">
                <a:pos x="5" y="48"/>
              </a:cxn>
            </a:cxnLst>
            <a:rect l="0" t="0" r="r" b="b"/>
            <a:pathLst>
              <a:path w="197" h="197">
                <a:moveTo>
                  <a:pt x="5" y="44"/>
                </a:moveTo>
                <a:lnTo>
                  <a:pt x="10" y="44"/>
                </a:lnTo>
                <a:lnTo>
                  <a:pt x="10" y="39"/>
                </a:lnTo>
                <a:lnTo>
                  <a:pt x="10" y="39"/>
                </a:lnTo>
                <a:lnTo>
                  <a:pt x="15" y="39"/>
                </a:lnTo>
                <a:lnTo>
                  <a:pt x="15" y="39"/>
                </a:lnTo>
                <a:lnTo>
                  <a:pt x="15" y="34"/>
                </a:lnTo>
                <a:lnTo>
                  <a:pt x="20" y="34"/>
                </a:lnTo>
                <a:lnTo>
                  <a:pt x="20" y="34"/>
                </a:lnTo>
                <a:lnTo>
                  <a:pt x="24" y="34"/>
                </a:lnTo>
                <a:lnTo>
                  <a:pt x="24" y="29"/>
                </a:lnTo>
                <a:lnTo>
                  <a:pt x="24" y="29"/>
                </a:lnTo>
                <a:lnTo>
                  <a:pt x="29" y="29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24"/>
                </a:lnTo>
                <a:lnTo>
                  <a:pt x="39" y="20"/>
                </a:lnTo>
                <a:lnTo>
                  <a:pt x="39" y="20"/>
                </a:lnTo>
                <a:lnTo>
                  <a:pt x="44" y="20"/>
                </a:lnTo>
                <a:lnTo>
                  <a:pt x="44" y="20"/>
                </a:lnTo>
                <a:lnTo>
                  <a:pt x="48" y="15"/>
                </a:lnTo>
                <a:lnTo>
                  <a:pt x="53" y="15"/>
                </a:lnTo>
                <a:lnTo>
                  <a:pt x="53" y="15"/>
                </a:lnTo>
                <a:lnTo>
                  <a:pt x="58" y="10"/>
                </a:lnTo>
                <a:lnTo>
                  <a:pt x="58" y="10"/>
                </a:lnTo>
                <a:lnTo>
                  <a:pt x="63" y="10"/>
                </a:lnTo>
                <a:lnTo>
                  <a:pt x="63" y="10"/>
                </a:lnTo>
                <a:lnTo>
                  <a:pt x="63" y="5"/>
                </a:lnTo>
                <a:lnTo>
                  <a:pt x="68" y="5"/>
                </a:lnTo>
                <a:lnTo>
                  <a:pt x="68" y="5"/>
                </a:lnTo>
                <a:lnTo>
                  <a:pt x="68" y="0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82" y="0"/>
                </a:lnTo>
                <a:lnTo>
                  <a:pt x="82" y="0"/>
                </a:lnTo>
                <a:lnTo>
                  <a:pt x="87" y="0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6" y="5"/>
                </a:lnTo>
                <a:lnTo>
                  <a:pt x="120" y="5"/>
                </a:lnTo>
                <a:lnTo>
                  <a:pt x="120" y="5"/>
                </a:lnTo>
                <a:lnTo>
                  <a:pt x="125" y="5"/>
                </a:lnTo>
                <a:lnTo>
                  <a:pt x="130" y="5"/>
                </a:lnTo>
                <a:lnTo>
                  <a:pt x="130" y="5"/>
                </a:lnTo>
                <a:lnTo>
                  <a:pt x="135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5"/>
                </a:lnTo>
                <a:lnTo>
                  <a:pt x="140" y="15"/>
                </a:lnTo>
                <a:lnTo>
                  <a:pt x="140" y="15"/>
                </a:lnTo>
                <a:lnTo>
                  <a:pt x="140" y="20"/>
                </a:lnTo>
                <a:lnTo>
                  <a:pt x="144" y="20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9" y="29"/>
                </a:lnTo>
                <a:lnTo>
                  <a:pt x="159" y="29"/>
                </a:lnTo>
                <a:lnTo>
                  <a:pt x="164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68" y="39"/>
                </a:lnTo>
                <a:lnTo>
                  <a:pt x="168" y="44"/>
                </a:lnTo>
                <a:lnTo>
                  <a:pt x="173" y="44"/>
                </a:lnTo>
                <a:lnTo>
                  <a:pt x="173" y="44"/>
                </a:lnTo>
                <a:lnTo>
                  <a:pt x="173" y="48"/>
                </a:lnTo>
                <a:lnTo>
                  <a:pt x="173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3"/>
                </a:lnTo>
                <a:lnTo>
                  <a:pt x="183" y="58"/>
                </a:lnTo>
                <a:lnTo>
                  <a:pt x="188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88" y="68"/>
                </a:lnTo>
                <a:lnTo>
                  <a:pt x="188" y="68"/>
                </a:lnTo>
                <a:lnTo>
                  <a:pt x="188" y="68"/>
                </a:lnTo>
                <a:lnTo>
                  <a:pt x="188" y="72"/>
                </a:lnTo>
                <a:lnTo>
                  <a:pt x="188" y="72"/>
                </a:lnTo>
                <a:lnTo>
                  <a:pt x="188" y="77"/>
                </a:lnTo>
                <a:lnTo>
                  <a:pt x="188" y="77"/>
                </a:lnTo>
                <a:lnTo>
                  <a:pt x="188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92"/>
                </a:lnTo>
                <a:lnTo>
                  <a:pt x="192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2" y="106"/>
                </a:lnTo>
                <a:lnTo>
                  <a:pt x="192" y="111"/>
                </a:lnTo>
                <a:lnTo>
                  <a:pt x="192" y="111"/>
                </a:lnTo>
                <a:lnTo>
                  <a:pt x="192" y="111"/>
                </a:lnTo>
                <a:lnTo>
                  <a:pt x="192" y="116"/>
                </a:lnTo>
                <a:lnTo>
                  <a:pt x="192" y="116"/>
                </a:lnTo>
                <a:lnTo>
                  <a:pt x="188" y="120"/>
                </a:lnTo>
                <a:lnTo>
                  <a:pt x="188" y="120"/>
                </a:lnTo>
                <a:lnTo>
                  <a:pt x="188" y="125"/>
                </a:lnTo>
                <a:lnTo>
                  <a:pt x="183" y="130"/>
                </a:lnTo>
                <a:lnTo>
                  <a:pt x="183" y="130"/>
                </a:lnTo>
                <a:lnTo>
                  <a:pt x="178" y="135"/>
                </a:lnTo>
                <a:lnTo>
                  <a:pt x="178" y="135"/>
                </a:lnTo>
                <a:lnTo>
                  <a:pt x="178" y="135"/>
                </a:lnTo>
                <a:lnTo>
                  <a:pt x="178" y="140"/>
                </a:lnTo>
                <a:lnTo>
                  <a:pt x="178" y="140"/>
                </a:lnTo>
                <a:lnTo>
                  <a:pt x="178" y="140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9"/>
                </a:lnTo>
                <a:lnTo>
                  <a:pt x="173" y="149"/>
                </a:lnTo>
                <a:lnTo>
                  <a:pt x="173" y="154"/>
                </a:lnTo>
                <a:lnTo>
                  <a:pt x="173" y="159"/>
                </a:lnTo>
                <a:lnTo>
                  <a:pt x="168" y="159"/>
                </a:lnTo>
                <a:lnTo>
                  <a:pt x="168" y="164"/>
                </a:lnTo>
                <a:lnTo>
                  <a:pt x="164" y="164"/>
                </a:lnTo>
                <a:lnTo>
                  <a:pt x="164" y="168"/>
                </a:lnTo>
                <a:lnTo>
                  <a:pt x="164" y="168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3"/>
                </a:lnTo>
                <a:lnTo>
                  <a:pt x="154" y="173"/>
                </a:lnTo>
                <a:lnTo>
                  <a:pt x="154" y="178"/>
                </a:lnTo>
                <a:lnTo>
                  <a:pt x="149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3"/>
                </a:lnTo>
                <a:lnTo>
                  <a:pt x="144" y="188"/>
                </a:lnTo>
                <a:lnTo>
                  <a:pt x="140" y="188"/>
                </a:lnTo>
                <a:lnTo>
                  <a:pt x="140" y="188"/>
                </a:lnTo>
                <a:lnTo>
                  <a:pt x="135" y="188"/>
                </a:lnTo>
                <a:lnTo>
                  <a:pt x="135" y="188"/>
                </a:lnTo>
                <a:lnTo>
                  <a:pt x="130" y="188"/>
                </a:lnTo>
                <a:lnTo>
                  <a:pt x="125" y="188"/>
                </a:lnTo>
                <a:lnTo>
                  <a:pt x="125" y="188"/>
                </a:lnTo>
                <a:lnTo>
                  <a:pt x="120" y="188"/>
                </a:lnTo>
                <a:lnTo>
                  <a:pt x="120" y="188"/>
                </a:lnTo>
                <a:lnTo>
                  <a:pt x="116" y="188"/>
                </a:lnTo>
                <a:lnTo>
                  <a:pt x="116" y="188"/>
                </a:lnTo>
                <a:lnTo>
                  <a:pt x="111" y="188"/>
                </a:lnTo>
                <a:lnTo>
                  <a:pt x="111" y="188"/>
                </a:lnTo>
                <a:lnTo>
                  <a:pt x="111" y="188"/>
                </a:lnTo>
                <a:lnTo>
                  <a:pt x="106" y="188"/>
                </a:lnTo>
                <a:lnTo>
                  <a:pt x="106" y="188"/>
                </a:lnTo>
                <a:lnTo>
                  <a:pt x="106" y="188"/>
                </a:lnTo>
                <a:lnTo>
                  <a:pt x="101" y="188"/>
                </a:lnTo>
                <a:lnTo>
                  <a:pt x="101" y="188"/>
                </a:lnTo>
                <a:lnTo>
                  <a:pt x="96" y="188"/>
                </a:lnTo>
                <a:lnTo>
                  <a:pt x="92" y="188"/>
                </a:lnTo>
                <a:lnTo>
                  <a:pt x="92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7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8"/>
                </a:lnTo>
                <a:lnTo>
                  <a:pt x="72" y="188"/>
                </a:lnTo>
                <a:lnTo>
                  <a:pt x="68" y="188"/>
                </a:lnTo>
                <a:lnTo>
                  <a:pt x="68" y="183"/>
                </a:lnTo>
                <a:lnTo>
                  <a:pt x="68" y="183"/>
                </a:lnTo>
                <a:lnTo>
                  <a:pt x="63" y="183"/>
                </a:lnTo>
                <a:lnTo>
                  <a:pt x="58" y="183"/>
                </a:lnTo>
                <a:lnTo>
                  <a:pt x="58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4" y="178"/>
                </a:lnTo>
                <a:lnTo>
                  <a:pt x="44" y="178"/>
                </a:lnTo>
                <a:lnTo>
                  <a:pt x="39" y="178"/>
                </a:lnTo>
                <a:lnTo>
                  <a:pt x="39" y="178"/>
                </a:lnTo>
                <a:lnTo>
                  <a:pt x="39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4"/>
                </a:lnTo>
                <a:lnTo>
                  <a:pt x="29" y="164"/>
                </a:lnTo>
                <a:lnTo>
                  <a:pt x="29" y="164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0" y="154"/>
                </a:lnTo>
                <a:lnTo>
                  <a:pt x="20" y="154"/>
                </a:lnTo>
                <a:lnTo>
                  <a:pt x="20" y="154"/>
                </a:lnTo>
                <a:lnTo>
                  <a:pt x="15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0" y="144"/>
                </a:lnTo>
                <a:lnTo>
                  <a:pt x="10" y="140"/>
                </a:lnTo>
                <a:lnTo>
                  <a:pt x="10" y="140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6"/>
                </a:lnTo>
                <a:lnTo>
                  <a:pt x="0" y="116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96"/>
                </a:lnTo>
                <a:lnTo>
                  <a:pt x="0" y="96"/>
                </a:lnTo>
                <a:lnTo>
                  <a:pt x="0" y="92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8"/>
                </a:lnTo>
                <a:lnTo>
                  <a:pt x="5" y="68"/>
                </a:lnTo>
                <a:lnTo>
                  <a:pt x="5" y="68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5" y="53"/>
                </a:lnTo>
                <a:lnTo>
                  <a:pt x="5" y="53"/>
                </a:lnTo>
                <a:lnTo>
                  <a:pt x="5" y="48"/>
                </a:lnTo>
                <a:lnTo>
                  <a:pt x="5" y="44"/>
                </a:lnTo>
                <a:lnTo>
                  <a:pt x="5" y="44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1" name="Freeform 53"/>
          <p:cNvSpPr>
            <a:spLocks/>
          </p:cNvSpPr>
          <p:nvPr/>
        </p:nvSpPr>
        <p:spPr bwMode="auto">
          <a:xfrm>
            <a:off x="6097588" y="3067050"/>
            <a:ext cx="82550" cy="677863"/>
          </a:xfrm>
          <a:custGeom>
            <a:avLst/>
            <a:gdLst/>
            <a:ahLst/>
            <a:cxnLst>
              <a:cxn ang="0">
                <a:pos x="0" y="369"/>
              </a:cxn>
              <a:cxn ang="0">
                <a:pos x="0" y="360"/>
              </a:cxn>
              <a:cxn ang="0">
                <a:pos x="5" y="355"/>
              </a:cxn>
              <a:cxn ang="0">
                <a:pos x="5" y="345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5" y="307"/>
              </a:cxn>
              <a:cxn ang="0">
                <a:pos x="15" y="297"/>
              </a:cxn>
              <a:cxn ang="0">
                <a:pos x="15" y="288"/>
              </a:cxn>
              <a:cxn ang="0">
                <a:pos x="20" y="283"/>
              </a:cxn>
              <a:cxn ang="0">
                <a:pos x="20" y="273"/>
              </a:cxn>
              <a:cxn ang="0">
                <a:pos x="20" y="264"/>
              </a:cxn>
              <a:cxn ang="0">
                <a:pos x="20" y="254"/>
              </a:cxn>
              <a:cxn ang="0">
                <a:pos x="20" y="245"/>
              </a:cxn>
              <a:cxn ang="0">
                <a:pos x="24" y="240"/>
              </a:cxn>
              <a:cxn ang="0">
                <a:pos x="24" y="230"/>
              </a:cxn>
              <a:cxn ang="0">
                <a:pos x="24" y="221"/>
              </a:cxn>
              <a:cxn ang="0">
                <a:pos x="24" y="211"/>
              </a:cxn>
              <a:cxn ang="0">
                <a:pos x="24" y="201"/>
              </a:cxn>
              <a:cxn ang="0">
                <a:pos x="24" y="192"/>
              </a:cxn>
              <a:cxn ang="0">
                <a:pos x="29" y="187"/>
              </a:cxn>
              <a:cxn ang="0">
                <a:pos x="29" y="177"/>
              </a:cxn>
              <a:cxn ang="0">
                <a:pos x="29" y="168"/>
              </a:cxn>
              <a:cxn ang="0">
                <a:pos x="29" y="158"/>
              </a:cxn>
              <a:cxn ang="0">
                <a:pos x="29" y="149"/>
              </a:cxn>
              <a:cxn ang="0">
                <a:pos x="29" y="139"/>
              </a:cxn>
              <a:cxn ang="0">
                <a:pos x="34" y="134"/>
              </a:cxn>
              <a:cxn ang="0">
                <a:pos x="34" y="125"/>
              </a:cxn>
              <a:cxn ang="0">
                <a:pos x="34" y="115"/>
              </a:cxn>
              <a:cxn ang="0">
                <a:pos x="34" y="105"/>
              </a:cxn>
              <a:cxn ang="0">
                <a:pos x="34" y="96"/>
              </a:cxn>
              <a:cxn ang="0">
                <a:pos x="34" y="86"/>
              </a:cxn>
              <a:cxn ang="0">
                <a:pos x="39" y="81"/>
              </a:cxn>
              <a:cxn ang="0">
                <a:pos x="39" y="72"/>
              </a:cxn>
              <a:cxn ang="0">
                <a:pos x="39" y="62"/>
              </a:cxn>
              <a:cxn ang="0">
                <a:pos x="39" y="53"/>
              </a:cxn>
              <a:cxn ang="0">
                <a:pos x="39" y="43"/>
              </a:cxn>
              <a:cxn ang="0">
                <a:pos x="44" y="33"/>
              </a:cxn>
              <a:cxn ang="0">
                <a:pos x="39" y="29"/>
              </a:cxn>
              <a:cxn ang="0">
                <a:pos x="34" y="24"/>
              </a:cxn>
              <a:cxn ang="0">
                <a:pos x="34" y="14"/>
              </a:cxn>
              <a:cxn ang="0">
                <a:pos x="39" y="9"/>
              </a:cxn>
              <a:cxn ang="0">
                <a:pos x="39" y="0"/>
              </a:cxn>
            </a:cxnLst>
            <a:rect l="0" t="0" r="r" b="b"/>
            <a:pathLst>
              <a:path w="44" h="374">
                <a:moveTo>
                  <a:pt x="0" y="374"/>
                </a:moveTo>
                <a:lnTo>
                  <a:pt x="0" y="369"/>
                </a:lnTo>
                <a:lnTo>
                  <a:pt x="0" y="365"/>
                </a:lnTo>
                <a:lnTo>
                  <a:pt x="0" y="360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5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1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5" y="307"/>
                </a:lnTo>
                <a:lnTo>
                  <a:pt x="15" y="302"/>
                </a:lnTo>
                <a:lnTo>
                  <a:pt x="15" y="297"/>
                </a:lnTo>
                <a:lnTo>
                  <a:pt x="15" y="293"/>
                </a:lnTo>
                <a:lnTo>
                  <a:pt x="15" y="288"/>
                </a:lnTo>
                <a:lnTo>
                  <a:pt x="20" y="288"/>
                </a:lnTo>
                <a:lnTo>
                  <a:pt x="20" y="283"/>
                </a:lnTo>
                <a:lnTo>
                  <a:pt x="20" y="278"/>
                </a:lnTo>
                <a:lnTo>
                  <a:pt x="20" y="273"/>
                </a:lnTo>
                <a:lnTo>
                  <a:pt x="20" y="269"/>
                </a:lnTo>
                <a:lnTo>
                  <a:pt x="20" y="264"/>
                </a:lnTo>
                <a:lnTo>
                  <a:pt x="20" y="259"/>
                </a:lnTo>
                <a:lnTo>
                  <a:pt x="20" y="254"/>
                </a:lnTo>
                <a:lnTo>
                  <a:pt x="20" y="249"/>
                </a:lnTo>
                <a:lnTo>
                  <a:pt x="20" y="245"/>
                </a:lnTo>
                <a:lnTo>
                  <a:pt x="20" y="240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5"/>
                </a:lnTo>
                <a:lnTo>
                  <a:pt x="24" y="221"/>
                </a:lnTo>
                <a:lnTo>
                  <a:pt x="24" y="216"/>
                </a:lnTo>
                <a:lnTo>
                  <a:pt x="24" y="211"/>
                </a:lnTo>
                <a:lnTo>
                  <a:pt x="24" y="206"/>
                </a:lnTo>
                <a:lnTo>
                  <a:pt x="24" y="201"/>
                </a:lnTo>
                <a:lnTo>
                  <a:pt x="24" y="197"/>
                </a:lnTo>
                <a:lnTo>
                  <a:pt x="24" y="192"/>
                </a:lnTo>
                <a:lnTo>
                  <a:pt x="24" y="187"/>
                </a:lnTo>
                <a:lnTo>
                  <a:pt x="29" y="187"/>
                </a:lnTo>
                <a:lnTo>
                  <a:pt x="29" y="182"/>
                </a:lnTo>
                <a:lnTo>
                  <a:pt x="29" y="177"/>
                </a:lnTo>
                <a:lnTo>
                  <a:pt x="29" y="173"/>
                </a:lnTo>
                <a:lnTo>
                  <a:pt x="29" y="168"/>
                </a:lnTo>
                <a:lnTo>
                  <a:pt x="29" y="163"/>
                </a:lnTo>
                <a:lnTo>
                  <a:pt x="29" y="158"/>
                </a:lnTo>
                <a:lnTo>
                  <a:pt x="29" y="153"/>
                </a:lnTo>
                <a:lnTo>
                  <a:pt x="29" y="149"/>
                </a:lnTo>
                <a:lnTo>
                  <a:pt x="29" y="144"/>
                </a:lnTo>
                <a:lnTo>
                  <a:pt x="29" y="139"/>
                </a:lnTo>
                <a:lnTo>
                  <a:pt x="34" y="139"/>
                </a:lnTo>
                <a:lnTo>
                  <a:pt x="34" y="134"/>
                </a:lnTo>
                <a:lnTo>
                  <a:pt x="34" y="129"/>
                </a:lnTo>
                <a:lnTo>
                  <a:pt x="34" y="125"/>
                </a:lnTo>
                <a:lnTo>
                  <a:pt x="34" y="120"/>
                </a:lnTo>
                <a:lnTo>
                  <a:pt x="34" y="115"/>
                </a:lnTo>
                <a:lnTo>
                  <a:pt x="34" y="110"/>
                </a:lnTo>
                <a:lnTo>
                  <a:pt x="34" y="105"/>
                </a:lnTo>
                <a:lnTo>
                  <a:pt x="34" y="101"/>
                </a:lnTo>
                <a:lnTo>
                  <a:pt x="34" y="96"/>
                </a:lnTo>
                <a:lnTo>
                  <a:pt x="34" y="91"/>
                </a:lnTo>
                <a:lnTo>
                  <a:pt x="34" y="86"/>
                </a:lnTo>
                <a:lnTo>
                  <a:pt x="39" y="86"/>
                </a:lnTo>
                <a:lnTo>
                  <a:pt x="39" y="81"/>
                </a:lnTo>
                <a:lnTo>
                  <a:pt x="39" y="77"/>
                </a:lnTo>
                <a:lnTo>
                  <a:pt x="39" y="72"/>
                </a:lnTo>
                <a:lnTo>
                  <a:pt x="39" y="67"/>
                </a:lnTo>
                <a:lnTo>
                  <a:pt x="39" y="62"/>
                </a:lnTo>
                <a:lnTo>
                  <a:pt x="39" y="57"/>
                </a:lnTo>
                <a:lnTo>
                  <a:pt x="39" y="53"/>
                </a:lnTo>
                <a:lnTo>
                  <a:pt x="39" y="48"/>
                </a:lnTo>
                <a:lnTo>
                  <a:pt x="39" y="43"/>
                </a:lnTo>
                <a:lnTo>
                  <a:pt x="39" y="38"/>
                </a:lnTo>
                <a:lnTo>
                  <a:pt x="44" y="33"/>
                </a:lnTo>
                <a:lnTo>
                  <a:pt x="39" y="33"/>
                </a:lnTo>
                <a:lnTo>
                  <a:pt x="39" y="29"/>
                </a:lnTo>
                <a:lnTo>
                  <a:pt x="3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4"/>
                </a:lnTo>
                <a:lnTo>
                  <a:pt x="34" y="9"/>
                </a:lnTo>
                <a:lnTo>
                  <a:pt x="39" y="9"/>
                </a:lnTo>
                <a:lnTo>
                  <a:pt x="39" y="5"/>
                </a:lnTo>
                <a:lnTo>
                  <a:pt x="39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2" name="Freeform 54"/>
          <p:cNvSpPr>
            <a:spLocks/>
          </p:cNvSpPr>
          <p:nvPr/>
        </p:nvSpPr>
        <p:spPr bwMode="auto">
          <a:xfrm>
            <a:off x="6124575" y="2998788"/>
            <a:ext cx="73025" cy="709612"/>
          </a:xfrm>
          <a:custGeom>
            <a:avLst/>
            <a:gdLst/>
            <a:ahLst/>
            <a:cxnLst>
              <a:cxn ang="0">
                <a:pos x="29" y="0"/>
              </a:cxn>
              <a:cxn ang="0">
                <a:pos x="33" y="10"/>
              </a:cxn>
              <a:cxn ang="0">
                <a:pos x="33" y="20"/>
              </a:cxn>
              <a:cxn ang="0">
                <a:pos x="33" y="29"/>
              </a:cxn>
              <a:cxn ang="0">
                <a:pos x="33" y="39"/>
              </a:cxn>
              <a:cxn ang="0">
                <a:pos x="33" y="48"/>
              </a:cxn>
              <a:cxn ang="0">
                <a:pos x="33" y="58"/>
              </a:cxn>
              <a:cxn ang="0">
                <a:pos x="38" y="63"/>
              </a:cxn>
              <a:cxn ang="0">
                <a:pos x="38" y="72"/>
              </a:cxn>
              <a:cxn ang="0">
                <a:pos x="38" y="82"/>
              </a:cxn>
              <a:cxn ang="0">
                <a:pos x="38" y="92"/>
              </a:cxn>
              <a:cxn ang="0">
                <a:pos x="38" y="101"/>
              </a:cxn>
              <a:cxn ang="0">
                <a:pos x="33" y="106"/>
              </a:cxn>
              <a:cxn ang="0">
                <a:pos x="33" y="116"/>
              </a:cxn>
              <a:cxn ang="0">
                <a:pos x="33" y="125"/>
              </a:cxn>
              <a:cxn ang="0">
                <a:pos x="33" y="135"/>
              </a:cxn>
              <a:cxn ang="0">
                <a:pos x="33" y="144"/>
              </a:cxn>
              <a:cxn ang="0">
                <a:pos x="33" y="154"/>
              </a:cxn>
              <a:cxn ang="0">
                <a:pos x="29" y="159"/>
              </a:cxn>
              <a:cxn ang="0">
                <a:pos x="29" y="168"/>
              </a:cxn>
              <a:cxn ang="0">
                <a:pos x="29" y="178"/>
              </a:cxn>
              <a:cxn ang="0">
                <a:pos x="29" y="188"/>
              </a:cxn>
              <a:cxn ang="0">
                <a:pos x="29" y="197"/>
              </a:cxn>
              <a:cxn ang="0">
                <a:pos x="29" y="207"/>
              </a:cxn>
              <a:cxn ang="0">
                <a:pos x="24" y="212"/>
              </a:cxn>
              <a:cxn ang="0">
                <a:pos x="24" y="221"/>
              </a:cxn>
              <a:cxn ang="0">
                <a:pos x="24" y="231"/>
              </a:cxn>
              <a:cxn ang="0">
                <a:pos x="24" y="240"/>
              </a:cxn>
              <a:cxn ang="0">
                <a:pos x="24" y="250"/>
              </a:cxn>
              <a:cxn ang="0">
                <a:pos x="19" y="255"/>
              </a:cxn>
              <a:cxn ang="0">
                <a:pos x="19" y="264"/>
              </a:cxn>
              <a:cxn ang="0">
                <a:pos x="19" y="274"/>
              </a:cxn>
              <a:cxn ang="0">
                <a:pos x="19" y="284"/>
              </a:cxn>
              <a:cxn ang="0">
                <a:pos x="19" y="293"/>
              </a:cxn>
              <a:cxn ang="0">
                <a:pos x="19" y="303"/>
              </a:cxn>
              <a:cxn ang="0">
                <a:pos x="14" y="308"/>
              </a:cxn>
              <a:cxn ang="0">
                <a:pos x="14" y="317"/>
              </a:cxn>
              <a:cxn ang="0">
                <a:pos x="14" y="327"/>
              </a:cxn>
              <a:cxn ang="0">
                <a:pos x="14" y="336"/>
              </a:cxn>
              <a:cxn ang="0">
                <a:pos x="14" y="346"/>
              </a:cxn>
              <a:cxn ang="0">
                <a:pos x="14" y="356"/>
              </a:cxn>
              <a:cxn ang="0">
                <a:pos x="9" y="360"/>
              </a:cxn>
              <a:cxn ang="0">
                <a:pos x="9" y="370"/>
              </a:cxn>
              <a:cxn ang="0">
                <a:pos x="9" y="380"/>
              </a:cxn>
              <a:cxn ang="0">
                <a:pos x="5" y="389"/>
              </a:cxn>
            </a:cxnLst>
            <a:rect l="0" t="0" r="r" b="b"/>
            <a:pathLst>
              <a:path w="38" h="394">
                <a:moveTo>
                  <a:pt x="24" y="0"/>
                </a:moveTo>
                <a:lnTo>
                  <a:pt x="29" y="0"/>
                </a:lnTo>
                <a:lnTo>
                  <a:pt x="29" y="5"/>
                </a:lnTo>
                <a:lnTo>
                  <a:pt x="33" y="10"/>
                </a:lnTo>
                <a:lnTo>
                  <a:pt x="33" y="15"/>
                </a:lnTo>
                <a:lnTo>
                  <a:pt x="33" y="20"/>
                </a:lnTo>
                <a:lnTo>
                  <a:pt x="33" y="24"/>
                </a:lnTo>
                <a:lnTo>
                  <a:pt x="33" y="29"/>
                </a:lnTo>
                <a:lnTo>
                  <a:pt x="33" y="34"/>
                </a:lnTo>
                <a:lnTo>
                  <a:pt x="33" y="39"/>
                </a:lnTo>
                <a:lnTo>
                  <a:pt x="33" y="44"/>
                </a:lnTo>
                <a:lnTo>
                  <a:pt x="33" y="48"/>
                </a:lnTo>
                <a:lnTo>
                  <a:pt x="33" y="53"/>
                </a:lnTo>
                <a:lnTo>
                  <a:pt x="33" y="58"/>
                </a:lnTo>
                <a:lnTo>
                  <a:pt x="33" y="63"/>
                </a:lnTo>
                <a:lnTo>
                  <a:pt x="38" y="63"/>
                </a:lnTo>
                <a:lnTo>
                  <a:pt x="38" y="68"/>
                </a:lnTo>
                <a:lnTo>
                  <a:pt x="38" y="72"/>
                </a:lnTo>
                <a:lnTo>
                  <a:pt x="38" y="77"/>
                </a:lnTo>
                <a:lnTo>
                  <a:pt x="38" y="82"/>
                </a:lnTo>
                <a:lnTo>
                  <a:pt x="38" y="87"/>
                </a:lnTo>
                <a:lnTo>
                  <a:pt x="38" y="92"/>
                </a:lnTo>
                <a:lnTo>
                  <a:pt x="38" y="96"/>
                </a:lnTo>
                <a:lnTo>
                  <a:pt x="38" y="101"/>
                </a:lnTo>
                <a:lnTo>
                  <a:pt x="38" y="106"/>
                </a:lnTo>
                <a:lnTo>
                  <a:pt x="33" y="106"/>
                </a:lnTo>
                <a:lnTo>
                  <a:pt x="33" y="111"/>
                </a:lnTo>
                <a:lnTo>
                  <a:pt x="33" y="116"/>
                </a:lnTo>
                <a:lnTo>
                  <a:pt x="33" y="120"/>
                </a:lnTo>
                <a:lnTo>
                  <a:pt x="33" y="125"/>
                </a:lnTo>
                <a:lnTo>
                  <a:pt x="33" y="130"/>
                </a:lnTo>
                <a:lnTo>
                  <a:pt x="33" y="135"/>
                </a:lnTo>
                <a:lnTo>
                  <a:pt x="33" y="140"/>
                </a:lnTo>
                <a:lnTo>
                  <a:pt x="33" y="144"/>
                </a:lnTo>
                <a:lnTo>
                  <a:pt x="33" y="149"/>
                </a:lnTo>
                <a:lnTo>
                  <a:pt x="33" y="154"/>
                </a:lnTo>
                <a:lnTo>
                  <a:pt x="29" y="154"/>
                </a:lnTo>
                <a:lnTo>
                  <a:pt x="29" y="159"/>
                </a:lnTo>
                <a:lnTo>
                  <a:pt x="29" y="164"/>
                </a:lnTo>
                <a:lnTo>
                  <a:pt x="29" y="168"/>
                </a:lnTo>
                <a:lnTo>
                  <a:pt x="29" y="173"/>
                </a:lnTo>
                <a:lnTo>
                  <a:pt x="29" y="178"/>
                </a:lnTo>
                <a:lnTo>
                  <a:pt x="29" y="183"/>
                </a:lnTo>
                <a:lnTo>
                  <a:pt x="29" y="188"/>
                </a:lnTo>
                <a:lnTo>
                  <a:pt x="29" y="192"/>
                </a:lnTo>
                <a:lnTo>
                  <a:pt x="29" y="197"/>
                </a:lnTo>
                <a:lnTo>
                  <a:pt x="29" y="202"/>
                </a:lnTo>
                <a:lnTo>
                  <a:pt x="29" y="207"/>
                </a:lnTo>
                <a:lnTo>
                  <a:pt x="24" y="207"/>
                </a:lnTo>
                <a:lnTo>
                  <a:pt x="24" y="212"/>
                </a:lnTo>
                <a:lnTo>
                  <a:pt x="24" y="216"/>
                </a:lnTo>
                <a:lnTo>
                  <a:pt x="24" y="221"/>
                </a:lnTo>
                <a:lnTo>
                  <a:pt x="24" y="226"/>
                </a:lnTo>
                <a:lnTo>
                  <a:pt x="24" y="231"/>
                </a:lnTo>
                <a:lnTo>
                  <a:pt x="24" y="236"/>
                </a:lnTo>
                <a:lnTo>
                  <a:pt x="24" y="240"/>
                </a:lnTo>
                <a:lnTo>
                  <a:pt x="24" y="245"/>
                </a:lnTo>
                <a:lnTo>
                  <a:pt x="24" y="250"/>
                </a:lnTo>
                <a:lnTo>
                  <a:pt x="24" y="255"/>
                </a:lnTo>
                <a:lnTo>
                  <a:pt x="19" y="255"/>
                </a:lnTo>
                <a:lnTo>
                  <a:pt x="19" y="260"/>
                </a:lnTo>
                <a:lnTo>
                  <a:pt x="19" y="264"/>
                </a:lnTo>
                <a:lnTo>
                  <a:pt x="19" y="269"/>
                </a:lnTo>
                <a:lnTo>
                  <a:pt x="19" y="274"/>
                </a:lnTo>
                <a:lnTo>
                  <a:pt x="19" y="279"/>
                </a:lnTo>
                <a:lnTo>
                  <a:pt x="19" y="284"/>
                </a:lnTo>
                <a:lnTo>
                  <a:pt x="19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3"/>
                </a:lnTo>
                <a:lnTo>
                  <a:pt x="19" y="308"/>
                </a:lnTo>
                <a:lnTo>
                  <a:pt x="14" y="308"/>
                </a:lnTo>
                <a:lnTo>
                  <a:pt x="14" y="312"/>
                </a:lnTo>
                <a:lnTo>
                  <a:pt x="14" y="317"/>
                </a:lnTo>
                <a:lnTo>
                  <a:pt x="14" y="322"/>
                </a:lnTo>
                <a:lnTo>
                  <a:pt x="14" y="327"/>
                </a:lnTo>
                <a:lnTo>
                  <a:pt x="14" y="332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1"/>
                </a:lnTo>
                <a:lnTo>
                  <a:pt x="14" y="356"/>
                </a:lnTo>
                <a:lnTo>
                  <a:pt x="9" y="356"/>
                </a:lnTo>
                <a:lnTo>
                  <a:pt x="9" y="360"/>
                </a:lnTo>
                <a:lnTo>
                  <a:pt x="9" y="365"/>
                </a:lnTo>
                <a:lnTo>
                  <a:pt x="9" y="370"/>
                </a:lnTo>
                <a:lnTo>
                  <a:pt x="9" y="375"/>
                </a:lnTo>
                <a:lnTo>
                  <a:pt x="9" y="380"/>
                </a:lnTo>
                <a:lnTo>
                  <a:pt x="9" y="384"/>
                </a:lnTo>
                <a:lnTo>
                  <a:pt x="5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3" name="Freeform 55"/>
          <p:cNvSpPr>
            <a:spLocks/>
          </p:cNvSpPr>
          <p:nvPr/>
        </p:nvSpPr>
        <p:spPr bwMode="auto">
          <a:xfrm>
            <a:off x="6324600" y="2659063"/>
            <a:ext cx="357188" cy="357187"/>
          </a:xfrm>
          <a:custGeom>
            <a:avLst/>
            <a:gdLst/>
            <a:ahLst/>
            <a:cxnLst>
              <a:cxn ang="0">
                <a:pos x="14" y="39"/>
              </a:cxn>
              <a:cxn ang="0">
                <a:pos x="24" y="29"/>
              </a:cxn>
              <a:cxn ang="0">
                <a:pos x="29" y="19"/>
              </a:cxn>
              <a:cxn ang="0">
                <a:pos x="43" y="15"/>
              </a:cxn>
              <a:cxn ang="0">
                <a:pos x="62" y="10"/>
              </a:cxn>
              <a:cxn ang="0">
                <a:pos x="67" y="10"/>
              </a:cxn>
              <a:cxn ang="0">
                <a:pos x="82" y="10"/>
              </a:cxn>
              <a:cxn ang="0">
                <a:pos x="96" y="0"/>
              </a:cxn>
              <a:cxn ang="0">
                <a:pos x="106" y="0"/>
              </a:cxn>
              <a:cxn ang="0">
                <a:pos x="115" y="5"/>
              </a:cxn>
              <a:cxn ang="0">
                <a:pos x="130" y="15"/>
              </a:cxn>
              <a:cxn ang="0">
                <a:pos x="139" y="19"/>
              </a:cxn>
              <a:cxn ang="0">
                <a:pos x="144" y="19"/>
              </a:cxn>
              <a:cxn ang="0">
                <a:pos x="158" y="29"/>
              </a:cxn>
              <a:cxn ang="0">
                <a:pos x="173" y="39"/>
              </a:cxn>
              <a:cxn ang="0">
                <a:pos x="178" y="43"/>
              </a:cxn>
              <a:cxn ang="0">
                <a:pos x="187" y="53"/>
              </a:cxn>
              <a:cxn ang="0">
                <a:pos x="192" y="63"/>
              </a:cxn>
              <a:cxn ang="0">
                <a:pos x="187" y="77"/>
              </a:cxn>
              <a:cxn ang="0">
                <a:pos x="192" y="87"/>
              </a:cxn>
              <a:cxn ang="0">
                <a:pos x="197" y="96"/>
              </a:cxn>
              <a:cxn ang="0">
                <a:pos x="197" y="115"/>
              </a:cxn>
              <a:cxn ang="0">
                <a:pos x="192" y="125"/>
              </a:cxn>
              <a:cxn ang="0">
                <a:pos x="192" y="130"/>
              </a:cxn>
              <a:cxn ang="0">
                <a:pos x="187" y="144"/>
              </a:cxn>
              <a:cxn ang="0">
                <a:pos x="178" y="159"/>
              </a:cxn>
              <a:cxn ang="0">
                <a:pos x="168" y="163"/>
              </a:cxn>
              <a:cxn ang="0">
                <a:pos x="163" y="173"/>
              </a:cxn>
              <a:cxn ang="0">
                <a:pos x="154" y="178"/>
              </a:cxn>
              <a:cxn ang="0">
                <a:pos x="144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7"/>
              </a:cxn>
              <a:cxn ang="0">
                <a:pos x="82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3"/>
              </a:cxn>
              <a:cxn ang="0">
                <a:pos x="38" y="173"/>
              </a:cxn>
              <a:cxn ang="0">
                <a:pos x="34" y="168"/>
              </a:cxn>
              <a:cxn ang="0">
                <a:pos x="24" y="159"/>
              </a:cxn>
              <a:cxn ang="0">
                <a:pos x="19" y="149"/>
              </a:cxn>
              <a:cxn ang="0">
                <a:pos x="10" y="139"/>
              </a:cxn>
              <a:cxn ang="0">
                <a:pos x="5" y="135"/>
              </a:cxn>
              <a:cxn ang="0">
                <a:pos x="0" y="125"/>
              </a:cxn>
              <a:cxn ang="0">
                <a:pos x="0" y="111"/>
              </a:cxn>
              <a:cxn ang="0">
                <a:pos x="5" y="101"/>
              </a:cxn>
              <a:cxn ang="0">
                <a:pos x="5" y="91"/>
              </a:cxn>
              <a:cxn ang="0">
                <a:pos x="5" y="77"/>
              </a:cxn>
              <a:cxn ang="0">
                <a:pos x="5" y="63"/>
              </a:cxn>
              <a:cxn ang="0">
                <a:pos x="10" y="53"/>
              </a:cxn>
            </a:cxnLst>
            <a:rect l="0" t="0" r="r" b="b"/>
            <a:pathLst>
              <a:path w="197" h="197">
                <a:moveTo>
                  <a:pt x="10" y="48"/>
                </a:moveTo>
                <a:lnTo>
                  <a:pt x="10" y="48"/>
                </a:lnTo>
                <a:lnTo>
                  <a:pt x="10" y="43"/>
                </a:lnTo>
                <a:lnTo>
                  <a:pt x="14" y="43"/>
                </a:lnTo>
                <a:lnTo>
                  <a:pt x="14" y="39"/>
                </a:lnTo>
                <a:lnTo>
                  <a:pt x="14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24"/>
                </a:lnTo>
                <a:lnTo>
                  <a:pt x="29" y="19"/>
                </a:lnTo>
                <a:lnTo>
                  <a:pt x="34" y="19"/>
                </a:lnTo>
                <a:lnTo>
                  <a:pt x="34" y="19"/>
                </a:lnTo>
                <a:lnTo>
                  <a:pt x="38" y="19"/>
                </a:lnTo>
                <a:lnTo>
                  <a:pt x="38" y="15"/>
                </a:lnTo>
                <a:lnTo>
                  <a:pt x="43" y="15"/>
                </a:lnTo>
                <a:lnTo>
                  <a:pt x="48" y="15"/>
                </a:lnTo>
                <a:lnTo>
                  <a:pt x="53" y="15"/>
                </a:lnTo>
                <a:lnTo>
                  <a:pt x="53" y="10"/>
                </a:lnTo>
                <a:lnTo>
                  <a:pt x="58" y="10"/>
                </a:lnTo>
                <a:lnTo>
                  <a:pt x="62" y="10"/>
                </a:lnTo>
                <a:lnTo>
                  <a:pt x="62" y="10"/>
                </a:lnTo>
                <a:lnTo>
                  <a:pt x="62" y="10"/>
                </a:lnTo>
                <a:lnTo>
                  <a:pt x="67" y="10"/>
                </a:lnTo>
                <a:lnTo>
                  <a:pt x="67" y="10"/>
                </a:lnTo>
                <a:lnTo>
                  <a:pt x="67" y="10"/>
                </a:lnTo>
                <a:lnTo>
                  <a:pt x="72" y="10"/>
                </a:lnTo>
                <a:lnTo>
                  <a:pt x="72" y="10"/>
                </a:lnTo>
                <a:lnTo>
                  <a:pt x="77" y="10"/>
                </a:lnTo>
                <a:lnTo>
                  <a:pt x="77" y="10"/>
                </a:lnTo>
                <a:lnTo>
                  <a:pt x="82" y="10"/>
                </a:lnTo>
                <a:lnTo>
                  <a:pt x="82" y="5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0" y="0"/>
                </a:lnTo>
                <a:lnTo>
                  <a:pt x="110" y="0"/>
                </a:lnTo>
                <a:lnTo>
                  <a:pt x="115" y="5"/>
                </a:lnTo>
                <a:lnTo>
                  <a:pt x="115" y="5"/>
                </a:lnTo>
                <a:lnTo>
                  <a:pt x="120" y="10"/>
                </a:lnTo>
                <a:lnTo>
                  <a:pt x="120" y="10"/>
                </a:lnTo>
                <a:lnTo>
                  <a:pt x="125" y="10"/>
                </a:lnTo>
                <a:lnTo>
                  <a:pt x="130" y="15"/>
                </a:lnTo>
                <a:lnTo>
                  <a:pt x="130" y="15"/>
                </a:lnTo>
                <a:lnTo>
                  <a:pt x="134" y="19"/>
                </a:lnTo>
                <a:lnTo>
                  <a:pt x="134" y="19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54" y="24"/>
                </a:lnTo>
                <a:lnTo>
                  <a:pt x="158" y="24"/>
                </a:lnTo>
                <a:lnTo>
                  <a:pt x="158" y="29"/>
                </a:lnTo>
                <a:lnTo>
                  <a:pt x="163" y="29"/>
                </a:lnTo>
                <a:lnTo>
                  <a:pt x="168" y="34"/>
                </a:lnTo>
                <a:lnTo>
                  <a:pt x="168" y="34"/>
                </a:lnTo>
                <a:lnTo>
                  <a:pt x="173" y="34"/>
                </a:lnTo>
                <a:lnTo>
                  <a:pt x="173" y="39"/>
                </a:lnTo>
                <a:lnTo>
                  <a:pt x="173" y="39"/>
                </a:lnTo>
                <a:lnTo>
                  <a:pt x="173" y="39"/>
                </a:lnTo>
                <a:lnTo>
                  <a:pt x="178" y="43"/>
                </a:lnTo>
                <a:lnTo>
                  <a:pt x="178" y="43"/>
                </a:lnTo>
                <a:lnTo>
                  <a:pt x="178" y="43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8"/>
                </a:lnTo>
                <a:lnTo>
                  <a:pt x="187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7"/>
                </a:lnTo>
                <a:lnTo>
                  <a:pt x="187" y="77"/>
                </a:lnTo>
                <a:lnTo>
                  <a:pt x="187" y="82"/>
                </a:lnTo>
                <a:lnTo>
                  <a:pt x="187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9"/>
                </a:lnTo>
                <a:lnTo>
                  <a:pt x="182" y="149"/>
                </a:lnTo>
                <a:lnTo>
                  <a:pt x="182" y="154"/>
                </a:lnTo>
                <a:lnTo>
                  <a:pt x="182" y="159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8" y="173"/>
                </a:lnTo>
                <a:lnTo>
                  <a:pt x="158" y="173"/>
                </a:lnTo>
                <a:lnTo>
                  <a:pt x="158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0" y="187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7"/>
                </a:lnTo>
                <a:lnTo>
                  <a:pt x="101" y="197"/>
                </a:lnTo>
                <a:lnTo>
                  <a:pt x="96" y="197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6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8" y="187"/>
                </a:lnTo>
                <a:lnTo>
                  <a:pt x="58" y="187"/>
                </a:lnTo>
                <a:lnTo>
                  <a:pt x="53" y="183"/>
                </a:lnTo>
                <a:lnTo>
                  <a:pt x="48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8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19" y="154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14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5"/>
                </a:lnTo>
                <a:lnTo>
                  <a:pt x="5" y="135"/>
                </a:lnTo>
                <a:lnTo>
                  <a:pt x="5" y="130"/>
                </a:lnTo>
                <a:lnTo>
                  <a:pt x="5" y="130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7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3"/>
                </a:lnTo>
                <a:lnTo>
                  <a:pt x="5" y="63"/>
                </a:lnTo>
                <a:lnTo>
                  <a:pt x="5" y="58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4" name="Freeform 56"/>
          <p:cNvSpPr>
            <a:spLocks/>
          </p:cNvSpPr>
          <p:nvPr/>
        </p:nvSpPr>
        <p:spPr bwMode="auto">
          <a:xfrm>
            <a:off x="6454775" y="3084513"/>
            <a:ext cx="77788" cy="677862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1"/>
              </a:cxn>
              <a:cxn ang="0">
                <a:pos x="0" y="341"/>
              </a:cxn>
              <a:cxn ang="0">
                <a:pos x="0" y="332"/>
              </a:cxn>
              <a:cxn ang="0">
                <a:pos x="5" y="327"/>
              </a:cxn>
              <a:cxn ang="0">
                <a:pos x="5" y="317"/>
              </a:cxn>
              <a:cxn ang="0">
                <a:pos x="10" y="308"/>
              </a:cxn>
              <a:cxn ang="0">
                <a:pos x="14" y="303"/>
              </a:cxn>
              <a:cxn ang="0">
                <a:pos x="14" y="293"/>
              </a:cxn>
              <a:cxn ang="0">
                <a:pos x="14" y="284"/>
              </a:cxn>
              <a:cxn ang="0">
                <a:pos x="14" y="274"/>
              </a:cxn>
              <a:cxn ang="0">
                <a:pos x="19" y="269"/>
              </a:cxn>
              <a:cxn ang="0">
                <a:pos x="19" y="260"/>
              </a:cxn>
              <a:cxn ang="0">
                <a:pos x="19" y="250"/>
              </a:cxn>
              <a:cxn ang="0">
                <a:pos x="19" y="240"/>
              </a:cxn>
              <a:cxn ang="0">
                <a:pos x="19" y="231"/>
              </a:cxn>
              <a:cxn ang="0">
                <a:pos x="24" y="221"/>
              </a:cxn>
              <a:cxn ang="0">
                <a:pos x="24" y="212"/>
              </a:cxn>
              <a:cxn ang="0">
                <a:pos x="24" y="202"/>
              </a:cxn>
              <a:cxn ang="0">
                <a:pos x="24" y="192"/>
              </a:cxn>
              <a:cxn ang="0">
                <a:pos x="29" y="183"/>
              </a:cxn>
              <a:cxn ang="0">
                <a:pos x="29" y="173"/>
              </a:cxn>
              <a:cxn ang="0">
                <a:pos x="29" y="164"/>
              </a:cxn>
              <a:cxn ang="0">
                <a:pos x="29" y="154"/>
              </a:cxn>
              <a:cxn ang="0">
                <a:pos x="29" y="144"/>
              </a:cxn>
              <a:cxn ang="0">
                <a:pos x="34" y="135"/>
              </a:cxn>
              <a:cxn ang="0">
                <a:pos x="34" y="125"/>
              </a:cxn>
              <a:cxn ang="0">
                <a:pos x="34" y="116"/>
              </a:cxn>
              <a:cxn ang="0">
                <a:pos x="34" y="106"/>
              </a:cxn>
              <a:cxn ang="0">
                <a:pos x="38" y="101"/>
              </a:cxn>
              <a:cxn ang="0">
                <a:pos x="38" y="92"/>
              </a:cxn>
              <a:cxn ang="0">
                <a:pos x="38" y="82"/>
              </a:cxn>
              <a:cxn ang="0">
                <a:pos x="38" y="72"/>
              </a:cxn>
              <a:cxn ang="0">
                <a:pos x="38" y="63"/>
              </a:cxn>
              <a:cxn ang="0">
                <a:pos x="43" y="58"/>
              </a:cxn>
              <a:cxn ang="0">
                <a:pos x="43" y="48"/>
              </a:cxn>
              <a:cxn ang="0">
                <a:pos x="43" y="39"/>
              </a:cxn>
              <a:cxn ang="0">
                <a:pos x="43" y="29"/>
              </a:cxn>
              <a:cxn ang="0">
                <a:pos x="38" y="24"/>
              </a:cxn>
              <a:cxn ang="0">
                <a:pos x="38" y="15"/>
              </a:cxn>
              <a:cxn ang="0">
                <a:pos x="38" y="5"/>
              </a:cxn>
            </a:cxnLst>
            <a:rect l="0" t="0" r="r" b="b"/>
            <a:pathLst>
              <a:path w="43" h="375">
                <a:moveTo>
                  <a:pt x="0" y="375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0" y="351"/>
                </a:lnTo>
                <a:lnTo>
                  <a:pt x="0" y="346"/>
                </a:lnTo>
                <a:lnTo>
                  <a:pt x="0" y="341"/>
                </a:lnTo>
                <a:lnTo>
                  <a:pt x="0" y="336"/>
                </a:lnTo>
                <a:lnTo>
                  <a:pt x="0" y="332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08"/>
                </a:lnTo>
                <a:lnTo>
                  <a:pt x="10" y="303"/>
                </a:lnTo>
                <a:lnTo>
                  <a:pt x="14" y="303"/>
                </a:lnTo>
                <a:lnTo>
                  <a:pt x="14" y="298"/>
                </a:lnTo>
                <a:lnTo>
                  <a:pt x="14" y="293"/>
                </a:lnTo>
                <a:lnTo>
                  <a:pt x="14" y="288"/>
                </a:lnTo>
                <a:lnTo>
                  <a:pt x="14" y="284"/>
                </a:lnTo>
                <a:lnTo>
                  <a:pt x="14" y="279"/>
                </a:lnTo>
                <a:lnTo>
                  <a:pt x="14" y="274"/>
                </a:lnTo>
                <a:lnTo>
                  <a:pt x="14" y="269"/>
                </a:lnTo>
                <a:lnTo>
                  <a:pt x="19" y="269"/>
                </a:lnTo>
                <a:lnTo>
                  <a:pt x="19" y="264"/>
                </a:lnTo>
                <a:lnTo>
                  <a:pt x="19" y="260"/>
                </a:lnTo>
                <a:lnTo>
                  <a:pt x="19" y="255"/>
                </a:lnTo>
                <a:lnTo>
                  <a:pt x="19" y="250"/>
                </a:lnTo>
                <a:lnTo>
                  <a:pt x="19" y="245"/>
                </a:lnTo>
                <a:lnTo>
                  <a:pt x="19" y="240"/>
                </a:lnTo>
                <a:lnTo>
                  <a:pt x="19" y="236"/>
                </a:lnTo>
                <a:lnTo>
                  <a:pt x="19" y="231"/>
                </a:lnTo>
                <a:lnTo>
                  <a:pt x="24" y="226"/>
                </a:lnTo>
                <a:lnTo>
                  <a:pt x="24" y="221"/>
                </a:lnTo>
                <a:lnTo>
                  <a:pt x="24" y="216"/>
                </a:lnTo>
                <a:lnTo>
                  <a:pt x="24" y="212"/>
                </a:lnTo>
                <a:lnTo>
                  <a:pt x="24" y="207"/>
                </a:lnTo>
                <a:lnTo>
                  <a:pt x="24" y="202"/>
                </a:lnTo>
                <a:lnTo>
                  <a:pt x="24" y="197"/>
                </a:lnTo>
                <a:lnTo>
                  <a:pt x="24" y="192"/>
                </a:lnTo>
                <a:lnTo>
                  <a:pt x="24" y="188"/>
                </a:lnTo>
                <a:lnTo>
                  <a:pt x="29" y="183"/>
                </a:lnTo>
                <a:lnTo>
                  <a:pt x="29" y="178"/>
                </a:lnTo>
                <a:lnTo>
                  <a:pt x="29" y="173"/>
                </a:lnTo>
                <a:lnTo>
                  <a:pt x="29" y="168"/>
                </a:lnTo>
                <a:lnTo>
                  <a:pt x="29" y="164"/>
                </a:lnTo>
                <a:lnTo>
                  <a:pt x="29" y="159"/>
                </a:lnTo>
                <a:lnTo>
                  <a:pt x="29" y="154"/>
                </a:lnTo>
                <a:lnTo>
                  <a:pt x="29" y="149"/>
                </a:lnTo>
                <a:lnTo>
                  <a:pt x="29" y="144"/>
                </a:lnTo>
                <a:lnTo>
                  <a:pt x="34" y="140"/>
                </a:lnTo>
                <a:lnTo>
                  <a:pt x="34" y="135"/>
                </a:lnTo>
                <a:lnTo>
                  <a:pt x="34" y="130"/>
                </a:lnTo>
                <a:lnTo>
                  <a:pt x="34" y="125"/>
                </a:lnTo>
                <a:lnTo>
                  <a:pt x="34" y="120"/>
                </a:lnTo>
                <a:lnTo>
                  <a:pt x="34" y="116"/>
                </a:lnTo>
                <a:lnTo>
                  <a:pt x="34" y="111"/>
                </a:lnTo>
                <a:lnTo>
                  <a:pt x="34" y="106"/>
                </a:lnTo>
                <a:lnTo>
                  <a:pt x="34" y="101"/>
                </a:lnTo>
                <a:lnTo>
                  <a:pt x="38" y="101"/>
                </a:lnTo>
                <a:lnTo>
                  <a:pt x="38" y="96"/>
                </a:lnTo>
                <a:lnTo>
                  <a:pt x="38" y="92"/>
                </a:lnTo>
                <a:lnTo>
                  <a:pt x="38" y="87"/>
                </a:lnTo>
                <a:lnTo>
                  <a:pt x="38" y="82"/>
                </a:lnTo>
                <a:lnTo>
                  <a:pt x="38" y="77"/>
                </a:lnTo>
                <a:lnTo>
                  <a:pt x="38" y="72"/>
                </a:lnTo>
                <a:lnTo>
                  <a:pt x="38" y="68"/>
                </a:lnTo>
                <a:lnTo>
                  <a:pt x="38" y="63"/>
                </a:lnTo>
                <a:lnTo>
                  <a:pt x="38" y="58"/>
                </a:lnTo>
                <a:lnTo>
                  <a:pt x="43" y="58"/>
                </a:lnTo>
                <a:lnTo>
                  <a:pt x="43" y="53"/>
                </a:lnTo>
                <a:lnTo>
                  <a:pt x="43" y="48"/>
                </a:lnTo>
                <a:lnTo>
                  <a:pt x="43" y="44"/>
                </a:lnTo>
                <a:lnTo>
                  <a:pt x="43" y="39"/>
                </a:lnTo>
                <a:lnTo>
                  <a:pt x="43" y="34"/>
                </a:lnTo>
                <a:lnTo>
                  <a:pt x="43" y="29"/>
                </a:lnTo>
                <a:lnTo>
                  <a:pt x="38" y="29"/>
                </a:lnTo>
                <a:lnTo>
                  <a:pt x="38" y="24"/>
                </a:lnTo>
                <a:lnTo>
                  <a:pt x="38" y="20"/>
                </a:lnTo>
                <a:lnTo>
                  <a:pt x="38" y="15"/>
                </a:lnTo>
                <a:lnTo>
                  <a:pt x="38" y="10"/>
                </a:lnTo>
                <a:lnTo>
                  <a:pt x="38" y="5"/>
                </a:lnTo>
                <a:lnTo>
                  <a:pt x="3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5" name="Freeform 57"/>
          <p:cNvSpPr>
            <a:spLocks/>
          </p:cNvSpPr>
          <p:nvPr/>
        </p:nvSpPr>
        <p:spPr bwMode="auto">
          <a:xfrm>
            <a:off x="6473825" y="3016250"/>
            <a:ext cx="85725" cy="711200"/>
          </a:xfrm>
          <a:custGeom>
            <a:avLst/>
            <a:gdLst/>
            <a:ahLst/>
            <a:cxnLst>
              <a:cxn ang="0">
                <a:pos x="38" y="5"/>
              </a:cxn>
              <a:cxn ang="0">
                <a:pos x="43" y="10"/>
              </a:cxn>
              <a:cxn ang="0">
                <a:pos x="43" y="19"/>
              </a:cxn>
              <a:cxn ang="0">
                <a:pos x="43" y="29"/>
              </a:cxn>
              <a:cxn ang="0">
                <a:pos x="38" y="34"/>
              </a:cxn>
              <a:cxn ang="0">
                <a:pos x="38" y="43"/>
              </a:cxn>
              <a:cxn ang="0">
                <a:pos x="38" y="53"/>
              </a:cxn>
              <a:cxn ang="0">
                <a:pos x="43" y="58"/>
              </a:cxn>
              <a:cxn ang="0">
                <a:pos x="43" y="67"/>
              </a:cxn>
              <a:cxn ang="0">
                <a:pos x="48" y="72"/>
              </a:cxn>
              <a:cxn ang="0">
                <a:pos x="43" y="82"/>
              </a:cxn>
              <a:cxn ang="0">
                <a:pos x="43" y="91"/>
              </a:cxn>
              <a:cxn ang="0">
                <a:pos x="43" y="101"/>
              </a:cxn>
              <a:cxn ang="0">
                <a:pos x="43" y="110"/>
              </a:cxn>
              <a:cxn ang="0">
                <a:pos x="43" y="120"/>
              </a:cxn>
              <a:cxn ang="0">
                <a:pos x="38" y="125"/>
              </a:cxn>
              <a:cxn ang="0">
                <a:pos x="38" y="134"/>
              </a:cxn>
              <a:cxn ang="0">
                <a:pos x="38" y="144"/>
              </a:cxn>
              <a:cxn ang="0">
                <a:pos x="38" y="154"/>
              </a:cxn>
              <a:cxn ang="0">
                <a:pos x="38" y="163"/>
              </a:cxn>
              <a:cxn ang="0">
                <a:pos x="33" y="168"/>
              </a:cxn>
              <a:cxn ang="0">
                <a:pos x="33" y="178"/>
              </a:cxn>
              <a:cxn ang="0">
                <a:pos x="33" y="187"/>
              </a:cxn>
              <a:cxn ang="0">
                <a:pos x="33" y="197"/>
              </a:cxn>
              <a:cxn ang="0">
                <a:pos x="33" y="206"/>
              </a:cxn>
              <a:cxn ang="0">
                <a:pos x="28" y="211"/>
              </a:cxn>
              <a:cxn ang="0">
                <a:pos x="28" y="221"/>
              </a:cxn>
              <a:cxn ang="0">
                <a:pos x="28" y="230"/>
              </a:cxn>
              <a:cxn ang="0">
                <a:pos x="28" y="240"/>
              </a:cxn>
              <a:cxn ang="0">
                <a:pos x="28" y="250"/>
              </a:cxn>
              <a:cxn ang="0">
                <a:pos x="24" y="254"/>
              </a:cxn>
              <a:cxn ang="0">
                <a:pos x="24" y="264"/>
              </a:cxn>
              <a:cxn ang="0">
                <a:pos x="24" y="274"/>
              </a:cxn>
              <a:cxn ang="0">
                <a:pos x="24" y="283"/>
              </a:cxn>
              <a:cxn ang="0">
                <a:pos x="19" y="293"/>
              </a:cxn>
              <a:cxn ang="0">
                <a:pos x="19" y="302"/>
              </a:cxn>
              <a:cxn ang="0">
                <a:pos x="19" y="312"/>
              </a:cxn>
              <a:cxn ang="0">
                <a:pos x="19" y="322"/>
              </a:cxn>
              <a:cxn ang="0">
                <a:pos x="19" y="331"/>
              </a:cxn>
              <a:cxn ang="0">
                <a:pos x="14" y="336"/>
              </a:cxn>
              <a:cxn ang="0">
                <a:pos x="14" y="346"/>
              </a:cxn>
              <a:cxn ang="0">
                <a:pos x="14" y="355"/>
              </a:cxn>
              <a:cxn ang="0">
                <a:pos x="14" y="365"/>
              </a:cxn>
              <a:cxn ang="0">
                <a:pos x="14" y="374"/>
              </a:cxn>
              <a:cxn ang="0">
                <a:pos x="9" y="384"/>
              </a:cxn>
              <a:cxn ang="0">
                <a:pos x="4" y="394"/>
              </a:cxn>
            </a:cxnLst>
            <a:rect l="0" t="0" r="r" b="b"/>
            <a:pathLst>
              <a:path w="48" h="394">
                <a:moveTo>
                  <a:pt x="33" y="0"/>
                </a:moveTo>
                <a:lnTo>
                  <a:pt x="38" y="5"/>
                </a:lnTo>
                <a:lnTo>
                  <a:pt x="38" y="10"/>
                </a:lnTo>
                <a:lnTo>
                  <a:pt x="43" y="10"/>
                </a:lnTo>
                <a:lnTo>
                  <a:pt x="43" y="14"/>
                </a:lnTo>
                <a:lnTo>
                  <a:pt x="43" y="19"/>
                </a:lnTo>
                <a:lnTo>
                  <a:pt x="43" y="24"/>
                </a:lnTo>
                <a:lnTo>
                  <a:pt x="43" y="29"/>
                </a:lnTo>
                <a:lnTo>
                  <a:pt x="43" y="34"/>
                </a:lnTo>
                <a:lnTo>
                  <a:pt x="38" y="34"/>
                </a:lnTo>
                <a:lnTo>
                  <a:pt x="38" y="38"/>
                </a:lnTo>
                <a:lnTo>
                  <a:pt x="38" y="43"/>
                </a:lnTo>
                <a:lnTo>
                  <a:pt x="38" y="48"/>
                </a:lnTo>
                <a:lnTo>
                  <a:pt x="38" y="53"/>
                </a:lnTo>
                <a:lnTo>
                  <a:pt x="43" y="53"/>
                </a:lnTo>
                <a:lnTo>
                  <a:pt x="43" y="58"/>
                </a:lnTo>
                <a:lnTo>
                  <a:pt x="43" y="62"/>
                </a:lnTo>
                <a:lnTo>
                  <a:pt x="43" y="67"/>
                </a:lnTo>
                <a:lnTo>
                  <a:pt x="43" y="72"/>
                </a:lnTo>
                <a:lnTo>
                  <a:pt x="48" y="72"/>
                </a:lnTo>
                <a:lnTo>
                  <a:pt x="48" y="77"/>
                </a:lnTo>
                <a:lnTo>
                  <a:pt x="43" y="82"/>
                </a:lnTo>
                <a:lnTo>
                  <a:pt x="43" y="86"/>
                </a:lnTo>
                <a:lnTo>
                  <a:pt x="43" y="91"/>
                </a:lnTo>
                <a:lnTo>
                  <a:pt x="43" y="96"/>
                </a:lnTo>
                <a:lnTo>
                  <a:pt x="43" y="101"/>
                </a:lnTo>
                <a:lnTo>
                  <a:pt x="43" y="106"/>
                </a:lnTo>
                <a:lnTo>
                  <a:pt x="43" y="110"/>
                </a:lnTo>
                <a:lnTo>
                  <a:pt x="43" y="115"/>
                </a:lnTo>
                <a:lnTo>
                  <a:pt x="43" y="120"/>
                </a:lnTo>
                <a:lnTo>
                  <a:pt x="38" y="120"/>
                </a:lnTo>
                <a:lnTo>
                  <a:pt x="38" y="125"/>
                </a:lnTo>
                <a:lnTo>
                  <a:pt x="38" y="130"/>
                </a:lnTo>
                <a:lnTo>
                  <a:pt x="38" y="134"/>
                </a:lnTo>
                <a:lnTo>
                  <a:pt x="38" y="139"/>
                </a:lnTo>
                <a:lnTo>
                  <a:pt x="38" y="144"/>
                </a:lnTo>
                <a:lnTo>
                  <a:pt x="38" y="149"/>
                </a:lnTo>
                <a:lnTo>
                  <a:pt x="38" y="154"/>
                </a:lnTo>
                <a:lnTo>
                  <a:pt x="38" y="158"/>
                </a:lnTo>
                <a:lnTo>
                  <a:pt x="38" y="163"/>
                </a:lnTo>
                <a:lnTo>
                  <a:pt x="33" y="163"/>
                </a:lnTo>
                <a:lnTo>
                  <a:pt x="33" y="168"/>
                </a:lnTo>
                <a:lnTo>
                  <a:pt x="33" y="173"/>
                </a:lnTo>
                <a:lnTo>
                  <a:pt x="33" y="178"/>
                </a:lnTo>
                <a:lnTo>
                  <a:pt x="33" y="182"/>
                </a:lnTo>
                <a:lnTo>
                  <a:pt x="33" y="187"/>
                </a:lnTo>
                <a:lnTo>
                  <a:pt x="33" y="192"/>
                </a:lnTo>
                <a:lnTo>
                  <a:pt x="33" y="197"/>
                </a:lnTo>
                <a:lnTo>
                  <a:pt x="33" y="202"/>
                </a:lnTo>
                <a:lnTo>
                  <a:pt x="33" y="206"/>
                </a:lnTo>
                <a:lnTo>
                  <a:pt x="28" y="206"/>
                </a:lnTo>
                <a:lnTo>
                  <a:pt x="28" y="211"/>
                </a:lnTo>
                <a:lnTo>
                  <a:pt x="28" y="216"/>
                </a:lnTo>
                <a:lnTo>
                  <a:pt x="28" y="221"/>
                </a:lnTo>
                <a:lnTo>
                  <a:pt x="28" y="226"/>
                </a:lnTo>
                <a:lnTo>
                  <a:pt x="28" y="230"/>
                </a:lnTo>
                <a:lnTo>
                  <a:pt x="28" y="235"/>
                </a:lnTo>
                <a:lnTo>
                  <a:pt x="28" y="240"/>
                </a:lnTo>
                <a:lnTo>
                  <a:pt x="28" y="245"/>
                </a:lnTo>
                <a:lnTo>
                  <a:pt x="28" y="250"/>
                </a:lnTo>
                <a:lnTo>
                  <a:pt x="24" y="250"/>
                </a:lnTo>
                <a:lnTo>
                  <a:pt x="24" y="254"/>
                </a:lnTo>
                <a:lnTo>
                  <a:pt x="24" y="259"/>
                </a:lnTo>
                <a:lnTo>
                  <a:pt x="24" y="264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19" y="293"/>
                </a:lnTo>
                <a:lnTo>
                  <a:pt x="19" y="298"/>
                </a:lnTo>
                <a:lnTo>
                  <a:pt x="19" y="302"/>
                </a:lnTo>
                <a:lnTo>
                  <a:pt x="19" y="307"/>
                </a:lnTo>
                <a:lnTo>
                  <a:pt x="19" y="312"/>
                </a:lnTo>
                <a:lnTo>
                  <a:pt x="19" y="317"/>
                </a:lnTo>
                <a:lnTo>
                  <a:pt x="19" y="322"/>
                </a:lnTo>
                <a:lnTo>
                  <a:pt x="19" y="326"/>
                </a:lnTo>
                <a:lnTo>
                  <a:pt x="19" y="331"/>
                </a:lnTo>
                <a:lnTo>
                  <a:pt x="14" y="331"/>
                </a:lnTo>
                <a:lnTo>
                  <a:pt x="14" y="336"/>
                </a:lnTo>
                <a:lnTo>
                  <a:pt x="14" y="341"/>
                </a:lnTo>
                <a:lnTo>
                  <a:pt x="14" y="346"/>
                </a:lnTo>
                <a:lnTo>
                  <a:pt x="14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5"/>
                </a:lnTo>
                <a:lnTo>
                  <a:pt x="14" y="370"/>
                </a:lnTo>
                <a:lnTo>
                  <a:pt x="14" y="374"/>
                </a:lnTo>
                <a:lnTo>
                  <a:pt x="9" y="379"/>
                </a:lnTo>
                <a:lnTo>
                  <a:pt x="9" y="384"/>
                </a:lnTo>
                <a:lnTo>
                  <a:pt x="4" y="389"/>
                </a:lnTo>
                <a:lnTo>
                  <a:pt x="4" y="394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6" name="Freeform 58"/>
          <p:cNvSpPr>
            <a:spLocks/>
          </p:cNvSpPr>
          <p:nvPr/>
        </p:nvSpPr>
        <p:spPr bwMode="auto">
          <a:xfrm>
            <a:off x="6691313" y="2678113"/>
            <a:ext cx="357187" cy="357187"/>
          </a:xfrm>
          <a:custGeom>
            <a:avLst/>
            <a:gdLst/>
            <a:ahLst/>
            <a:cxnLst>
              <a:cxn ang="0">
                <a:pos x="14" y="38"/>
              </a:cxn>
              <a:cxn ang="0">
                <a:pos x="24" y="29"/>
              </a:cxn>
              <a:cxn ang="0">
                <a:pos x="33" y="19"/>
              </a:cxn>
              <a:cxn ang="0">
                <a:pos x="48" y="14"/>
              </a:cxn>
              <a:cxn ang="0">
                <a:pos x="62" y="9"/>
              </a:cxn>
              <a:cxn ang="0">
                <a:pos x="72" y="9"/>
              </a:cxn>
              <a:cxn ang="0">
                <a:pos x="81" y="9"/>
              </a:cxn>
              <a:cxn ang="0">
                <a:pos x="96" y="0"/>
              </a:cxn>
              <a:cxn ang="0">
                <a:pos x="105" y="0"/>
              </a:cxn>
              <a:cxn ang="0">
                <a:pos x="115" y="5"/>
              </a:cxn>
              <a:cxn ang="0">
                <a:pos x="129" y="14"/>
              </a:cxn>
              <a:cxn ang="0">
                <a:pos x="139" y="19"/>
              </a:cxn>
              <a:cxn ang="0">
                <a:pos x="144" y="19"/>
              </a:cxn>
              <a:cxn ang="0">
                <a:pos x="163" y="29"/>
              </a:cxn>
              <a:cxn ang="0">
                <a:pos x="172" y="38"/>
              </a:cxn>
              <a:cxn ang="0">
                <a:pos x="182" y="48"/>
              </a:cxn>
              <a:cxn ang="0">
                <a:pos x="187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1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9"/>
              </a:cxn>
              <a:cxn ang="0">
                <a:pos x="177" y="158"/>
              </a:cxn>
              <a:cxn ang="0">
                <a:pos x="168" y="168"/>
              </a:cxn>
              <a:cxn ang="0">
                <a:pos x="163" y="173"/>
              </a:cxn>
              <a:cxn ang="0">
                <a:pos x="153" y="182"/>
              </a:cxn>
              <a:cxn ang="0">
                <a:pos x="144" y="187"/>
              </a:cxn>
              <a:cxn ang="0">
                <a:pos x="129" y="192"/>
              </a:cxn>
              <a:cxn ang="0">
                <a:pos x="115" y="197"/>
              </a:cxn>
              <a:cxn ang="0">
                <a:pos x="105" y="197"/>
              </a:cxn>
              <a:cxn ang="0">
                <a:pos x="96" y="197"/>
              </a:cxn>
              <a:cxn ang="0">
                <a:pos x="81" y="192"/>
              </a:cxn>
              <a:cxn ang="0">
                <a:pos x="72" y="192"/>
              </a:cxn>
              <a:cxn ang="0">
                <a:pos x="62" y="192"/>
              </a:cxn>
              <a:cxn ang="0">
                <a:pos x="48" y="182"/>
              </a:cxn>
              <a:cxn ang="0">
                <a:pos x="38" y="173"/>
              </a:cxn>
              <a:cxn ang="0">
                <a:pos x="28" y="163"/>
              </a:cxn>
              <a:cxn ang="0">
                <a:pos x="24" y="158"/>
              </a:cxn>
              <a:cxn ang="0">
                <a:pos x="19" y="149"/>
              </a:cxn>
              <a:cxn ang="0">
                <a:pos x="9" y="139"/>
              </a:cxn>
              <a:cxn ang="0">
                <a:pos x="4" y="129"/>
              </a:cxn>
              <a:cxn ang="0">
                <a:pos x="0" y="125"/>
              </a:cxn>
              <a:cxn ang="0">
                <a:pos x="0" y="110"/>
              </a:cxn>
              <a:cxn ang="0">
                <a:pos x="4" y="96"/>
              </a:cxn>
              <a:cxn ang="0">
                <a:pos x="4" y="91"/>
              </a:cxn>
              <a:cxn ang="0">
                <a:pos x="4" y="77"/>
              </a:cxn>
              <a:cxn ang="0">
                <a:pos x="9" y="57"/>
              </a:cxn>
              <a:cxn ang="0">
                <a:pos x="9" y="53"/>
              </a:cxn>
            </a:cxnLst>
            <a:rect l="0" t="0" r="r" b="b"/>
            <a:pathLst>
              <a:path w="196" h="197">
                <a:moveTo>
                  <a:pt x="9" y="48"/>
                </a:moveTo>
                <a:lnTo>
                  <a:pt x="9" y="48"/>
                </a:lnTo>
                <a:lnTo>
                  <a:pt x="14" y="43"/>
                </a:lnTo>
                <a:lnTo>
                  <a:pt x="14" y="43"/>
                </a:lnTo>
                <a:lnTo>
                  <a:pt x="14" y="38"/>
                </a:lnTo>
                <a:lnTo>
                  <a:pt x="19" y="38"/>
                </a:lnTo>
                <a:lnTo>
                  <a:pt x="19" y="33"/>
                </a:lnTo>
                <a:lnTo>
                  <a:pt x="19" y="29"/>
                </a:lnTo>
                <a:lnTo>
                  <a:pt x="24" y="29"/>
                </a:lnTo>
                <a:lnTo>
                  <a:pt x="24" y="29"/>
                </a:lnTo>
                <a:lnTo>
                  <a:pt x="24" y="24"/>
                </a:lnTo>
                <a:lnTo>
                  <a:pt x="28" y="24"/>
                </a:lnTo>
                <a:lnTo>
                  <a:pt x="28" y="24"/>
                </a:lnTo>
                <a:lnTo>
                  <a:pt x="28" y="19"/>
                </a:lnTo>
                <a:lnTo>
                  <a:pt x="33" y="19"/>
                </a:lnTo>
                <a:lnTo>
                  <a:pt x="33" y="19"/>
                </a:lnTo>
                <a:lnTo>
                  <a:pt x="38" y="19"/>
                </a:lnTo>
                <a:lnTo>
                  <a:pt x="38" y="14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2" y="9"/>
                </a:lnTo>
                <a:lnTo>
                  <a:pt x="57" y="9"/>
                </a:lnTo>
                <a:lnTo>
                  <a:pt x="57" y="9"/>
                </a:lnTo>
                <a:lnTo>
                  <a:pt x="62" y="9"/>
                </a:lnTo>
                <a:lnTo>
                  <a:pt x="62" y="9"/>
                </a:lnTo>
                <a:lnTo>
                  <a:pt x="67" y="9"/>
                </a:lnTo>
                <a:lnTo>
                  <a:pt x="67" y="9"/>
                </a:lnTo>
                <a:lnTo>
                  <a:pt x="67" y="9"/>
                </a:lnTo>
                <a:lnTo>
                  <a:pt x="72" y="9"/>
                </a:lnTo>
                <a:lnTo>
                  <a:pt x="72" y="9"/>
                </a:lnTo>
                <a:lnTo>
                  <a:pt x="76" y="9"/>
                </a:lnTo>
                <a:lnTo>
                  <a:pt x="76" y="9"/>
                </a:lnTo>
                <a:lnTo>
                  <a:pt x="81" y="9"/>
                </a:lnTo>
                <a:lnTo>
                  <a:pt x="81" y="9"/>
                </a:lnTo>
                <a:lnTo>
                  <a:pt x="86" y="5"/>
                </a:lnTo>
                <a:lnTo>
                  <a:pt x="91" y="5"/>
                </a:lnTo>
                <a:lnTo>
                  <a:pt x="91" y="5"/>
                </a:lnTo>
                <a:lnTo>
                  <a:pt x="96" y="5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5"/>
                </a:lnTo>
                <a:lnTo>
                  <a:pt x="115" y="5"/>
                </a:lnTo>
                <a:lnTo>
                  <a:pt x="115" y="5"/>
                </a:lnTo>
                <a:lnTo>
                  <a:pt x="120" y="5"/>
                </a:lnTo>
                <a:lnTo>
                  <a:pt x="120" y="9"/>
                </a:lnTo>
                <a:lnTo>
                  <a:pt x="124" y="9"/>
                </a:lnTo>
                <a:lnTo>
                  <a:pt x="129" y="14"/>
                </a:lnTo>
                <a:lnTo>
                  <a:pt x="129" y="14"/>
                </a:lnTo>
                <a:lnTo>
                  <a:pt x="134" y="14"/>
                </a:lnTo>
                <a:lnTo>
                  <a:pt x="134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53" y="24"/>
                </a:lnTo>
                <a:lnTo>
                  <a:pt x="153" y="24"/>
                </a:lnTo>
                <a:lnTo>
                  <a:pt x="158" y="29"/>
                </a:lnTo>
                <a:lnTo>
                  <a:pt x="163" y="29"/>
                </a:lnTo>
                <a:lnTo>
                  <a:pt x="163" y="33"/>
                </a:lnTo>
                <a:lnTo>
                  <a:pt x="168" y="33"/>
                </a:lnTo>
                <a:lnTo>
                  <a:pt x="172" y="33"/>
                </a:lnTo>
                <a:lnTo>
                  <a:pt x="172" y="38"/>
                </a:lnTo>
                <a:lnTo>
                  <a:pt x="172" y="38"/>
                </a:lnTo>
                <a:lnTo>
                  <a:pt x="177" y="38"/>
                </a:lnTo>
                <a:lnTo>
                  <a:pt x="177" y="43"/>
                </a:lnTo>
                <a:lnTo>
                  <a:pt x="177" y="43"/>
                </a:lnTo>
                <a:lnTo>
                  <a:pt x="177" y="48"/>
                </a:lnTo>
                <a:lnTo>
                  <a:pt x="182" y="48"/>
                </a:lnTo>
                <a:lnTo>
                  <a:pt x="182" y="48"/>
                </a:lnTo>
                <a:lnTo>
                  <a:pt x="182" y="53"/>
                </a:lnTo>
                <a:lnTo>
                  <a:pt x="182" y="53"/>
                </a:lnTo>
                <a:lnTo>
                  <a:pt x="187" y="53"/>
                </a:lnTo>
                <a:lnTo>
                  <a:pt x="187" y="57"/>
                </a:lnTo>
                <a:lnTo>
                  <a:pt x="187" y="57"/>
                </a:lnTo>
                <a:lnTo>
                  <a:pt x="192" y="57"/>
                </a:lnTo>
                <a:lnTo>
                  <a:pt x="192" y="62"/>
                </a:lnTo>
                <a:lnTo>
                  <a:pt x="192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101"/>
                </a:lnTo>
                <a:lnTo>
                  <a:pt x="196" y="101"/>
                </a:lnTo>
                <a:lnTo>
                  <a:pt x="196" y="105"/>
                </a:lnTo>
                <a:lnTo>
                  <a:pt x="196" y="110"/>
                </a:lnTo>
                <a:lnTo>
                  <a:pt x="196" y="110"/>
                </a:lnTo>
                <a:lnTo>
                  <a:pt x="196" y="115"/>
                </a:lnTo>
                <a:lnTo>
                  <a:pt x="196" y="120"/>
                </a:lnTo>
                <a:lnTo>
                  <a:pt x="196" y="120"/>
                </a:lnTo>
                <a:lnTo>
                  <a:pt x="192" y="125"/>
                </a:lnTo>
                <a:lnTo>
                  <a:pt x="192" y="125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7" y="149"/>
                </a:lnTo>
                <a:lnTo>
                  <a:pt x="182" y="153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8"/>
                </a:lnTo>
                <a:lnTo>
                  <a:pt x="168" y="168"/>
                </a:lnTo>
                <a:lnTo>
                  <a:pt x="168" y="168"/>
                </a:lnTo>
                <a:lnTo>
                  <a:pt x="163" y="173"/>
                </a:lnTo>
                <a:lnTo>
                  <a:pt x="163" y="173"/>
                </a:lnTo>
                <a:lnTo>
                  <a:pt x="163" y="173"/>
                </a:lnTo>
                <a:lnTo>
                  <a:pt x="158" y="173"/>
                </a:lnTo>
                <a:lnTo>
                  <a:pt x="158" y="177"/>
                </a:lnTo>
                <a:lnTo>
                  <a:pt x="153" y="177"/>
                </a:lnTo>
                <a:lnTo>
                  <a:pt x="153" y="177"/>
                </a:lnTo>
                <a:lnTo>
                  <a:pt x="153" y="182"/>
                </a:lnTo>
                <a:lnTo>
                  <a:pt x="148" y="182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7"/>
                </a:lnTo>
                <a:lnTo>
                  <a:pt x="139" y="187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92"/>
                </a:lnTo>
                <a:lnTo>
                  <a:pt x="129" y="192"/>
                </a:lnTo>
                <a:lnTo>
                  <a:pt x="124" y="192"/>
                </a:lnTo>
                <a:lnTo>
                  <a:pt x="120" y="192"/>
                </a:lnTo>
                <a:lnTo>
                  <a:pt x="120" y="197"/>
                </a:lnTo>
                <a:lnTo>
                  <a:pt x="115" y="197"/>
                </a:lnTo>
                <a:lnTo>
                  <a:pt x="110" y="197"/>
                </a:lnTo>
                <a:lnTo>
                  <a:pt x="110" y="197"/>
                </a:lnTo>
                <a:lnTo>
                  <a:pt x="110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5" y="197"/>
                </a:lnTo>
                <a:lnTo>
                  <a:pt x="100" y="197"/>
                </a:lnTo>
                <a:lnTo>
                  <a:pt x="100" y="197"/>
                </a:lnTo>
                <a:lnTo>
                  <a:pt x="96" y="197"/>
                </a:lnTo>
                <a:lnTo>
                  <a:pt x="96" y="197"/>
                </a:lnTo>
                <a:lnTo>
                  <a:pt x="91" y="197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6" y="192"/>
                </a:lnTo>
                <a:lnTo>
                  <a:pt x="76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7" y="192"/>
                </a:lnTo>
                <a:lnTo>
                  <a:pt x="62" y="192"/>
                </a:lnTo>
                <a:lnTo>
                  <a:pt x="62" y="187"/>
                </a:lnTo>
                <a:lnTo>
                  <a:pt x="57" y="187"/>
                </a:lnTo>
                <a:lnTo>
                  <a:pt x="52" y="187"/>
                </a:lnTo>
                <a:lnTo>
                  <a:pt x="52" y="182"/>
                </a:lnTo>
                <a:lnTo>
                  <a:pt x="48" y="182"/>
                </a:lnTo>
                <a:lnTo>
                  <a:pt x="48" y="177"/>
                </a:lnTo>
                <a:lnTo>
                  <a:pt x="43" y="177"/>
                </a:lnTo>
                <a:lnTo>
                  <a:pt x="38" y="177"/>
                </a:lnTo>
                <a:lnTo>
                  <a:pt x="38" y="173"/>
                </a:lnTo>
                <a:lnTo>
                  <a:pt x="38" y="173"/>
                </a:lnTo>
                <a:lnTo>
                  <a:pt x="38" y="173"/>
                </a:lnTo>
                <a:lnTo>
                  <a:pt x="33" y="168"/>
                </a:lnTo>
                <a:lnTo>
                  <a:pt x="33" y="168"/>
                </a:lnTo>
                <a:lnTo>
                  <a:pt x="33" y="168"/>
                </a:lnTo>
                <a:lnTo>
                  <a:pt x="28" y="163"/>
                </a:lnTo>
                <a:lnTo>
                  <a:pt x="28" y="163"/>
                </a:lnTo>
                <a:lnTo>
                  <a:pt x="28" y="163"/>
                </a:lnTo>
                <a:lnTo>
                  <a:pt x="28" y="158"/>
                </a:lnTo>
                <a:lnTo>
                  <a:pt x="24" y="158"/>
                </a:lnTo>
                <a:lnTo>
                  <a:pt x="24" y="158"/>
                </a:lnTo>
                <a:lnTo>
                  <a:pt x="24" y="153"/>
                </a:lnTo>
                <a:lnTo>
                  <a:pt x="19" y="153"/>
                </a:lnTo>
                <a:lnTo>
                  <a:pt x="19" y="153"/>
                </a:lnTo>
                <a:lnTo>
                  <a:pt x="19" y="149"/>
                </a:lnTo>
                <a:lnTo>
                  <a:pt x="19" y="149"/>
                </a:lnTo>
                <a:lnTo>
                  <a:pt x="14" y="149"/>
                </a:lnTo>
                <a:lnTo>
                  <a:pt x="14" y="144"/>
                </a:lnTo>
                <a:lnTo>
                  <a:pt x="14" y="144"/>
                </a:lnTo>
                <a:lnTo>
                  <a:pt x="9" y="139"/>
                </a:lnTo>
                <a:lnTo>
                  <a:pt x="9" y="139"/>
                </a:lnTo>
                <a:lnTo>
                  <a:pt x="9" y="139"/>
                </a:lnTo>
                <a:lnTo>
                  <a:pt x="9" y="134"/>
                </a:lnTo>
                <a:lnTo>
                  <a:pt x="4" y="134"/>
                </a:lnTo>
                <a:lnTo>
                  <a:pt x="4" y="134"/>
                </a:lnTo>
                <a:lnTo>
                  <a:pt x="4" y="129"/>
                </a:lnTo>
                <a:lnTo>
                  <a:pt x="4" y="129"/>
                </a:lnTo>
                <a:lnTo>
                  <a:pt x="4" y="129"/>
                </a:lnTo>
                <a:lnTo>
                  <a:pt x="0" y="125"/>
                </a:lnTo>
                <a:lnTo>
                  <a:pt x="0" y="125"/>
                </a:lnTo>
                <a:lnTo>
                  <a:pt x="0" y="125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4" y="101"/>
                </a:lnTo>
                <a:lnTo>
                  <a:pt x="4" y="101"/>
                </a:lnTo>
                <a:lnTo>
                  <a:pt x="4" y="96"/>
                </a:lnTo>
                <a:lnTo>
                  <a:pt x="4" y="96"/>
                </a:lnTo>
                <a:lnTo>
                  <a:pt x="4" y="96"/>
                </a:lnTo>
                <a:lnTo>
                  <a:pt x="4" y="91"/>
                </a:lnTo>
                <a:lnTo>
                  <a:pt x="4" y="91"/>
                </a:lnTo>
                <a:lnTo>
                  <a:pt x="4" y="91"/>
                </a:lnTo>
                <a:lnTo>
                  <a:pt x="4" y="86"/>
                </a:lnTo>
                <a:lnTo>
                  <a:pt x="4" y="86"/>
                </a:lnTo>
                <a:lnTo>
                  <a:pt x="4" y="81"/>
                </a:lnTo>
                <a:lnTo>
                  <a:pt x="4" y="77"/>
                </a:lnTo>
                <a:lnTo>
                  <a:pt x="4" y="77"/>
                </a:lnTo>
                <a:lnTo>
                  <a:pt x="4" y="72"/>
                </a:lnTo>
                <a:lnTo>
                  <a:pt x="4" y="67"/>
                </a:lnTo>
                <a:lnTo>
                  <a:pt x="9" y="62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7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53"/>
                </a:lnTo>
                <a:lnTo>
                  <a:pt x="9" y="4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7" name="Freeform 59"/>
          <p:cNvSpPr>
            <a:spLocks/>
          </p:cNvSpPr>
          <p:nvPr/>
        </p:nvSpPr>
        <p:spPr bwMode="auto">
          <a:xfrm>
            <a:off x="6632575" y="3757613"/>
            <a:ext cx="352425" cy="352425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4" y="28"/>
              </a:cxn>
              <a:cxn ang="0">
                <a:pos x="34" y="24"/>
              </a:cxn>
              <a:cxn ang="0">
                <a:pos x="43" y="14"/>
              </a:cxn>
              <a:cxn ang="0">
                <a:pos x="58" y="9"/>
              </a:cxn>
              <a:cxn ang="0">
                <a:pos x="67" y="4"/>
              </a:cxn>
              <a:cxn ang="0">
                <a:pos x="77" y="0"/>
              </a:cxn>
              <a:cxn ang="0">
                <a:pos x="96" y="4"/>
              </a:cxn>
              <a:cxn ang="0">
                <a:pos x="101" y="4"/>
              </a:cxn>
              <a:cxn ang="0">
                <a:pos x="111" y="4"/>
              </a:cxn>
              <a:cxn ang="0">
                <a:pos x="130" y="4"/>
              </a:cxn>
              <a:cxn ang="0">
                <a:pos x="139" y="14"/>
              </a:cxn>
              <a:cxn ang="0">
                <a:pos x="144" y="24"/>
              </a:cxn>
              <a:cxn ang="0">
                <a:pos x="159" y="33"/>
              </a:cxn>
              <a:cxn ang="0">
                <a:pos x="168" y="38"/>
              </a:cxn>
              <a:cxn ang="0">
                <a:pos x="173" y="48"/>
              </a:cxn>
              <a:cxn ang="0">
                <a:pos x="183" y="57"/>
              </a:cxn>
              <a:cxn ang="0">
                <a:pos x="187" y="62"/>
              </a:cxn>
              <a:cxn ang="0">
                <a:pos x="187" y="72"/>
              </a:cxn>
              <a:cxn ang="0">
                <a:pos x="187" y="86"/>
              </a:cxn>
              <a:cxn ang="0">
                <a:pos x="197" y="100"/>
              </a:cxn>
              <a:cxn ang="0">
                <a:pos x="192" y="110"/>
              </a:cxn>
              <a:cxn ang="0">
                <a:pos x="187" y="120"/>
              </a:cxn>
              <a:cxn ang="0">
                <a:pos x="178" y="134"/>
              </a:cxn>
              <a:cxn ang="0">
                <a:pos x="178" y="144"/>
              </a:cxn>
              <a:cxn ang="0">
                <a:pos x="173" y="153"/>
              </a:cxn>
              <a:cxn ang="0">
                <a:pos x="163" y="163"/>
              </a:cxn>
              <a:cxn ang="0">
                <a:pos x="154" y="172"/>
              </a:cxn>
              <a:cxn ang="0">
                <a:pos x="149" y="177"/>
              </a:cxn>
              <a:cxn ang="0">
                <a:pos x="139" y="187"/>
              </a:cxn>
              <a:cxn ang="0">
                <a:pos x="130" y="192"/>
              </a:cxn>
              <a:cxn ang="0">
                <a:pos x="115" y="187"/>
              </a:cxn>
              <a:cxn ang="0">
                <a:pos x="106" y="187"/>
              </a:cxn>
              <a:cxn ang="0">
                <a:pos x="96" y="187"/>
              </a:cxn>
              <a:cxn ang="0">
                <a:pos x="77" y="192"/>
              </a:cxn>
              <a:cxn ang="0">
                <a:pos x="67" y="187"/>
              </a:cxn>
              <a:cxn ang="0">
                <a:pos x="63" y="182"/>
              </a:cxn>
              <a:cxn ang="0">
                <a:pos x="48" y="177"/>
              </a:cxn>
              <a:cxn ang="0">
                <a:pos x="34" y="172"/>
              </a:cxn>
              <a:cxn ang="0">
                <a:pos x="29" y="163"/>
              </a:cxn>
              <a:cxn ang="0">
                <a:pos x="24" y="158"/>
              </a:cxn>
              <a:cxn ang="0">
                <a:pos x="15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0" y="96"/>
              </a:cxn>
              <a:cxn ang="0">
                <a:pos x="0" y="76"/>
              </a:cxn>
              <a:cxn ang="0">
                <a:pos x="5" y="67"/>
              </a:cxn>
              <a:cxn ang="0">
                <a:pos x="5" y="62"/>
              </a:cxn>
              <a:cxn ang="0">
                <a:pos x="5" y="43"/>
              </a:cxn>
            </a:cxnLst>
            <a:rect l="0" t="0" r="r" b="b"/>
            <a:pathLst>
              <a:path w="197" h="196">
                <a:moveTo>
                  <a:pt x="10" y="38"/>
                </a:moveTo>
                <a:lnTo>
                  <a:pt x="10" y="38"/>
                </a:lnTo>
                <a:lnTo>
                  <a:pt x="10" y="38"/>
                </a:lnTo>
                <a:lnTo>
                  <a:pt x="15" y="33"/>
                </a:lnTo>
                <a:lnTo>
                  <a:pt x="15" y="33"/>
                </a:lnTo>
                <a:lnTo>
                  <a:pt x="15" y="33"/>
                </a:lnTo>
                <a:lnTo>
                  <a:pt x="19" y="33"/>
                </a:lnTo>
                <a:lnTo>
                  <a:pt x="19" y="33"/>
                </a:lnTo>
                <a:lnTo>
                  <a:pt x="19" y="28"/>
                </a:lnTo>
                <a:lnTo>
                  <a:pt x="24" y="28"/>
                </a:lnTo>
                <a:lnTo>
                  <a:pt x="24" y="28"/>
                </a:lnTo>
                <a:lnTo>
                  <a:pt x="24" y="28"/>
                </a:lnTo>
                <a:lnTo>
                  <a:pt x="29" y="24"/>
                </a:lnTo>
                <a:lnTo>
                  <a:pt x="29" y="24"/>
                </a:lnTo>
                <a:lnTo>
                  <a:pt x="34" y="24"/>
                </a:lnTo>
                <a:lnTo>
                  <a:pt x="34" y="19"/>
                </a:lnTo>
                <a:lnTo>
                  <a:pt x="34" y="19"/>
                </a:lnTo>
                <a:lnTo>
                  <a:pt x="39" y="19"/>
                </a:lnTo>
                <a:lnTo>
                  <a:pt x="43" y="19"/>
                </a:lnTo>
                <a:lnTo>
                  <a:pt x="43" y="14"/>
                </a:lnTo>
                <a:lnTo>
                  <a:pt x="48" y="14"/>
                </a:lnTo>
                <a:lnTo>
                  <a:pt x="48" y="14"/>
                </a:lnTo>
                <a:lnTo>
                  <a:pt x="53" y="14"/>
                </a:lnTo>
                <a:lnTo>
                  <a:pt x="58" y="9"/>
                </a:lnTo>
                <a:lnTo>
                  <a:pt x="58" y="9"/>
                </a:lnTo>
                <a:lnTo>
                  <a:pt x="63" y="9"/>
                </a:lnTo>
                <a:lnTo>
                  <a:pt x="63" y="9"/>
                </a:lnTo>
                <a:lnTo>
                  <a:pt x="63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0"/>
                </a:lnTo>
                <a:lnTo>
                  <a:pt x="72" y="0"/>
                </a:lnTo>
                <a:lnTo>
                  <a:pt x="77" y="0"/>
                </a:lnTo>
                <a:lnTo>
                  <a:pt x="77" y="0"/>
                </a:lnTo>
                <a:lnTo>
                  <a:pt x="82" y="0"/>
                </a:lnTo>
                <a:lnTo>
                  <a:pt x="87" y="0"/>
                </a:lnTo>
                <a:lnTo>
                  <a:pt x="87" y="0"/>
                </a:lnTo>
                <a:lnTo>
                  <a:pt x="91" y="0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5" y="4"/>
                </a:lnTo>
                <a:lnTo>
                  <a:pt x="115" y="4"/>
                </a:lnTo>
                <a:lnTo>
                  <a:pt x="120" y="4"/>
                </a:lnTo>
                <a:lnTo>
                  <a:pt x="125" y="4"/>
                </a:lnTo>
                <a:lnTo>
                  <a:pt x="130" y="4"/>
                </a:lnTo>
                <a:lnTo>
                  <a:pt x="130" y="9"/>
                </a:lnTo>
                <a:lnTo>
                  <a:pt x="135" y="9"/>
                </a:lnTo>
                <a:lnTo>
                  <a:pt x="135" y="9"/>
                </a:lnTo>
                <a:lnTo>
                  <a:pt x="135" y="9"/>
                </a:lnTo>
                <a:lnTo>
                  <a:pt x="139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59" y="33"/>
                </a:lnTo>
                <a:lnTo>
                  <a:pt x="163" y="33"/>
                </a:lnTo>
                <a:lnTo>
                  <a:pt x="163" y="38"/>
                </a:lnTo>
                <a:lnTo>
                  <a:pt x="168" y="38"/>
                </a:lnTo>
                <a:lnTo>
                  <a:pt x="168" y="38"/>
                </a:lnTo>
                <a:lnTo>
                  <a:pt x="168" y="43"/>
                </a:lnTo>
                <a:lnTo>
                  <a:pt x="173" y="43"/>
                </a:lnTo>
                <a:lnTo>
                  <a:pt x="173" y="48"/>
                </a:lnTo>
                <a:lnTo>
                  <a:pt x="173" y="48"/>
                </a:lnTo>
                <a:lnTo>
                  <a:pt x="173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87" y="67"/>
                </a:lnTo>
                <a:lnTo>
                  <a:pt x="187" y="67"/>
                </a:lnTo>
                <a:lnTo>
                  <a:pt x="187" y="72"/>
                </a:lnTo>
                <a:lnTo>
                  <a:pt x="187" y="72"/>
                </a:lnTo>
                <a:lnTo>
                  <a:pt x="187" y="72"/>
                </a:lnTo>
                <a:lnTo>
                  <a:pt x="187" y="76"/>
                </a:lnTo>
                <a:lnTo>
                  <a:pt x="187" y="76"/>
                </a:lnTo>
                <a:lnTo>
                  <a:pt x="187" y="81"/>
                </a:lnTo>
                <a:lnTo>
                  <a:pt x="187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2" y="96"/>
                </a:lnTo>
                <a:lnTo>
                  <a:pt x="197" y="100"/>
                </a:lnTo>
                <a:lnTo>
                  <a:pt x="192" y="100"/>
                </a:lnTo>
                <a:lnTo>
                  <a:pt x="192" y="105"/>
                </a:lnTo>
                <a:lnTo>
                  <a:pt x="192" y="105"/>
                </a:lnTo>
                <a:lnTo>
                  <a:pt x="192" y="110"/>
                </a:lnTo>
                <a:lnTo>
                  <a:pt x="192" y="110"/>
                </a:lnTo>
                <a:lnTo>
                  <a:pt x="192" y="110"/>
                </a:lnTo>
                <a:lnTo>
                  <a:pt x="192" y="115"/>
                </a:lnTo>
                <a:lnTo>
                  <a:pt x="192" y="115"/>
                </a:lnTo>
                <a:lnTo>
                  <a:pt x="192" y="120"/>
                </a:lnTo>
                <a:lnTo>
                  <a:pt x="187" y="120"/>
                </a:lnTo>
                <a:lnTo>
                  <a:pt x="187" y="124"/>
                </a:lnTo>
                <a:lnTo>
                  <a:pt x="187" y="124"/>
                </a:lnTo>
                <a:lnTo>
                  <a:pt x="183" y="129"/>
                </a:lnTo>
                <a:lnTo>
                  <a:pt x="183" y="129"/>
                </a:lnTo>
                <a:lnTo>
                  <a:pt x="178" y="134"/>
                </a:lnTo>
                <a:lnTo>
                  <a:pt x="178" y="134"/>
                </a:lnTo>
                <a:lnTo>
                  <a:pt x="178" y="139"/>
                </a:lnTo>
                <a:lnTo>
                  <a:pt x="178" y="139"/>
                </a:lnTo>
                <a:lnTo>
                  <a:pt x="178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3" y="153"/>
                </a:lnTo>
                <a:lnTo>
                  <a:pt x="173" y="153"/>
                </a:lnTo>
                <a:lnTo>
                  <a:pt x="168" y="158"/>
                </a:lnTo>
                <a:lnTo>
                  <a:pt x="168" y="158"/>
                </a:lnTo>
                <a:lnTo>
                  <a:pt x="168" y="163"/>
                </a:lnTo>
                <a:lnTo>
                  <a:pt x="163" y="163"/>
                </a:lnTo>
                <a:lnTo>
                  <a:pt x="163" y="168"/>
                </a:lnTo>
                <a:lnTo>
                  <a:pt x="159" y="172"/>
                </a:lnTo>
                <a:lnTo>
                  <a:pt x="159" y="172"/>
                </a:lnTo>
                <a:lnTo>
                  <a:pt x="159" y="172"/>
                </a:lnTo>
                <a:lnTo>
                  <a:pt x="154" y="172"/>
                </a:lnTo>
                <a:lnTo>
                  <a:pt x="154" y="177"/>
                </a:lnTo>
                <a:lnTo>
                  <a:pt x="154" y="177"/>
                </a:lnTo>
                <a:lnTo>
                  <a:pt x="149" y="177"/>
                </a:lnTo>
                <a:lnTo>
                  <a:pt x="149" y="177"/>
                </a:lnTo>
                <a:lnTo>
                  <a:pt x="149" y="177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7"/>
                </a:lnTo>
                <a:lnTo>
                  <a:pt x="139" y="187"/>
                </a:lnTo>
                <a:lnTo>
                  <a:pt x="139" y="187"/>
                </a:lnTo>
                <a:lnTo>
                  <a:pt x="135" y="187"/>
                </a:lnTo>
                <a:lnTo>
                  <a:pt x="135" y="192"/>
                </a:lnTo>
                <a:lnTo>
                  <a:pt x="135" y="192"/>
                </a:lnTo>
                <a:lnTo>
                  <a:pt x="130" y="192"/>
                </a:lnTo>
                <a:lnTo>
                  <a:pt x="125" y="187"/>
                </a:lnTo>
                <a:lnTo>
                  <a:pt x="125" y="187"/>
                </a:lnTo>
                <a:lnTo>
                  <a:pt x="120" y="187"/>
                </a:lnTo>
                <a:lnTo>
                  <a:pt x="115" y="187"/>
                </a:lnTo>
                <a:lnTo>
                  <a:pt x="115" y="187"/>
                </a:lnTo>
                <a:lnTo>
                  <a:pt x="111" y="187"/>
                </a:lnTo>
                <a:lnTo>
                  <a:pt x="111" y="187"/>
                </a:lnTo>
                <a:lnTo>
                  <a:pt x="106" y="187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87"/>
                </a:lnTo>
                <a:lnTo>
                  <a:pt x="96" y="187"/>
                </a:lnTo>
                <a:lnTo>
                  <a:pt x="91" y="187"/>
                </a:lnTo>
                <a:lnTo>
                  <a:pt x="87" y="187"/>
                </a:lnTo>
                <a:lnTo>
                  <a:pt x="87" y="192"/>
                </a:lnTo>
                <a:lnTo>
                  <a:pt x="82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96"/>
                </a:lnTo>
                <a:lnTo>
                  <a:pt x="72" y="192"/>
                </a:lnTo>
                <a:lnTo>
                  <a:pt x="67" y="192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2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77"/>
                </a:lnTo>
                <a:lnTo>
                  <a:pt x="48" y="177"/>
                </a:lnTo>
                <a:lnTo>
                  <a:pt x="48" y="177"/>
                </a:lnTo>
                <a:lnTo>
                  <a:pt x="43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19" y="158"/>
                </a:lnTo>
                <a:lnTo>
                  <a:pt x="19" y="153"/>
                </a:lnTo>
                <a:lnTo>
                  <a:pt x="19" y="153"/>
                </a:lnTo>
                <a:lnTo>
                  <a:pt x="19" y="153"/>
                </a:lnTo>
                <a:lnTo>
                  <a:pt x="15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0" y="144"/>
                </a:lnTo>
                <a:lnTo>
                  <a:pt x="10" y="144"/>
                </a:lnTo>
                <a:lnTo>
                  <a:pt x="10" y="139"/>
                </a:lnTo>
                <a:lnTo>
                  <a:pt x="5" y="139"/>
                </a:lnTo>
                <a:lnTo>
                  <a:pt x="5" y="134"/>
                </a:lnTo>
                <a:lnTo>
                  <a:pt x="5" y="134"/>
                </a:lnTo>
                <a:lnTo>
                  <a:pt x="5" y="129"/>
                </a:lnTo>
                <a:lnTo>
                  <a:pt x="5" y="124"/>
                </a:lnTo>
                <a:lnTo>
                  <a:pt x="0" y="124"/>
                </a:lnTo>
                <a:lnTo>
                  <a:pt x="0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0" y="96"/>
                </a:lnTo>
                <a:lnTo>
                  <a:pt x="0" y="96"/>
                </a:lnTo>
                <a:lnTo>
                  <a:pt x="0" y="91"/>
                </a:lnTo>
                <a:lnTo>
                  <a:pt x="0" y="86"/>
                </a:lnTo>
                <a:lnTo>
                  <a:pt x="0" y="86"/>
                </a:lnTo>
                <a:lnTo>
                  <a:pt x="0" y="81"/>
                </a:lnTo>
                <a:lnTo>
                  <a:pt x="0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7"/>
                </a:lnTo>
                <a:lnTo>
                  <a:pt x="5" y="62"/>
                </a:lnTo>
                <a:lnTo>
                  <a:pt x="5" y="62"/>
                </a:lnTo>
                <a:lnTo>
                  <a:pt x="5" y="57"/>
                </a:lnTo>
                <a:lnTo>
                  <a:pt x="5" y="52"/>
                </a:lnTo>
                <a:lnTo>
                  <a:pt x="5" y="52"/>
                </a:lnTo>
                <a:lnTo>
                  <a:pt x="5" y="48"/>
                </a:lnTo>
                <a:lnTo>
                  <a:pt x="5" y="43"/>
                </a:lnTo>
                <a:lnTo>
                  <a:pt x="5" y="43"/>
                </a:lnTo>
                <a:lnTo>
                  <a:pt x="10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8" name="Freeform 60"/>
          <p:cNvSpPr>
            <a:spLocks/>
          </p:cNvSpPr>
          <p:nvPr/>
        </p:nvSpPr>
        <p:spPr bwMode="auto">
          <a:xfrm>
            <a:off x="6804025" y="3103563"/>
            <a:ext cx="95250" cy="673100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0" y="360"/>
              </a:cxn>
              <a:cxn ang="0">
                <a:pos x="0" y="350"/>
              </a:cxn>
              <a:cxn ang="0">
                <a:pos x="5" y="346"/>
              </a:cxn>
              <a:cxn ang="0">
                <a:pos x="5" y="336"/>
              </a:cxn>
              <a:cxn ang="0">
                <a:pos x="5" y="326"/>
              </a:cxn>
              <a:cxn ang="0">
                <a:pos x="5" y="317"/>
              </a:cxn>
              <a:cxn ang="0">
                <a:pos x="10" y="312"/>
              </a:cxn>
              <a:cxn ang="0">
                <a:pos x="14" y="307"/>
              </a:cxn>
              <a:cxn ang="0">
                <a:pos x="14" y="298"/>
              </a:cxn>
              <a:cxn ang="0">
                <a:pos x="19" y="293"/>
              </a:cxn>
              <a:cxn ang="0">
                <a:pos x="19" y="283"/>
              </a:cxn>
              <a:cxn ang="0">
                <a:pos x="19" y="274"/>
              </a:cxn>
              <a:cxn ang="0">
                <a:pos x="19" y="264"/>
              </a:cxn>
              <a:cxn ang="0">
                <a:pos x="24" y="254"/>
              </a:cxn>
              <a:cxn ang="0">
                <a:pos x="24" y="245"/>
              </a:cxn>
              <a:cxn ang="0">
                <a:pos x="24" y="235"/>
              </a:cxn>
              <a:cxn ang="0">
                <a:pos x="24" y="226"/>
              </a:cxn>
              <a:cxn ang="0">
                <a:pos x="29" y="221"/>
              </a:cxn>
              <a:cxn ang="0">
                <a:pos x="29" y="211"/>
              </a:cxn>
              <a:cxn ang="0">
                <a:pos x="29" y="202"/>
              </a:cxn>
              <a:cxn ang="0">
                <a:pos x="29" y="192"/>
              </a:cxn>
              <a:cxn ang="0">
                <a:pos x="29" y="182"/>
              </a:cxn>
              <a:cxn ang="0">
                <a:pos x="34" y="178"/>
              </a:cxn>
              <a:cxn ang="0">
                <a:pos x="34" y="168"/>
              </a:cxn>
              <a:cxn ang="0">
                <a:pos x="34" y="158"/>
              </a:cxn>
              <a:cxn ang="0">
                <a:pos x="34" y="149"/>
              </a:cxn>
              <a:cxn ang="0">
                <a:pos x="38" y="139"/>
              </a:cxn>
              <a:cxn ang="0">
                <a:pos x="38" y="130"/>
              </a:cxn>
              <a:cxn ang="0">
                <a:pos x="38" y="120"/>
              </a:cxn>
              <a:cxn ang="0">
                <a:pos x="38" y="110"/>
              </a:cxn>
              <a:cxn ang="0">
                <a:pos x="43" y="106"/>
              </a:cxn>
              <a:cxn ang="0">
                <a:pos x="43" y="96"/>
              </a:cxn>
              <a:cxn ang="0">
                <a:pos x="43" y="86"/>
              </a:cxn>
              <a:cxn ang="0">
                <a:pos x="43" y="77"/>
              </a:cxn>
              <a:cxn ang="0">
                <a:pos x="48" y="72"/>
              </a:cxn>
              <a:cxn ang="0">
                <a:pos x="48" y="62"/>
              </a:cxn>
              <a:cxn ang="0">
                <a:pos x="48" y="53"/>
              </a:cxn>
              <a:cxn ang="0">
                <a:pos x="48" y="43"/>
              </a:cxn>
              <a:cxn ang="0">
                <a:pos x="53" y="34"/>
              </a:cxn>
              <a:cxn ang="0">
                <a:pos x="48" y="29"/>
              </a:cxn>
              <a:cxn ang="0">
                <a:pos x="43" y="24"/>
              </a:cxn>
              <a:cxn ang="0">
                <a:pos x="48" y="14"/>
              </a:cxn>
              <a:cxn ang="0">
                <a:pos x="48" y="5"/>
              </a:cxn>
            </a:cxnLst>
            <a:rect l="0" t="0" r="r" b="b"/>
            <a:pathLst>
              <a:path w="53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0" y="360"/>
                </a:lnTo>
                <a:lnTo>
                  <a:pt x="0" y="355"/>
                </a:lnTo>
                <a:lnTo>
                  <a:pt x="0" y="350"/>
                </a:lnTo>
                <a:lnTo>
                  <a:pt x="0" y="346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1"/>
                </a:lnTo>
                <a:lnTo>
                  <a:pt x="5" y="326"/>
                </a:lnTo>
                <a:lnTo>
                  <a:pt x="5" y="322"/>
                </a:lnTo>
                <a:lnTo>
                  <a:pt x="5" y="317"/>
                </a:lnTo>
                <a:lnTo>
                  <a:pt x="5" y="312"/>
                </a:lnTo>
                <a:lnTo>
                  <a:pt x="10" y="312"/>
                </a:lnTo>
                <a:lnTo>
                  <a:pt x="10" y="307"/>
                </a:lnTo>
                <a:lnTo>
                  <a:pt x="14" y="307"/>
                </a:lnTo>
                <a:lnTo>
                  <a:pt x="14" y="302"/>
                </a:lnTo>
                <a:lnTo>
                  <a:pt x="14" y="298"/>
                </a:lnTo>
                <a:lnTo>
                  <a:pt x="14" y="293"/>
                </a:lnTo>
                <a:lnTo>
                  <a:pt x="19" y="293"/>
                </a:lnTo>
                <a:lnTo>
                  <a:pt x="19" y="288"/>
                </a:lnTo>
                <a:lnTo>
                  <a:pt x="19" y="283"/>
                </a:lnTo>
                <a:lnTo>
                  <a:pt x="19" y="278"/>
                </a:lnTo>
                <a:lnTo>
                  <a:pt x="19" y="274"/>
                </a:lnTo>
                <a:lnTo>
                  <a:pt x="19" y="269"/>
                </a:lnTo>
                <a:lnTo>
                  <a:pt x="19" y="264"/>
                </a:lnTo>
                <a:lnTo>
                  <a:pt x="19" y="259"/>
                </a:lnTo>
                <a:lnTo>
                  <a:pt x="24" y="254"/>
                </a:lnTo>
                <a:lnTo>
                  <a:pt x="24" y="250"/>
                </a:lnTo>
                <a:lnTo>
                  <a:pt x="24" y="245"/>
                </a:lnTo>
                <a:lnTo>
                  <a:pt x="24" y="240"/>
                </a:lnTo>
                <a:lnTo>
                  <a:pt x="24" y="235"/>
                </a:lnTo>
                <a:lnTo>
                  <a:pt x="24" y="230"/>
                </a:lnTo>
                <a:lnTo>
                  <a:pt x="24" y="226"/>
                </a:lnTo>
                <a:lnTo>
                  <a:pt x="24" y="221"/>
                </a:lnTo>
                <a:lnTo>
                  <a:pt x="29" y="221"/>
                </a:lnTo>
                <a:lnTo>
                  <a:pt x="29" y="216"/>
                </a:lnTo>
                <a:lnTo>
                  <a:pt x="29" y="211"/>
                </a:lnTo>
                <a:lnTo>
                  <a:pt x="29" y="206"/>
                </a:lnTo>
                <a:lnTo>
                  <a:pt x="29" y="202"/>
                </a:lnTo>
                <a:lnTo>
                  <a:pt x="29" y="197"/>
                </a:lnTo>
                <a:lnTo>
                  <a:pt x="29" y="192"/>
                </a:lnTo>
                <a:lnTo>
                  <a:pt x="29" y="187"/>
                </a:lnTo>
                <a:lnTo>
                  <a:pt x="29" y="182"/>
                </a:lnTo>
                <a:lnTo>
                  <a:pt x="34" y="182"/>
                </a:lnTo>
                <a:lnTo>
                  <a:pt x="34" y="178"/>
                </a:lnTo>
                <a:lnTo>
                  <a:pt x="34" y="173"/>
                </a:lnTo>
                <a:lnTo>
                  <a:pt x="34" y="168"/>
                </a:lnTo>
                <a:lnTo>
                  <a:pt x="34" y="163"/>
                </a:lnTo>
                <a:lnTo>
                  <a:pt x="34" y="158"/>
                </a:lnTo>
                <a:lnTo>
                  <a:pt x="34" y="154"/>
                </a:lnTo>
                <a:lnTo>
                  <a:pt x="34" y="149"/>
                </a:lnTo>
                <a:lnTo>
                  <a:pt x="38" y="144"/>
                </a:lnTo>
                <a:lnTo>
                  <a:pt x="38" y="139"/>
                </a:lnTo>
                <a:lnTo>
                  <a:pt x="38" y="134"/>
                </a:lnTo>
                <a:lnTo>
                  <a:pt x="38" y="130"/>
                </a:lnTo>
                <a:lnTo>
                  <a:pt x="38" y="125"/>
                </a:lnTo>
                <a:lnTo>
                  <a:pt x="38" y="120"/>
                </a:lnTo>
                <a:lnTo>
                  <a:pt x="38" y="115"/>
                </a:lnTo>
                <a:lnTo>
                  <a:pt x="38" y="110"/>
                </a:lnTo>
                <a:lnTo>
                  <a:pt x="43" y="110"/>
                </a:lnTo>
                <a:lnTo>
                  <a:pt x="43" y="106"/>
                </a:lnTo>
                <a:lnTo>
                  <a:pt x="43" y="101"/>
                </a:lnTo>
                <a:lnTo>
                  <a:pt x="43" y="96"/>
                </a:lnTo>
                <a:lnTo>
                  <a:pt x="43" y="91"/>
                </a:lnTo>
                <a:lnTo>
                  <a:pt x="43" y="86"/>
                </a:lnTo>
                <a:lnTo>
                  <a:pt x="43" y="82"/>
                </a:lnTo>
                <a:lnTo>
                  <a:pt x="43" y="77"/>
                </a:lnTo>
                <a:lnTo>
                  <a:pt x="43" y="72"/>
                </a:lnTo>
                <a:lnTo>
                  <a:pt x="48" y="72"/>
                </a:lnTo>
                <a:lnTo>
                  <a:pt x="48" y="67"/>
                </a:lnTo>
                <a:lnTo>
                  <a:pt x="48" y="62"/>
                </a:lnTo>
                <a:lnTo>
                  <a:pt x="48" y="58"/>
                </a:lnTo>
                <a:lnTo>
                  <a:pt x="48" y="53"/>
                </a:lnTo>
                <a:lnTo>
                  <a:pt x="48" y="48"/>
                </a:lnTo>
                <a:lnTo>
                  <a:pt x="48" y="43"/>
                </a:lnTo>
                <a:lnTo>
                  <a:pt x="48" y="38"/>
                </a:lnTo>
                <a:lnTo>
                  <a:pt x="53" y="34"/>
                </a:lnTo>
                <a:lnTo>
                  <a:pt x="48" y="34"/>
                </a:lnTo>
                <a:lnTo>
                  <a:pt x="48" y="29"/>
                </a:lnTo>
                <a:lnTo>
                  <a:pt x="48" y="24"/>
                </a:lnTo>
                <a:lnTo>
                  <a:pt x="43" y="24"/>
                </a:lnTo>
                <a:lnTo>
                  <a:pt x="43" y="19"/>
                </a:lnTo>
                <a:lnTo>
                  <a:pt x="48" y="14"/>
                </a:lnTo>
                <a:lnTo>
                  <a:pt x="48" y="10"/>
                </a:lnTo>
                <a:lnTo>
                  <a:pt x="48" y="5"/>
                </a:lnTo>
                <a:lnTo>
                  <a:pt x="4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69" name="Freeform 61"/>
          <p:cNvSpPr>
            <a:spLocks/>
          </p:cNvSpPr>
          <p:nvPr/>
        </p:nvSpPr>
        <p:spPr bwMode="auto">
          <a:xfrm>
            <a:off x="6821488" y="3035300"/>
            <a:ext cx="95250" cy="709613"/>
          </a:xfrm>
          <a:custGeom>
            <a:avLst/>
            <a:gdLst/>
            <a:ahLst/>
            <a:cxnLst>
              <a:cxn ang="0">
                <a:pos x="43" y="4"/>
              </a:cxn>
              <a:cxn ang="0">
                <a:pos x="48" y="9"/>
              </a:cxn>
              <a:cxn ang="0">
                <a:pos x="52" y="14"/>
              </a:cxn>
              <a:cxn ang="0">
                <a:pos x="48" y="19"/>
              </a:cxn>
              <a:cxn ang="0">
                <a:pos x="48" y="28"/>
              </a:cxn>
              <a:cxn ang="0">
                <a:pos x="48" y="38"/>
              </a:cxn>
              <a:cxn ang="0">
                <a:pos x="48" y="48"/>
              </a:cxn>
              <a:cxn ang="0">
                <a:pos x="48" y="57"/>
              </a:cxn>
              <a:cxn ang="0">
                <a:pos x="52" y="67"/>
              </a:cxn>
              <a:cxn ang="0">
                <a:pos x="52" y="76"/>
              </a:cxn>
              <a:cxn ang="0">
                <a:pos x="52" y="86"/>
              </a:cxn>
              <a:cxn ang="0">
                <a:pos x="52" y="96"/>
              </a:cxn>
              <a:cxn ang="0">
                <a:pos x="48" y="100"/>
              </a:cxn>
              <a:cxn ang="0">
                <a:pos x="48" y="110"/>
              </a:cxn>
              <a:cxn ang="0">
                <a:pos x="48" y="120"/>
              </a:cxn>
              <a:cxn ang="0">
                <a:pos x="48" y="129"/>
              </a:cxn>
              <a:cxn ang="0">
                <a:pos x="43" y="134"/>
              </a:cxn>
              <a:cxn ang="0">
                <a:pos x="43" y="144"/>
              </a:cxn>
              <a:cxn ang="0">
                <a:pos x="43" y="153"/>
              </a:cxn>
              <a:cxn ang="0">
                <a:pos x="43" y="163"/>
              </a:cxn>
              <a:cxn ang="0">
                <a:pos x="38" y="172"/>
              </a:cxn>
              <a:cxn ang="0">
                <a:pos x="38" y="182"/>
              </a:cxn>
              <a:cxn ang="0">
                <a:pos x="38" y="192"/>
              </a:cxn>
              <a:cxn ang="0">
                <a:pos x="38" y="201"/>
              </a:cxn>
              <a:cxn ang="0">
                <a:pos x="33" y="206"/>
              </a:cxn>
              <a:cxn ang="0">
                <a:pos x="33" y="216"/>
              </a:cxn>
              <a:cxn ang="0">
                <a:pos x="33" y="225"/>
              </a:cxn>
              <a:cxn ang="0">
                <a:pos x="33" y="235"/>
              </a:cxn>
              <a:cxn ang="0">
                <a:pos x="33" y="244"/>
              </a:cxn>
              <a:cxn ang="0">
                <a:pos x="28" y="249"/>
              </a:cxn>
              <a:cxn ang="0">
                <a:pos x="28" y="259"/>
              </a:cxn>
              <a:cxn ang="0">
                <a:pos x="28" y="268"/>
              </a:cxn>
              <a:cxn ang="0">
                <a:pos x="28" y="278"/>
              </a:cxn>
              <a:cxn ang="0">
                <a:pos x="24" y="288"/>
              </a:cxn>
              <a:cxn ang="0">
                <a:pos x="24" y="297"/>
              </a:cxn>
              <a:cxn ang="0">
                <a:pos x="24" y="307"/>
              </a:cxn>
              <a:cxn ang="0">
                <a:pos x="24" y="316"/>
              </a:cxn>
              <a:cxn ang="0">
                <a:pos x="19" y="321"/>
              </a:cxn>
              <a:cxn ang="0">
                <a:pos x="19" y="331"/>
              </a:cxn>
              <a:cxn ang="0">
                <a:pos x="19" y="340"/>
              </a:cxn>
              <a:cxn ang="0">
                <a:pos x="19" y="350"/>
              </a:cxn>
              <a:cxn ang="0">
                <a:pos x="14" y="360"/>
              </a:cxn>
              <a:cxn ang="0">
                <a:pos x="14" y="369"/>
              </a:cxn>
              <a:cxn ang="0">
                <a:pos x="14" y="379"/>
              </a:cxn>
              <a:cxn ang="0">
                <a:pos x="9" y="384"/>
              </a:cxn>
              <a:cxn ang="0">
                <a:pos x="4" y="388"/>
              </a:cxn>
              <a:cxn ang="0">
                <a:pos x="0" y="393"/>
              </a:cxn>
            </a:cxnLst>
            <a:rect l="0" t="0" r="r" b="b"/>
            <a:pathLst>
              <a:path w="52" h="393">
                <a:moveTo>
                  <a:pt x="43" y="0"/>
                </a:moveTo>
                <a:lnTo>
                  <a:pt x="43" y="4"/>
                </a:lnTo>
                <a:lnTo>
                  <a:pt x="48" y="4"/>
                </a:lnTo>
                <a:lnTo>
                  <a:pt x="48" y="9"/>
                </a:lnTo>
                <a:lnTo>
                  <a:pt x="48" y="14"/>
                </a:lnTo>
                <a:lnTo>
                  <a:pt x="52" y="14"/>
                </a:lnTo>
                <a:lnTo>
                  <a:pt x="52" y="19"/>
                </a:lnTo>
                <a:lnTo>
                  <a:pt x="48" y="19"/>
                </a:lnTo>
                <a:lnTo>
                  <a:pt x="48" y="24"/>
                </a:lnTo>
                <a:lnTo>
                  <a:pt x="48" y="28"/>
                </a:lnTo>
                <a:lnTo>
                  <a:pt x="48" y="33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2"/>
                </a:lnTo>
                <a:lnTo>
                  <a:pt x="48" y="57"/>
                </a:lnTo>
                <a:lnTo>
                  <a:pt x="48" y="62"/>
                </a:lnTo>
                <a:lnTo>
                  <a:pt x="52" y="67"/>
                </a:lnTo>
                <a:lnTo>
                  <a:pt x="52" y="72"/>
                </a:lnTo>
                <a:lnTo>
                  <a:pt x="52" y="76"/>
                </a:lnTo>
                <a:lnTo>
                  <a:pt x="52" y="81"/>
                </a:lnTo>
                <a:lnTo>
                  <a:pt x="52" y="86"/>
                </a:lnTo>
                <a:lnTo>
                  <a:pt x="52" y="91"/>
                </a:lnTo>
                <a:lnTo>
                  <a:pt x="52" y="96"/>
                </a:lnTo>
                <a:lnTo>
                  <a:pt x="48" y="96"/>
                </a:lnTo>
                <a:lnTo>
                  <a:pt x="48" y="100"/>
                </a:lnTo>
                <a:lnTo>
                  <a:pt x="48" y="105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4"/>
                </a:lnTo>
                <a:lnTo>
                  <a:pt x="48" y="129"/>
                </a:lnTo>
                <a:lnTo>
                  <a:pt x="48" y="134"/>
                </a:lnTo>
                <a:lnTo>
                  <a:pt x="43" y="134"/>
                </a:lnTo>
                <a:lnTo>
                  <a:pt x="43" y="139"/>
                </a:lnTo>
                <a:lnTo>
                  <a:pt x="43" y="144"/>
                </a:lnTo>
                <a:lnTo>
                  <a:pt x="43" y="148"/>
                </a:lnTo>
                <a:lnTo>
                  <a:pt x="43" y="153"/>
                </a:lnTo>
                <a:lnTo>
                  <a:pt x="43" y="158"/>
                </a:lnTo>
                <a:lnTo>
                  <a:pt x="43" y="163"/>
                </a:lnTo>
                <a:lnTo>
                  <a:pt x="43" y="168"/>
                </a:lnTo>
                <a:lnTo>
                  <a:pt x="38" y="172"/>
                </a:lnTo>
                <a:lnTo>
                  <a:pt x="38" y="177"/>
                </a:lnTo>
                <a:lnTo>
                  <a:pt x="38" y="182"/>
                </a:lnTo>
                <a:lnTo>
                  <a:pt x="38" y="187"/>
                </a:lnTo>
                <a:lnTo>
                  <a:pt x="38" y="192"/>
                </a:lnTo>
                <a:lnTo>
                  <a:pt x="38" y="196"/>
                </a:lnTo>
                <a:lnTo>
                  <a:pt x="38" y="201"/>
                </a:lnTo>
                <a:lnTo>
                  <a:pt x="38" y="206"/>
                </a:lnTo>
                <a:lnTo>
                  <a:pt x="33" y="206"/>
                </a:lnTo>
                <a:lnTo>
                  <a:pt x="33" y="211"/>
                </a:lnTo>
                <a:lnTo>
                  <a:pt x="33" y="216"/>
                </a:lnTo>
                <a:lnTo>
                  <a:pt x="33" y="220"/>
                </a:lnTo>
                <a:lnTo>
                  <a:pt x="33" y="225"/>
                </a:lnTo>
                <a:lnTo>
                  <a:pt x="33" y="230"/>
                </a:lnTo>
                <a:lnTo>
                  <a:pt x="33" y="235"/>
                </a:lnTo>
                <a:lnTo>
                  <a:pt x="33" y="240"/>
                </a:lnTo>
                <a:lnTo>
                  <a:pt x="33" y="244"/>
                </a:lnTo>
                <a:lnTo>
                  <a:pt x="28" y="244"/>
                </a:lnTo>
                <a:lnTo>
                  <a:pt x="28" y="249"/>
                </a:lnTo>
                <a:lnTo>
                  <a:pt x="28" y="254"/>
                </a:lnTo>
                <a:lnTo>
                  <a:pt x="28" y="259"/>
                </a:lnTo>
                <a:lnTo>
                  <a:pt x="28" y="264"/>
                </a:lnTo>
                <a:lnTo>
                  <a:pt x="28" y="268"/>
                </a:lnTo>
                <a:lnTo>
                  <a:pt x="28" y="273"/>
                </a:lnTo>
                <a:lnTo>
                  <a:pt x="28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2"/>
                </a:lnTo>
                <a:lnTo>
                  <a:pt x="24" y="297"/>
                </a:lnTo>
                <a:lnTo>
                  <a:pt x="24" y="302"/>
                </a:lnTo>
                <a:lnTo>
                  <a:pt x="24" y="307"/>
                </a:lnTo>
                <a:lnTo>
                  <a:pt x="24" y="312"/>
                </a:lnTo>
                <a:lnTo>
                  <a:pt x="24" y="316"/>
                </a:lnTo>
                <a:lnTo>
                  <a:pt x="19" y="316"/>
                </a:lnTo>
                <a:lnTo>
                  <a:pt x="19" y="321"/>
                </a:lnTo>
                <a:lnTo>
                  <a:pt x="19" y="326"/>
                </a:lnTo>
                <a:lnTo>
                  <a:pt x="19" y="331"/>
                </a:lnTo>
                <a:lnTo>
                  <a:pt x="19" y="336"/>
                </a:lnTo>
                <a:lnTo>
                  <a:pt x="19" y="340"/>
                </a:lnTo>
                <a:lnTo>
                  <a:pt x="19" y="345"/>
                </a:lnTo>
                <a:lnTo>
                  <a:pt x="19" y="350"/>
                </a:lnTo>
                <a:lnTo>
                  <a:pt x="14" y="355"/>
                </a:lnTo>
                <a:lnTo>
                  <a:pt x="14" y="360"/>
                </a:lnTo>
                <a:lnTo>
                  <a:pt x="14" y="364"/>
                </a:lnTo>
                <a:lnTo>
                  <a:pt x="14" y="369"/>
                </a:lnTo>
                <a:lnTo>
                  <a:pt x="14" y="374"/>
                </a:lnTo>
                <a:lnTo>
                  <a:pt x="14" y="379"/>
                </a:lnTo>
                <a:lnTo>
                  <a:pt x="14" y="384"/>
                </a:lnTo>
                <a:lnTo>
                  <a:pt x="9" y="384"/>
                </a:lnTo>
                <a:lnTo>
                  <a:pt x="9" y="388"/>
                </a:lnTo>
                <a:lnTo>
                  <a:pt x="4" y="388"/>
                </a:lnTo>
                <a:lnTo>
                  <a:pt x="4" y="393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0" name="Freeform 62"/>
          <p:cNvSpPr>
            <a:spLocks/>
          </p:cNvSpPr>
          <p:nvPr/>
        </p:nvSpPr>
        <p:spPr bwMode="auto">
          <a:xfrm>
            <a:off x="7056438" y="2700338"/>
            <a:ext cx="354012" cy="357187"/>
          </a:xfrm>
          <a:custGeom>
            <a:avLst/>
            <a:gdLst/>
            <a:ahLst/>
            <a:cxnLst>
              <a:cxn ang="0">
                <a:pos x="19" y="34"/>
              </a:cxn>
              <a:cxn ang="0">
                <a:pos x="24" y="24"/>
              </a:cxn>
              <a:cxn ang="0">
                <a:pos x="34" y="15"/>
              </a:cxn>
              <a:cxn ang="0">
                <a:pos x="48" y="10"/>
              </a:cxn>
              <a:cxn ang="0">
                <a:pos x="63" y="5"/>
              </a:cxn>
              <a:cxn ang="0">
                <a:pos x="72" y="5"/>
              </a:cxn>
              <a:cxn ang="0">
                <a:pos x="87" y="5"/>
              </a:cxn>
              <a:cxn ang="0">
                <a:pos x="101" y="0"/>
              </a:cxn>
              <a:cxn ang="0">
                <a:pos x="111" y="0"/>
              </a:cxn>
              <a:cxn ang="0">
                <a:pos x="120" y="0"/>
              </a:cxn>
              <a:cxn ang="0">
                <a:pos x="135" y="15"/>
              </a:cxn>
              <a:cxn ang="0">
                <a:pos x="139" y="19"/>
              </a:cxn>
              <a:cxn ang="0">
                <a:pos x="149" y="19"/>
              </a:cxn>
              <a:cxn ang="0">
                <a:pos x="163" y="29"/>
              </a:cxn>
              <a:cxn ang="0">
                <a:pos x="178" y="39"/>
              </a:cxn>
              <a:cxn ang="0">
                <a:pos x="183" y="48"/>
              </a:cxn>
              <a:cxn ang="0">
                <a:pos x="187" y="58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96"/>
              </a:cxn>
              <a:cxn ang="0">
                <a:pos x="197" y="115"/>
              </a:cxn>
              <a:cxn ang="0">
                <a:pos x="192" y="130"/>
              </a:cxn>
              <a:cxn ang="0">
                <a:pos x="192" y="135"/>
              </a:cxn>
              <a:cxn ang="0">
                <a:pos x="187" y="149"/>
              </a:cxn>
              <a:cxn ang="0">
                <a:pos x="178" y="159"/>
              </a:cxn>
              <a:cxn ang="0">
                <a:pos x="168" y="168"/>
              </a:cxn>
              <a:cxn ang="0">
                <a:pos x="159" y="173"/>
              </a:cxn>
              <a:cxn ang="0">
                <a:pos x="154" y="178"/>
              </a:cxn>
              <a:cxn ang="0">
                <a:pos x="139" y="183"/>
              </a:cxn>
              <a:cxn ang="0">
                <a:pos x="130" y="187"/>
              </a:cxn>
              <a:cxn ang="0">
                <a:pos x="115" y="197"/>
              </a:cxn>
              <a:cxn ang="0">
                <a:pos x="106" y="197"/>
              </a:cxn>
              <a:cxn ang="0">
                <a:pos x="96" y="192"/>
              </a:cxn>
              <a:cxn ang="0">
                <a:pos x="82" y="192"/>
              </a:cxn>
              <a:cxn ang="0">
                <a:pos x="72" y="187"/>
              </a:cxn>
              <a:cxn ang="0">
                <a:pos x="63" y="187"/>
              </a:cxn>
              <a:cxn ang="0">
                <a:pos x="48" y="178"/>
              </a:cxn>
              <a:cxn ang="0">
                <a:pos x="39" y="168"/>
              </a:cxn>
              <a:cxn ang="0">
                <a:pos x="29" y="163"/>
              </a:cxn>
              <a:cxn ang="0">
                <a:pos x="24" y="154"/>
              </a:cxn>
              <a:cxn ang="0">
                <a:pos x="15" y="144"/>
              </a:cxn>
              <a:cxn ang="0">
                <a:pos x="10" y="135"/>
              </a:cxn>
              <a:cxn ang="0">
                <a:pos x="5" y="130"/>
              </a:cxn>
              <a:cxn ang="0">
                <a:pos x="0" y="120"/>
              </a:cxn>
              <a:cxn ang="0">
                <a:pos x="0" y="106"/>
              </a:cxn>
              <a:cxn ang="0">
                <a:pos x="5" y="96"/>
              </a:cxn>
              <a:cxn ang="0">
                <a:pos x="5" y="87"/>
              </a:cxn>
              <a:cxn ang="0">
                <a:pos x="5" y="72"/>
              </a:cxn>
              <a:cxn ang="0">
                <a:pos x="10" y="58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0" y="43"/>
                </a:moveTo>
                <a:lnTo>
                  <a:pt x="15" y="43"/>
                </a:lnTo>
                <a:lnTo>
                  <a:pt x="15" y="39"/>
                </a:lnTo>
                <a:lnTo>
                  <a:pt x="15" y="39"/>
                </a:lnTo>
                <a:lnTo>
                  <a:pt x="19" y="34"/>
                </a:lnTo>
                <a:lnTo>
                  <a:pt x="19" y="34"/>
                </a:lnTo>
                <a:lnTo>
                  <a:pt x="19" y="29"/>
                </a:lnTo>
                <a:lnTo>
                  <a:pt x="24" y="29"/>
                </a:lnTo>
                <a:lnTo>
                  <a:pt x="24" y="24"/>
                </a:lnTo>
                <a:lnTo>
                  <a:pt x="24" y="24"/>
                </a:lnTo>
                <a:lnTo>
                  <a:pt x="29" y="24"/>
                </a:lnTo>
                <a:lnTo>
                  <a:pt x="29" y="19"/>
                </a:lnTo>
                <a:lnTo>
                  <a:pt x="29" y="19"/>
                </a:lnTo>
                <a:lnTo>
                  <a:pt x="34" y="19"/>
                </a:lnTo>
                <a:lnTo>
                  <a:pt x="34" y="15"/>
                </a:lnTo>
                <a:lnTo>
                  <a:pt x="34" y="15"/>
                </a:lnTo>
                <a:lnTo>
                  <a:pt x="39" y="15"/>
                </a:lnTo>
                <a:lnTo>
                  <a:pt x="43" y="15"/>
                </a:lnTo>
                <a:lnTo>
                  <a:pt x="43" y="10"/>
                </a:lnTo>
                <a:lnTo>
                  <a:pt x="48" y="10"/>
                </a:lnTo>
                <a:lnTo>
                  <a:pt x="53" y="10"/>
                </a:lnTo>
                <a:lnTo>
                  <a:pt x="53" y="10"/>
                </a:lnTo>
                <a:lnTo>
                  <a:pt x="58" y="10"/>
                </a:lnTo>
                <a:lnTo>
                  <a:pt x="63" y="5"/>
                </a:lnTo>
                <a:lnTo>
                  <a:pt x="63" y="5"/>
                </a:lnTo>
                <a:lnTo>
                  <a:pt x="67" y="5"/>
                </a:lnTo>
                <a:lnTo>
                  <a:pt x="67" y="5"/>
                </a:lnTo>
                <a:lnTo>
                  <a:pt x="72" y="5"/>
                </a:lnTo>
                <a:lnTo>
                  <a:pt x="72" y="5"/>
                </a:lnTo>
                <a:lnTo>
                  <a:pt x="72" y="5"/>
                </a:lnTo>
                <a:lnTo>
                  <a:pt x="77" y="5"/>
                </a:lnTo>
                <a:lnTo>
                  <a:pt x="77" y="10"/>
                </a:lnTo>
                <a:lnTo>
                  <a:pt x="77" y="1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1" y="5"/>
                </a:lnTo>
                <a:lnTo>
                  <a:pt x="96" y="0"/>
                </a:lnTo>
                <a:lnTo>
                  <a:pt x="96" y="0"/>
                </a:lnTo>
                <a:lnTo>
                  <a:pt x="101" y="0"/>
                </a:lnTo>
                <a:lnTo>
                  <a:pt x="101" y="0"/>
                </a:lnTo>
                <a:lnTo>
                  <a:pt x="106" y="0"/>
                </a:lnTo>
                <a:lnTo>
                  <a:pt x="106" y="0"/>
                </a:lnTo>
                <a:lnTo>
                  <a:pt x="106" y="0"/>
                </a:lnTo>
                <a:lnTo>
                  <a:pt x="111" y="0"/>
                </a:lnTo>
                <a:lnTo>
                  <a:pt x="111" y="0"/>
                </a:lnTo>
                <a:lnTo>
                  <a:pt x="111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0" y="5"/>
                </a:lnTo>
                <a:lnTo>
                  <a:pt x="125" y="5"/>
                </a:lnTo>
                <a:lnTo>
                  <a:pt x="125" y="10"/>
                </a:lnTo>
                <a:lnTo>
                  <a:pt x="130" y="10"/>
                </a:lnTo>
                <a:lnTo>
                  <a:pt x="135" y="15"/>
                </a:lnTo>
                <a:lnTo>
                  <a:pt x="135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5"/>
                </a:lnTo>
                <a:lnTo>
                  <a:pt x="139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19"/>
                </a:lnTo>
                <a:lnTo>
                  <a:pt x="154" y="24"/>
                </a:lnTo>
                <a:lnTo>
                  <a:pt x="159" y="24"/>
                </a:lnTo>
                <a:lnTo>
                  <a:pt x="159" y="24"/>
                </a:lnTo>
                <a:lnTo>
                  <a:pt x="163" y="29"/>
                </a:lnTo>
                <a:lnTo>
                  <a:pt x="168" y="29"/>
                </a:lnTo>
                <a:lnTo>
                  <a:pt x="168" y="34"/>
                </a:lnTo>
                <a:lnTo>
                  <a:pt x="173" y="34"/>
                </a:lnTo>
                <a:lnTo>
                  <a:pt x="173" y="34"/>
                </a:lnTo>
                <a:lnTo>
                  <a:pt x="178" y="39"/>
                </a:lnTo>
                <a:lnTo>
                  <a:pt x="178" y="39"/>
                </a:lnTo>
                <a:lnTo>
                  <a:pt x="178" y="43"/>
                </a:lnTo>
                <a:lnTo>
                  <a:pt x="178" y="43"/>
                </a:lnTo>
                <a:lnTo>
                  <a:pt x="183" y="43"/>
                </a:lnTo>
                <a:lnTo>
                  <a:pt x="183" y="48"/>
                </a:lnTo>
                <a:lnTo>
                  <a:pt x="183" y="48"/>
                </a:lnTo>
                <a:lnTo>
                  <a:pt x="183" y="48"/>
                </a:lnTo>
                <a:lnTo>
                  <a:pt x="187" y="53"/>
                </a:lnTo>
                <a:lnTo>
                  <a:pt x="187" y="53"/>
                </a:lnTo>
                <a:lnTo>
                  <a:pt x="187" y="58"/>
                </a:lnTo>
                <a:lnTo>
                  <a:pt x="192" y="58"/>
                </a:lnTo>
                <a:lnTo>
                  <a:pt x="192" y="58"/>
                </a:lnTo>
                <a:lnTo>
                  <a:pt x="192" y="63"/>
                </a:lnTo>
                <a:lnTo>
                  <a:pt x="192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87"/>
                </a:lnTo>
                <a:lnTo>
                  <a:pt x="192" y="87"/>
                </a:lnTo>
                <a:lnTo>
                  <a:pt x="192" y="91"/>
                </a:lnTo>
                <a:lnTo>
                  <a:pt x="197" y="91"/>
                </a:lnTo>
                <a:lnTo>
                  <a:pt x="197" y="91"/>
                </a:lnTo>
                <a:lnTo>
                  <a:pt x="197" y="96"/>
                </a:lnTo>
                <a:lnTo>
                  <a:pt x="197" y="96"/>
                </a:lnTo>
                <a:lnTo>
                  <a:pt x="197" y="96"/>
                </a:lnTo>
                <a:lnTo>
                  <a:pt x="197" y="101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0"/>
                </a:lnTo>
                <a:lnTo>
                  <a:pt x="192" y="135"/>
                </a:lnTo>
                <a:lnTo>
                  <a:pt x="192" y="135"/>
                </a:lnTo>
                <a:lnTo>
                  <a:pt x="192" y="135"/>
                </a:lnTo>
                <a:lnTo>
                  <a:pt x="192" y="139"/>
                </a:lnTo>
                <a:lnTo>
                  <a:pt x="192" y="139"/>
                </a:lnTo>
                <a:lnTo>
                  <a:pt x="187" y="144"/>
                </a:lnTo>
                <a:lnTo>
                  <a:pt x="187" y="149"/>
                </a:lnTo>
                <a:lnTo>
                  <a:pt x="183" y="149"/>
                </a:lnTo>
                <a:lnTo>
                  <a:pt x="183" y="154"/>
                </a:lnTo>
                <a:lnTo>
                  <a:pt x="183" y="154"/>
                </a:lnTo>
                <a:lnTo>
                  <a:pt x="178" y="159"/>
                </a:lnTo>
                <a:lnTo>
                  <a:pt x="178" y="159"/>
                </a:lnTo>
                <a:lnTo>
                  <a:pt x="178" y="159"/>
                </a:lnTo>
                <a:lnTo>
                  <a:pt x="173" y="163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68"/>
                </a:lnTo>
                <a:lnTo>
                  <a:pt x="163" y="173"/>
                </a:lnTo>
                <a:lnTo>
                  <a:pt x="159" y="173"/>
                </a:lnTo>
                <a:lnTo>
                  <a:pt x="159" y="173"/>
                </a:lnTo>
                <a:lnTo>
                  <a:pt x="159" y="173"/>
                </a:lnTo>
                <a:lnTo>
                  <a:pt x="154" y="178"/>
                </a:lnTo>
                <a:lnTo>
                  <a:pt x="154" y="178"/>
                </a:lnTo>
                <a:lnTo>
                  <a:pt x="154" y="178"/>
                </a:lnTo>
                <a:lnTo>
                  <a:pt x="149" y="178"/>
                </a:lnTo>
                <a:lnTo>
                  <a:pt x="149" y="183"/>
                </a:lnTo>
                <a:lnTo>
                  <a:pt x="144" y="183"/>
                </a:lnTo>
                <a:lnTo>
                  <a:pt x="144" y="183"/>
                </a:lnTo>
                <a:lnTo>
                  <a:pt x="139" y="183"/>
                </a:lnTo>
                <a:lnTo>
                  <a:pt x="139" y="183"/>
                </a:lnTo>
                <a:lnTo>
                  <a:pt x="139" y="187"/>
                </a:lnTo>
                <a:lnTo>
                  <a:pt x="135" y="187"/>
                </a:lnTo>
                <a:lnTo>
                  <a:pt x="135" y="187"/>
                </a:lnTo>
                <a:lnTo>
                  <a:pt x="130" y="187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5" y="192"/>
                </a:lnTo>
                <a:lnTo>
                  <a:pt x="115" y="197"/>
                </a:lnTo>
                <a:lnTo>
                  <a:pt x="111" y="197"/>
                </a:lnTo>
                <a:lnTo>
                  <a:pt x="111" y="197"/>
                </a:lnTo>
                <a:lnTo>
                  <a:pt x="111" y="197"/>
                </a:lnTo>
                <a:lnTo>
                  <a:pt x="106" y="197"/>
                </a:lnTo>
                <a:lnTo>
                  <a:pt x="106" y="197"/>
                </a:lnTo>
                <a:lnTo>
                  <a:pt x="106" y="197"/>
                </a:lnTo>
                <a:lnTo>
                  <a:pt x="101" y="192"/>
                </a:lnTo>
                <a:lnTo>
                  <a:pt x="101" y="192"/>
                </a:lnTo>
                <a:lnTo>
                  <a:pt x="101" y="192"/>
                </a:lnTo>
                <a:lnTo>
                  <a:pt x="96" y="192"/>
                </a:lnTo>
                <a:lnTo>
                  <a:pt x="91" y="192"/>
                </a:lnTo>
                <a:lnTo>
                  <a:pt x="91" y="192"/>
                </a:lnTo>
                <a:lnTo>
                  <a:pt x="87" y="192"/>
                </a:lnTo>
                <a:lnTo>
                  <a:pt x="82" y="192"/>
                </a:lnTo>
                <a:lnTo>
                  <a:pt x="82" y="192"/>
                </a:lnTo>
                <a:lnTo>
                  <a:pt x="77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92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3" y="187"/>
                </a:lnTo>
                <a:lnTo>
                  <a:pt x="63" y="187"/>
                </a:lnTo>
                <a:lnTo>
                  <a:pt x="58" y="187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78"/>
                </a:lnTo>
                <a:lnTo>
                  <a:pt x="43" y="178"/>
                </a:lnTo>
                <a:lnTo>
                  <a:pt x="43" y="173"/>
                </a:lnTo>
                <a:lnTo>
                  <a:pt x="39" y="173"/>
                </a:lnTo>
                <a:lnTo>
                  <a:pt x="39" y="173"/>
                </a:lnTo>
                <a:lnTo>
                  <a:pt x="39" y="168"/>
                </a:lnTo>
                <a:lnTo>
                  <a:pt x="34" y="168"/>
                </a:lnTo>
                <a:lnTo>
                  <a:pt x="34" y="168"/>
                </a:lnTo>
                <a:lnTo>
                  <a:pt x="34" y="163"/>
                </a:lnTo>
                <a:lnTo>
                  <a:pt x="29" y="163"/>
                </a:lnTo>
                <a:lnTo>
                  <a:pt x="29" y="163"/>
                </a:lnTo>
                <a:lnTo>
                  <a:pt x="29" y="159"/>
                </a:lnTo>
                <a:lnTo>
                  <a:pt x="29" y="159"/>
                </a:lnTo>
                <a:lnTo>
                  <a:pt x="24" y="159"/>
                </a:lnTo>
                <a:lnTo>
                  <a:pt x="24" y="154"/>
                </a:lnTo>
                <a:lnTo>
                  <a:pt x="24" y="154"/>
                </a:lnTo>
                <a:lnTo>
                  <a:pt x="24" y="154"/>
                </a:lnTo>
                <a:lnTo>
                  <a:pt x="19" y="149"/>
                </a:lnTo>
                <a:lnTo>
                  <a:pt x="19" y="149"/>
                </a:lnTo>
                <a:lnTo>
                  <a:pt x="19" y="149"/>
                </a:lnTo>
                <a:lnTo>
                  <a:pt x="15" y="144"/>
                </a:lnTo>
                <a:lnTo>
                  <a:pt x="15" y="144"/>
                </a:lnTo>
                <a:lnTo>
                  <a:pt x="15" y="139"/>
                </a:lnTo>
                <a:lnTo>
                  <a:pt x="15" y="139"/>
                </a:lnTo>
                <a:lnTo>
                  <a:pt x="10" y="139"/>
                </a:lnTo>
                <a:lnTo>
                  <a:pt x="10" y="135"/>
                </a:lnTo>
                <a:lnTo>
                  <a:pt x="10" y="135"/>
                </a:lnTo>
                <a:lnTo>
                  <a:pt x="10" y="135"/>
                </a:lnTo>
                <a:lnTo>
                  <a:pt x="5" y="130"/>
                </a:lnTo>
                <a:lnTo>
                  <a:pt x="5" y="130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1"/>
                </a:lnTo>
                <a:lnTo>
                  <a:pt x="0" y="106"/>
                </a:lnTo>
                <a:lnTo>
                  <a:pt x="0" y="106"/>
                </a:lnTo>
                <a:lnTo>
                  <a:pt x="0" y="101"/>
                </a:lnTo>
                <a:lnTo>
                  <a:pt x="0" y="101"/>
                </a:lnTo>
                <a:lnTo>
                  <a:pt x="5" y="96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7"/>
                </a:lnTo>
                <a:lnTo>
                  <a:pt x="5" y="87"/>
                </a:lnTo>
                <a:lnTo>
                  <a:pt x="5" y="82"/>
                </a:lnTo>
                <a:lnTo>
                  <a:pt x="5" y="77"/>
                </a:lnTo>
                <a:lnTo>
                  <a:pt x="5" y="72"/>
                </a:lnTo>
                <a:lnTo>
                  <a:pt x="5" y="72"/>
                </a:lnTo>
                <a:lnTo>
                  <a:pt x="5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53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0" y="48"/>
                </a:lnTo>
                <a:lnTo>
                  <a:pt x="10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1" name="Freeform 63"/>
          <p:cNvSpPr>
            <a:spLocks/>
          </p:cNvSpPr>
          <p:nvPr/>
        </p:nvSpPr>
        <p:spPr bwMode="auto">
          <a:xfrm>
            <a:off x="6958013" y="3803650"/>
            <a:ext cx="357187" cy="357188"/>
          </a:xfrm>
          <a:custGeom>
            <a:avLst/>
            <a:gdLst/>
            <a:ahLst/>
            <a:cxnLst>
              <a:cxn ang="0">
                <a:pos x="20" y="39"/>
              </a:cxn>
              <a:cxn ang="0">
                <a:pos x="29" y="29"/>
              </a:cxn>
              <a:cxn ang="0">
                <a:pos x="39" y="24"/>
              </a:cxn>
              <a:cxn ang="0">
                <a:pos x="48" y="19"/>
              </a:cxn>
              <a:cxn ang="0">
                <a:pos x="63" y="15"/>
              </a:cxn>
              <a:cxn ang="0">
                <a:pos x="72" y="5"/>
              </a:cxn>
              <a:cxn ang="0">
                <a:pos x="87" y="5"/>
              </a:cxn>
              <a:cxn ang="0">
                <a:pos x="101" y="5"/>
              </a:cxn>
              <a:cxn ang="0">
                <a:pos x="106" y="5"/>
              </a:cxn>
              <a:cxn ang="0">
                <a:pos x="116" y="10"/>
              </a:cxn>
              <a:cxn ang="0">
                <a:pos x="135" y="10"/>
              </a:cxn>
              <a:cxn ang="0">
                <a:pos x="144" y="15"/>
              </a:cxn>
              <a:cxn ang="0">
                <a:pos x="149" y="24"/>
              </a:cxn>
              <a:cxn ang="0">
                <a:pos x="164" y="34"/>
              </a:cxn>
              <a:cxn ang="0">
                <a:pos x="173" y="43"/>
              </a:cxn>
              <a:cxn ang="0">
                <a:pos x="178" y="53"/>
              </a:cxn>
              <a:cxn ang="0">
                <a:pos x="188" y="63"/>
              </a:cxn>
              <a:cxn ang="0">
                <a:pos x="192" y="67"/>
              </a:cxn>
              <a:cxn ang="0">
                <a:pos x="192" y="77"/>
              </a:cxn>
              <a:cxn ang="0">
                <a:pos x="192" y="91"/>
              </a:cxn>
              <a:cxn ang="0">
                <a:pos x="197" y="106"/>
              </a:cxn>
              <a:cxn ang="0">
                <a:pos x="197" y="115"/>
              </a:cxn>
              <a:cxn ang="0">
                <a:pos x="192" y="125"/>
              </a:cxn>
              <a:cxn ang="0">
                <a:pos x="183" y="139"/>
              </a:cxn>
              <a:cxn ang="0">
                <a:pos x="183" y="149"/>
              </a:cxn>
              <a:cxn ang="0">
                <a:pos x="178" y="154"/>
              </a:cxn>
              <a:cxn ang="0">
                <a:pos x="168" y="168"/>
              </a:cxn>
              <a:cxn ang="0">
                <a:pos x="159" y="178"/>
              </a:cxn>
              <a:cxn ang="0">
                <a:pos x="149" y="183"/>
              </a:cxn>
              <a:cxn ang="0">
                <a:pos x="144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82" y="197"/>
              </a:cxn>
              <a:cxn ang="0">
                <a:pos x="72" y="192"/>
              </a:cxn>
              <a:cxn ang="0">
                <a:pos x="63" y="183"/>
              </a:cxn>
              <a:cxn ang="0">
                <a:pos x="48" y="183"/>
              </a:cxn>
              <a:cxn ang="0">
                <a:pos x="39" y="178"/>
              </a:cxn>
              <a:cxn ang="0">
                <a:pos x="29" y="168"/>
              </a:cxn>
              <a:cxn ang="0">
                <a:pos x="24" y="159"/>
              </a:cxn>
              <a:cxn ang="0">
                <a:pos x="20" y="154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106"/>
              </a:cxn>
              <a:cxn ang="0">
                <a:pos x="5" y="96"/>
              </a:cxn>
              <a:cxn ang="0">
                <a:pos x="5" y="82"/>
              </a:cxn>
              <a:cxn ang="0">
                <a:pos x="10" y="72"/>
              </a:cxn>
              <a:cxn ang="0">
                <a:pos x="10" y="63"/>
              </a:cxn>
              <a:cxn ang="0">
                <a:pos x="10" y="48"/>
              </a:cxn>
            </a:cxnLst>
            <a:rect l="0" t="0" r="r" b="b"/>
            <a:pathLst>
              <a:path w="197" h="197">
                <a:moveTo>
                  <a:pt x="15" y="39"/>
                </a:moveTo>
                <a:lnTo>
                  <a:pt x="15" y="39"/>
                </a:lnTo>
                <a:lnTo>
                  <a:pt x="15" y="39"/>
                </a:lnTo>
                <a:lnTo>
                  <a:pt x="20" y="39"/>
                </a:lnTo>
                <a:lnTo>
                  <a:pt x="20" y="39"/>
                </a:lnTo>
                <a:lnTo>
                  <a:pt x="20" y="34"/>
                </a:lnTo>
                <a:lnTo>
                  <a:pt x="24" y="34"/>
                </a:lnTo>
                <a:lnTo>
                  <a:pt x="24" y="34"/>
                </a:lnTo>
                <a:lnTo>
                  <a:pt x="24" y="34"/>
                </a:lnTo>
                <a:lnTo>
                  <a:pt x="29" y="29"/>
                </a:lnTo>
                <a:lnTo>
                  <a:pt x="29" y="29"/>
                </a:lnTo>
                <a:lnTo>
                  <a:pt x="34" y="29"/>
                </a:lnTo>
                <a:lnTo>
                  <a:pt x="34" y="29"/>
                </a:lnTo>
                <a:lnTo>
                  <a:pt x="34" y="24"/>
                </a:lnTo>
                <a:lnTo>
                  <a:pt x="39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9"/>
                </a:lnTo>
                <a:lnTo>
                  <a:pt x="58" y="15"/>
                </a:lnTo>
                <a:lnTo>
                  <a:pt x="58" y="15"/>
                </a:lnTo>
                <a:lnTo>
                  <a:pt x="63" y="15"/>
                </a:lnTo>
                <a:lnTo>
                  <a:pt x="63" y="15"/>
                </a:lnTo>
                <a:lnTo>
                  <a:pt x="68" y="10"/>
                </a:lnTo>
                <a:lnTo>
                  <a:pt x="68" y="10"/>
                </a:lnTo>
                <a:lnTo>
                  <a:pt x="72" y="10"/>
                </a:lnTo>
                <a:lnTo>
                  <a:pt x="72" y="10"/>
                </a:lnTo>
                <a:lnTo>
                  <a:pt x="72" y="5"/>
                </a:lnTo>
                <a:lnTo>
                  <a:pt x="77" y="5"/>
                </a:lnTo>
                <a:lnTo>
                  <a:pt x="77" y="5"/>
                </a:lnTo>
                <a:lnTo>
                  <a:pt x="77" y="0"/>
                </a:lnTo>
                <a:lnTo>
                  <a:pt x="82" y="5"/>
                </a:lnTo>
                <a:lnTo>
                  <a:pt x="87" y="5"/>
                </a:lnTo>
                <a:lnTo>
                  <a:pt x="87" y="5"/>
                </a:lnTo>
                <a:lnTo>
                  <a:pt x="92" y="5"/>
                </a:lnTo>
                <a:lnTo>
                  <a:pt x="96" y="5"/>
                </a:lnTo>
                <a:lnTo>
                  <a:pt x="96" y="5"/>
                </a:lnTo>
                <a:lnTo>
                  <a:pt x="101" y="5"/>
                </a:lnTo>
                <a:lnTo>
                  <a:pt x="101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06" y="5"/>
                </a:lnTo>
                <a:lnTo>
                  <a:pt x="111" y="5"/>
                </a:lnTo>
                <a:lnTo>
                  <a:pt x="111" y="5"/>
                </a:lnTo>
                <a:lnTo>
                  <a:pt x="111" y="5"/>
                </a:lnTo>
                <a:lnTo>
                  <a:pt x="116" y="10"/>
                </a:lnTo>
                <a:lnTo>
                  <a:pt x="116" y="10"/>
                </a:lnTo>
                <a:lnTo>
                  <a:pt x="120" y="10"/>
                </a:lnTo>
                <a:lnTo>
                  <a:pt x="125" y="10"/>
                </a:lnTo>
                <a:lnTo>
                  <a:pt x="125" y="10"/>
                </a:lnTo>
                <a:lnTo>
                  <a:pt x="130" y="10"/>
                </a:lnTo>
                <a:lnTo>
                  <a:pt x="135" y="10"/>
                </a:lnTo>
                <a:lnTo>
                  <a:pt x="135" y="10"/>
                </a:lnTo>
                <a:lnTo>
                  <a:pt x="140" y="10"/>
                </a:lnTo>
                <a:lnTo>
                  <a:pt x="140" y="15"/>
                </a:lnTo>
                <a:lnTo>
                  <a:pt x="144" y="15"/>
                </a:lnTo>
                <a:lnTo>
                  <a:pt x="144" y="15"/>
                </a:lnTo>
                <a:lnTo>
                  <a:pt x="144" y="19"/>
                </a:lnTo>
                <a:lnTo>
                  <a:pt x="144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9"/>
                </a:lnTo>
                <a:lnTo>
                  <a:pt x="154" y="29"/>
                </a:lnTo>
                <a:lnTo>
                  <a:pt x="159" y="34"/>
                </a:lnTo>
                <a:lnTo>
                  <a:pt x="159" y="34"/>
                </a:lnTo>
                <a:lnTo>
                  <a:pt x="164" y="34"/>
                </a:lnTo>
                <a:lnTo>
                  <a:pt x="164" y="39"/>
                </a:lnTo>
                <a:lnTo>
                  <a:pt x="168" y="39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48"/>
                </a:lnTo>
                <a:lnTo>
                  <a:pt x="178" y="53"/>
                </a:lnTo>
                <a:lnTo>
                  <a:pt x="178" y="53"/>
                </a:lnTo>
                <a:lnTo>
                  <a:pt x="183" y="53"/>
                </a:lnTo>
                <a:lnTo>
                  <a:pt x="183" y="58"/>
                </a:lnTo>
                <a:lnTo>
                  <a:pt x="183" y="58"/>
                </a:lnTo>
                <a:lnTo>
                  <a:pt x="188" y="58"/>
                </a:lnTo>
                <a:lnTo>
                  <a:pt x="188" y="63"/>
                </a:lnTo>
                <a:lnTo>
                  <a:pt x="188" y="63"/>
                </a:lnTo>
                <a:lnTo>
                  <a:pt x="188" y="63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7"/>
                </a:lnTo>
                <a:lnTo>
                  <a:pt x="192" y="77"/>
                </a:lnTo>
                <a:lnTo>
                  <a:pt x="192" y="77"/>
                </a:lnTo>
                <a:lnTo>
                  <a:pt x="192" y="82"/>
                </a:lnTo>
                <a:lnTo>
                  <a:pt x="192" y="87"/>
                </a:lnTo>
                <a:lnTo>
                  <a:pt x="192" y="91"/>
                </a:lnTo>
                <a:lnTo>
                  <a:pt x="192" y="91"/>
                </a:lnTo>
                <a:lnTo>
                  <a:pt x="197" y="96"/>
                </a:lnTo>
                <a:lnTo>
                  <a:pt x="197" y="101"/>
                </a:lnTo>
                <a:lnTo>
                  <a:pt x="197" y="101"/>
                </a:lnTo>
                <a:lnTo>
                  <a:pt x="197" y="106"/>
                </a:lnTo>
                <a:lnTo>
                  <a:pt x="197" y="106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5"/>
                </a:lnTo>
                <a:lnTo>
                  <a:pt x="192" y="125"/>
                </a:lnTo>
                <a:lnTo>
                  <a:pt x="192" y="130"/>
                </a:lnTo>
                <a:lnTo>
                  <a:pt x="188" y="130"/>
                </a:lnTo>
                <a:lnTo>
                  <a:pt x="188" y="135"/>
                </a:lnTo>
                <a:lnTo>
                  <a:pt x="188" y="135"/>
                </a:lnTo>
                <a:lnTo>
                  <a:pt x="183" y="139"/>
                </a:lnTo>
                <a:lnTo>
                  <a:pt x="183" y="139"/>
                </a:lnTo>
                <a:lnTo>
                  <a:pt x="183" y="144"/>
                </a:lnTo>
                <a:lnTo>
                  <a:pt x="183" y="144"/>
                </a:lnTo>
                <a:lnTo>
                  <a:pt x="183" y="144"/>
                </a:lnTo>
                <a:lnTo>
                  <a:pt x="183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49"/>
                </a:lnTo>
                <a:lnTo>
                  <a:pt x="178" y="154"/>
                </a:lnTo>
                <a:lnTo>
                  <a:pt x="178" y="154"/>
                </a:lnTo>
                <a:lnTo>
                  <a:pt x="173" y="159"/>
                </a:lnTo>
                <a:lnTo>
                  <a:pt x="173" y="163"/>
                </a:lnTo>
                <a:lnTo>
                  <a:pt x="173" y="163"/>
                </a:lnTo>
                <a:lnTo>
                  <a:pt x="168" y="168"/>
                </a:lnTo>
                <a:lnTo>
                  <a:pt x="168" y="168"/>
                </a:lnTo>
                <a:lnTo>
                  <a:pt x="164" y="173"/>
                </a:lnTo>
                <a:lnTo>
                  <a:pt x="164" y="178"/>
                </a:lnTo>
                <a:lnTo>
                  <a:pt x="164" y="178"/>
                </a:lnTo>
                <a:lnTo>
                  <a:pt x="159" y="178"/>
                </a:lnTo>
                <a:lnTo>
                  <a:pt x="159" y="178"/>
                </a:lnTo>
                <a:lnTo>
                  <a:pt x="159" y="178"/>
                </a:lnTo>
                <a:lnTo>
                  <a:pt x="154" y="183"/>
                </a:lnTo>
                <a:lnTo>
                  <a:pt x="154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3"/>
                </a:lnTo>
                <a:lnTo>
                  <a:pt x="149" y="187"/>
                </a:lnTo>
                <a:lnTo>
                  <a:pt x="144" y="187"/>
                </a:lnTo>
                <a:lnTo>
                  <a:pt x="144" y="187"/>
                </a:lnTo>
                <a:lnTo>
                  <a:pt x="144" y="192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2"/>
                </a:lnTo>
                <a:lnTo>
                  <a:pt x="130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87"/>
                </a:lnTo>
                <a:lnTo>
                  <a:pt x="106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7"/>
                </a:lnTo>
                <a:lnTo>
                  <a:pt x="77" y="197"/>
                </a:lnTo>
                <a:lnTo>
                  <a:pt x="77" y="197"/>
                </a:lnTo>
                <a:lnTo>
                  <a:pt x="72" y="197"/>
                </a:lnTo>
                <a:lnTo>
                  <a:pt x="72" y="192"/>
                </a:lnTo>
                <a:lnTo>
                  <a:pt x="72" y="192"/>
                </a:lnTo>
                <a:lnTo>
                  <a:pt x="68" y="192"/>
                </a:lnTo>
                <a:lnTo>
                  <a:pt x="68" y="187"/>
                </a:lnTo>
                <a:lnTo>
                  <a:pt x="68" y="187"/>
                </a:lnTo>
                <a:lnTo>
                  <a:pt x="68" y="187"/>
                </a:lnTo>
                <a:lnTo>
                  <a:pt x="63" y="183"/>
                </a:lnTo>
                <a:lnTo>
                  <a:pt x="63" y="183"/>
                </a:lnTo>
                <a:lnTo>
                  <a:pt x="58" y="183"/>
                </a:lnTo>
                <a:lnTo>
                  <a:pt x="53" y="183"/>
                </a:lnTo>
                <a:lnTo>
                  <a:pt x="53" y="183"/>
                </a:lnTo>
                <a:lnTo>
                  <a:pt x="48" y="183"/>
                </a:lnTo>
                <a:lnTo>
                  <a:pt x="48" y="183"/>
                </a:lnTo>
                <a:lnTo>
                  <a:pt x="44" y="183"/>
                </a:lnTo>
                <a:lnTo>
                  <a:pt x="39" y="178"/>
                </a:lnTo>
                <a:lnTo>
                  <a:pt x="39" y="178"/>
                </a:lnTo>
                <a:lnTo>
                  <a:pt x="39" y="178"/>
                </a:lnTo>
                <a:lnTo>
                  <a:pt x="34" y="173"/>
                </a:lnTo>
                <a:lnTo>
                  <a:pt x="34" y="173"/>
                </a:lnTo>
                <a:lnTo>
                  <a:pt x="34" y="173"/>
                </a:lnTo>
                <a:lnTo>
                  <a:pt x="34" y="168"/>
                </a:lnTo>
                <a:lnTo>
                  <a:pt x="29" y="168"/>
                </a:lnTo>
                <a:lnTo>
                  <a:pt x="29" y="163"/>
                </a:lnTo>
                <a:lnTo>
                  <a:pt x="29" y="163"/>
                </a:lnTo>
                <a:lnTo>
                  <a:pt x="29" y="163"/>
                </a:lnTo>
                <a:lnTo>
                  <a:pt x="24" y="163"/>
                </a:lnTo>
                <a:lnTo>
                  <a:pt x="24" y="159"/>
                </a:lnTo>
                <a:lnTo>
                  <a:pt x="24" y="159"/>
                </a:lnTo>
                <a:lnTo>
                  <a:pt x="24" y="159"/>
                </a:lnTo>
                <a:lnTo>
                  <a:pt x="24" y="154"/>
                </a:lnTo>
                <a:lnTo>
                  <a:pt x="20" y="154"/>
                </a:lnTo>
                <a:lnTo>
                  <a:pt x="20" y="154"/>
                </a:lnTo>
                <a:lnTo>
                  <a:pt x="20" y="149"/>
                </a:lnTo>
                <a:lnTo>
                  <a:pt x="15" y="149"/>
                </a:lnTo>
                <a:lnTo>
                  <a:pt x="15" y="149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5"/>
                </a:lnTo>
                <a:lnTo>
                  <a:pt x="5" y="130"/>
                </a:lnTo>
                <a:lnTo>
                  <a:pt x="5" y="125"/>
                </a:lnTo>
                <a:lnTo>
                  <a:pt x="5" y="125"/>
                </a:lnTo>
                <a:lnTo>
                  <a:pt x="5" y="120"/>
                </a:lnTo>
                <a:lnTo>
                  <a:pt x="5" y="115"/>
                </a:lnTo>
                <a:lnTo>
                  <a:pt x="0" y="115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5" y="106"/>
                </a:lnTo>
                <a:lnTo>
                  <a:pt x="5" y="106"/>
                </a:lnTo>
                <a:lnTo>
                  <a:pt x="5" y="106"/>
                </a:lnTo>
                <a:lnTo>
                  <a:pt x="5" y="101"/>
                </a:lnTo>
                <a:lnTo>
                  <a:pt x="5" y="101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7"/>
                </a:lnTo>
                <a:lnTo>
                  <a:pt x="5" y="82"/>
                </a:lnTo>
                <a:lnTo>
                  <a:pt x="5" y="82"/>
                </a:lnTo>
                <a:lnTo>
                  <a:pt x="5" y="77"/>
                </a:lnTo>
                <a:lnTo>
                  <a:pt x="10" y="77"/>
                </a:lnTo>
                <a:lnTo>
                  <a:pt x="10" y="72"/>
                </a:lnTo>
                <a:lnTo>
                  <a:pt x="10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3"/>
                </a:lnTo>
                <a:lnTo>
                  <a:pt x="10" y="63"/>
                </a:lnTo>
                <a:lnTo>
                  <a:pt x="10" y="58"/>
                </a:lnTo>
                <a:lnTo>
                  <a:pt x="10" y="58"/>
                </a:lnTo>
                <a:lnTo>
                  <a:pt x="10" y="53"/>
                </a:lnTo>
                <a:lnTo>
                  <a:pt x="10" y="48"/>
                </a:lnTo>
                <a:lnTo>
                  <a:pt x="10" y="48"/>
                </a:lnTo>
                <a:lnTo>
                  <a:pt x="15" y="43"/>
                </a:lnTo>
                <a:lnTo>
                  <a:pt x="15" y="39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2" name="Freeform 64"/>
          <p:cNvSpPr>
            <a:spLocks/>
          </p:cNvSpPr>
          <p:nvPr/>
        </p:nvSpPr>
        <p:spPr bwMode="auto">
          <a:xfrm>
            <a:off x="7151688" y="3125788"/>
            <a:ext cx="104775" cy="668337"/>
          </a:xfrm>
          <a:custGeom>
            <a:avLst/>
            <a:gdLst/>
            <a:ahLst/>
            <a:cxnLst>
              <a:cxn ang="0">
                <a:pos x="0" y="365"/>
              </a:cxn>
              <a:cxn ang="0">
                <a:pos x="0" y="356"/>
              </a:cxn>
              <a:cxn ang="0">
                <a:pos x="5" y="351"/>
              </a:cxn>
              <a:cxn ang="0">
                <a:pos x="5" y="341"/>
              </a:cxn>
              <a:cxn ang="0">
                <a:pos x="5" y="332"/>
              </a:cxn>
              <a:cxn ang="0">
                <a:pos x="5" y="322"/>
              </a:cxn>
              <a:cxn ang="0">
                <a:pos x="10" y="317"/>
              </a:cxn>
              <a:cxn ang="0">
                <a:pos x="10" y="308"/>
              </a:cxn>
              <a:cxn ang="0">
                <a:pos x="14" y="303"/>
              </a:cxn>
              <a:cxn ang="0">
                <a:pos x="19" y="298"/>
              </a:cxn>
              <a:cxn ang="0">
                <a:pos x="19" y="288"/>
              </a:cxn>
              <a:cxn ang="0">
                <a:pos x="19" y="279"/>
              </a:cxn>
              <a:cxn ang="0">
                <a:pos x="24" y="274"/>
              </a:cxn>
              <a:cxn ang="0">
                <a:pos x="24" y="264"/>
              </a:cxn>
              <a:cxn ang="0">
                <a:pos x="24" y="255"/>
              </a:cxn>
              <a:cxn ang="0">
                <a:pos x="24" y="245"/>
              </a:cxn>
              <a:cxn ang="0">
                <a:pos x="29" y="236"/>
              </a:cxn>
              <a:cxn ang="0">
                <a:pos x="29" y="226"/>
              </a:cxn>
              <a:cxn ang="0">
                <a:pos x="29" y="216"/>
              </a:cxn>
              <a:cxn ang="0">
                <a:pos x="34" y="212"/>
              </a:cxn>
              <a:cxn ang="0">
                <a:pos x="34" y="202"/>
              </a:cxn>
              <a:cxn ang="0">
                <a:pos x="34" y="192"/>
              </a:cxn>
              <a:cxn ang="0">
                <a:pos x="34" y="183"/>
              </a:cxn>
              <a:cxn ang="0">
                <a:pos x="38" y="178"/>
              </a:cxn>
              <a:cxn ang="0">
                <a:pos x="38" y="168"/>
              </a:cxn>
              <a:cxn ang="0">
                <a:pos x="38" y="159"/>
              </a:cxn>
              <a:cxn ang="0">
                <a:pos x="38" y="149"/>
              </a:cxn>
              <a:cxn ang="0">
                <a:pos x="43" y="144"/>
              </a:cxn>
              <a:cxn ang="0">
                <a:pos x="43" y="135"/>
              </a:cxn>
              <a:cxn ang="0">
                <a:pos x="43" y="125"/>
              </a:cxn>
              <a:cxn ang="0">
                <a:pos x="43" y="116"/>
              </a:cxn>
              <a:cxn ang="0">
                <a:pos x="48" y="111"/>
              </a:cxn>
              <a:cxn ang="0">
                <a:pos x="48" y="101"/>
              </a:cxn>
              <a:cxn ang="0">
                <a:pos x="48" y="92"/>
              </a:cxn>
              <a:cxn ang="0">
                <a:pos x="48" y="82"/>
              </a:cxn>
              <a:cxn ang="0">
                <a:pos x="53" y="77"/>
              </a:cxn>
              <a:cxn ang="0">
                <a:pos x="53" y="68"/>
              </a:cxn>
              <a:cxn ang="0">
                <a:pos x="53" y="58"/>
              </a:cxn>
              <a:cxn ang="0">
                <a:pos x="53" y="48"/>
              </a:cxn>
              <a:cxn ang="0">
                <a:pos x="58" y="44"/>
              </a:cxn>
              <a:cxn ang="0">
                <a:pos x="58" y="34"/>
              </a:cxn>
              <a:cxn ang="0">
                <a:pos x="53" y="29"/>
              </a:cxn>
              <a:cxn ang="0">
                <a:pos x="53" y="20"/>
              </a:cxn>
              <a:cxn ang="0">
                <a:pos x="53" y="10"/>
              </a:cxn>
              <a:cxn ang="0">
                <a:pos x="53" y="0"/>
              </a:cxn>
            </a:cxnLst>
            <a:rect l="0" t="0" r="r" b="b"/>
            <a:pathLst>
              <a:path w="58" h="370">
                <a:moveTo>
                  <a:pt x="0" y="370"/>
                </a:moveTo>
                <a:lnTo>
                  <a:pt x="0" y="365"/>
                </a:lnTo>
                <a:lnTo>
                  <a:pt x="0" y="360"/>
                </a:lnTo>
                <a:lnTo>
                  <a:pt x="0" y="356"/>
                </a:lnTo>
                <a:lnTo>
                  <a:pt x="5" y="356"/>
                </a:lnTo>
                <a:lnTo>
                  <a:pt x="5" y="351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5" y="332"/>
                </a:lnTo>
                <a:lnTo>
                  <a:pt x="5" y="327"/>
                </a:lnTo>
                <a:lnTo>
                  <a:pt x="5" y="322"/>
                </a:lnTo>
                <a:lnTo>
                  <a:pt x="10" y="322"/>
                </a:lnTo>
                <a:lnTo>
                  <a:pt x="10" y="317"/>
                </a:lnTo>
                <a:lnTo>
                  <a:pt x="10" y="312"/>
                </a:lnTo>
                <a:lnTo>
                  <a:pt x="10" y="308"/>
                </a:lnTo>
                <a:lnTo>
                  <a:pt x="14" y="308"/>
                </a:lnTo>
                <a:lnTo>
                  <a:pt x="14" y="303"/>
                </a:lnTo>
                <a:lnTo>
                  <a:pt x="19" y="303"/>
                </a:lnTo>
                <a:lnTo>
                  <a:pt x="19" y="298"/>
                </a:lnTo>
                <a:lnTo>
                  <a:pt x="19" y="293"/>
                </a:lnTo>
                <a:lnTo>
                  <a:pt x="19" y="288"/>
                </a:lnTo>
                <a:lnTo>
                  <a:pt x="19" y="284"/>
                </a:lnTo>
                <a:lnTo>
                  <a:pt x="19" y="279"/>
                </a:lnTo>
                <a:lnTo>
                  <a:pt x="19" y="274"/>
                </a:lnTo>
                <a:lnTo>
                  <a:pt x="24" y="274"/>
                </a:lnTo>
                <a:lnTo>
                  <a:pt x="24" y="269"/>
                </a:lnTo>
                <a:lnTo>
                  <a:pt x="24" y="264"/>
                </a:lnTo>
                <a:lnTo>
                  <a:pt x="24" y="260"/>
                </a:lnTo>
                <a:lnTo>
                  <a:pt x="24" y="255"/>
                </a:lnTo>
                <a:lnTo>
                  <a:pt x="24" y="250"/>
                </a:lnTo>
                <a:lnTo>
                  <a:pt x="24" y="245"/>
                </a:lnTo>
                <a:lnTo>
                  <a:pt x="29" y="240"/>
                </a:lnTo>
                <a:lnTo>
                  <a:pt x="29" y="236"/>
                </a:lnTo>
                <a:lnTo>
                  <a:pt x="29" y="231"/>
                </a:lnTo>
                <a:lnTo>
                  <a:pt x="29" y="226"/>
                </a:lnTo>
                <a:lnTo>
                  <a:pt x="29" y="221"/>
                </a:lnTo>
                <a:lnTo>
                  <a:pt x="29" y="216"/>
                </a:lnTo>
                <a:lnTo>
                  <a:pt x="29" y="212"/>
                </a:lnTo>
                <a:lnTo>
                  <a:pt x="34" y="212"/>
                </a:lnTo>
                <a:lnTo>
                  <a:pt x="34" y="207"/>
                </a:lnTo>
                <a:lnTo>
                  <a:pt x="34" y="202"/>
                </a:lnTo>
                <a:lnTo>
                  <a:pt x="34" y="197"/>
                </a:lnTo>
                <a:lnTo>
                  <a:pt x="34" y="192"/>
                </a:lnTo>
                <a:lnTo>
                  <a:pt x="34" y="188"/>
                </a:lnTo>
                <a:lnTo>
                  <a:pt x="34" y="183"/>
                </a:lnTo>
                <a:lnTo>
                  <a:pt x="34" y="178"/>
                </a:lnTo>
                <a:lnTo>
                  <a:pt x="38" y="178"/>
                </a:lnTo>
                <a:lnTo>
                  <a:pt x="38" y="173"/>
                </a:lnTo>
                <a:lnTo>
                  <a:pt x="38" y="168"/>
                </a:lnTo>
                <a:lnTo>
                  <a:pt x="38" y="164"/>
                </a:lnTo>
                <a:lnTo>
                  <a:pt x="38" y="159"/>
                </a:lnTo>
                <a:lnTo>
                  <a:pt x="38" y="154"/>
                </a:lnTo>
                <a:lnTo>
                  <a:pt x="38" y="149"/>
                </a:lnTo>
                <a:lnTo>
                  <a:pt x="38" y="144"/>
                </a:lnTo>
                <a:lnTo>
                  <a:pt x="43" y="144"/>
                </a:lnTo>
                <a:lnTo>
                  <a:pt x="43" y="140"/>
                </a:lnTo>
                <a:lnTo>
                  <a:pt x="43" y="135"/>
                </a:lnTo>
                <a:lnTo>
                  <a:pt x="43" y="130"/>
                </a:lnTo>
                <a:lnTo>
                  <a:pt x="43" y="125"/>
                </a:lnTo>
                <a:lnTo>
                  <a:pt x="43" y="120"/>
                </a:lnTo>
                <a:lnTo>
                  <a:pt x="43" y="116"/>
                </a:lnTo>
                <a:lnTo>
                  <a:pt x="48" y="116"/>
                </a:lnTo>
                <a:lnTo>
                  <a:pt x="48" y="111"/>
                </a:lnTo>
                <a:lnTo>
                  <a:pt x="48" y="106"/>
                </a:lnTo>
                <a:lnTo>
                  <a:pt x="48" y="101"/>
                </a:lnTo>
                <a:lnTo>
                  <a:pt x="48" y="96"/>
                </a:lnTo>
                <a:lnTo>
                  <a:pt x="48" y="92"/>
                </a:lnTo>
                <a:lnTo>
                  <a:pt x="48" y="87"/>
                </a:lnTo>
                <a:lnTo>
                  <a:pt x="48" y="82"/>
                </a:lnTo>
                <a:lnTo>
                  <a:pt x="53" y="82"/>
                </a:lnTo>
                <a:lnTo>
                  <a:pt x="53" y="77"/>
                </a:lnTo>
                <a:lnTo>
                  <a:pt x="53" y="72"/>
                </a:lnTo>
                <a:lnTo>
                  <a:pt x="53" y="68"/>
                </a:lnTo>
                <a:lnTo>
                  <a:pt x="53" y="63"/>
                </a:lnTo>
                <a:lnTo>
                  <a:pt x="53" y="58"/>
                </a:lnTo>
                <a:lnTo>
                  <a:pt x="53" y="53"/>
                </a:lnTo>
                <a:lnTo>
                  <a:pt x="53" y="48"/>
                </a:lnTo>
                <a:lnTo>
                  <a:pt x="58" y="48"/>
                </a:lnTo>
                <a:lnTo>
                  <a:pt x="58" y="44"/>
                </a:lnTo>
                <a:lnTo>
                  <a:pt x="58" y="39"/>
                </a:lnTo>
                <a:lnTo>
                  <a:pt x="58" y="34"/>
                </a:lnTo>
                <a:lnTo>
                  <a:pt x="58" y="29"/>
                </a:lnTo>
                <a:lnTo>
                  <a:pt x="53" y="29"/>
                </a:lnTo>
                <a:lnTo>
                  <a:pt x="53" y="24"/>
                </a:lnTo>
                <a:lnTo>
                  <a:pt x="53" y="20"/>
                </a:lnTo>
                <a:lnTo>
                  <a:pt x="53" y="15"/>
                </a:lnTo>
                <a:lnTo>
                  <a:pt x="53" y="10"/>
                </a:lnTo>
                <a:lnTo>
                  <a:pt x="53" y="5"/>
                </a:lnTo>
                <a:lnTo>
                  <a:pt x="53" y="0"/>
                </a:lnTo>
                <a:lnTo>
                  <a:pt x="58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3" name="Freeform 65"/>
          <p:cNvSpPr>
            <a:spLocks/>
          </p:cNvSpPr>
          <p:nvPr/>
        </p:nvSpPr>
        <p:spPr bwMode="auto">
          <a:xfrm>
            <a:off x="7173913" y="3057525"/>
            <a:ext cx="109537" cy="714375"/>
          </a:xfrm>
          <a:custGeom>
            <a:avLst/>
            <a:gdLst/>
            <a:ahLst/>
            <a:cxnLst>
              <a:cxn ang="0">
                <a:pos x="48" y="5"/>
              </a:cxn>
              <a:cxn ang="0">
                <a:pos x="53" y="10"/>
              </a:cxn>
              <a:cxn ang="0">
                <a:pos x="53" y="19"/>
              </a:cxn>
              <a:cxn ang="0">
                <a:pos x="53" y="29"/>
              </a:cxn>
              <a:cxn ang="0">
                <a:pos x="53" y="38"/>
              </a:cxn>
              <a:cxn ang="0">
                <a:pos x="48" y="43"/>
              </a:cxn>
              <a:cxn ang="0">
                <a:pos x="48" y="53"/>
              </a:cxn>
              <a:cxn ang="0">
                <a:pos x="53" y="58"/>
              </a:cxn>
              <a:cxn ang="0">
                <a:pos x="53" y="67"/>
              </a:cxn>
              <a:cxn ang="0">
                <a:pos x="58" y="72"/>
              </a:cxn>
              <a:cxn ang="0">
                <a:pos x="53" y="77"/>
              </a:cxn>
              <a:cxn ang="0">
                <a:pos x="53" y="86"/>
              </a:cxn>
              <a:cxn ang="0">
                <a:pos x="53" y="96"/>
              </a:cxn>
              <a:cxn ang="0">
                <a:pos x="53" y="106"/>
              </a:cxn>
              <a:cxn ang="0">
                <a:pos x="48" y="110"/>
              </a:cxn>
              <a:cxn ang="0">
                <a:pos x="48" y="120"/>
              </a:cxn>
              <a:cxn ang="0">
                <a:pos x="48" y="130"/>
              </a:cxn>
              <a:cxn ang="0">
                <a:pos x="48" y="139"/>
              </a:cxn>
              <a:cxn ang="0">
                <a:pos x="44" y="144"/>
              </a:cxn>
              <a:cxn ang="0">
                <a:pos x="44" y="154"/>
              </a:cxn>
              <a:cxn ang="0">
                <a:pos x="44" y="163"/>
              </a:cxn>
              <a:cxn ang="0">
                <a:pos x="44" y="173"/>
              </a:cxn>
              <a:cxn ang="0">
                <a:pos x="39" y="178"/>
              </a:cxn>
              <a:cxn ang="0">
                <a:pos x="39" y="187"/>
              </a:cxn>
              <a:cxn ang="0">
                <a:pos x="39" y="197"/>
              </a:cxn>
              <a:cxn ang="0">
                <a:pos x="39" y="206"/>
              </a:cxn>
              <a:cxn ang="0">
                <a:pos x="34" y="211"/>
              </a:cxn>
              <a:cxn ang="0">
                <a:pos x="34" y="221"/>
              </a:cxn>
              <a:cxn ang="0">
                <a:pos x="34" y="230"/>
              </a:cxn>
              <a:cxn ang="0">
                <a:pos x="29" y="235"/>
              </a:cxn>
              <a:cxn ang="0">
                <a:pos x="29" y="245"/>
              </a:cxn>
              <a:cxn ang="0">
                <a:pos x="29" y="254"/>
              </a:cxn>
              <a:cxn ang="0">
                <a:pos x="29" y="264"/>
              </a:cxn>
              <a:cxn ang="0">
                <a:pos x="24" y="269"/>
              </a:cxn>
              <a:cxn ang="0">
                <a:pos x="24" y="278"/>
              </a:cxn>
              <a:cxn ang="0">
                <a:pos x="24" y="288"/>
              </a:cxn>
              <a:cxn ang="0">
                <a:pos x="24" y="298"/>
              </a:cxn>
              <a:cxn ang="0">
                <a:pos x="20" y="302"/>
              </a:cxn>
              <a:cxn ang="0">
                <a:pos x="20" y="312"/>
              </a:cxn>
              <a:cxn ang="0">
                <a:pos x="20" y="322"/>
              </a:cxn>
              <a:cxn ang="0">
                <a:pos x="20" y="331"/>
              </a:cxn>
              <a:cxn ang="0">
                <a:pos x="15" y="341"/>
              </a:cxn>
              <a:cxn ang="0">
                <a:pos x="15" y="350"/>
              </a:cxn>
              <a:cxn ang="0">
                <a:pos x="15" y="360"/>
              </a:cxn>
              <a:cxn ang="0">
                <a:pos x="10" y="365"/>
              </a:cxn>
              <a:cxn ang="0">
                <a:pos x="10" y="374"/>
              </a:cxn>
              <a:cxn ang="0">
                <a:pos x="10" y="384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58" h="394">
                <a:moveTo>
                  <a:pt x="48" y="0"/>
                </a:moveTo>
                <a:lnTo>
                  <a:pt x="48" y="5"/>
                </a:lnTo>
                <a:lnTo>
                  <a:pt x="53" y="5"/>
                </a:lnTo>
                <a:lnTo>
                  <a:pt x="53" y="10"/>
                </a:lnTo>
                <a:lnTo>
                  <a:pt x="53" y="14"/>
                </a:lnTo>
                <a:lnTo>
                  <a:pt x="53" y="19"/>
                </a:lnTo>
                <a:lnTo>
                  <a:pt x="53" y="24"/>
                </a:lnTo>
                <a:lnTo>
                  <a:pt x="53" y="29"/>
                </a:lnTo>
                <a:lnTo>
                  <a:pt x="53" y="34"/>
                </a:lnTo>
                <a:lnTo>
                  <a:pt x="53" y="38"/>
                </a:lnTo>
                <a:lnTo>
                  <a:pt x="48" y="38"/>
                </a:lnTo>
                <a:lnTo>
                  <a:pt x="48" y="43"/>
                </a:lnTo>
                <a:lnTo>
                  <a:pt x="48" y="48"/>
                </a:lnTo>
                <a:lnTo>
                  <a:pt x="48" y="53"/>
                </a:lnTo>
                <a:lnTo>
                  <a:pt x="53" y="53"/>
                </a:lnTo>
                <a:lnTo>
                  <a:pt x="53" y="58"/>
                </a:lnTo>
                <a:lnTo>
                  <a:pt x="53" y="62"/>
                </a:lnTo>
                <a:lnTo>
                  <a:pt x="53" y="67"/>
                </a:lnTo>
                <a:lnTo>
                  <a:pt x="53" y="72"/>
                </a:lnTo>
                <a:lnTo>
                  <a:pt x="58" y="72"/>
                </a:lnTo>
                <a:lnTo>
                  <a:pt x="58" y="77"/>
                </a:lnTo>
                <a:lnTo>
                  <a:pt x="53" y="77"/>
                </a:lnTo>
                <a:lnTo>
                  <a:pt x="53" y="82"/>
                </a:lnTo>
                <a:lnTo>
                  <a:pt x="53" y="86"/>
                </a:lnTo>
                <a:lnTo>
                  <a:pt x="53" y="91"/>
                </a:lnTo>
                <a:lnTo>
                  <a:pt x="53" y="96"/>
                </a:lnTo>
                <a:lnTo>
                  <a:pt x="53" y="101"/>
                </a:lnTo>
                <a:lnTo>
                  <a:pt x="53" y="106"/>
                </a:lnTo>
                <a:lnTo>
                  <a:pt x="48" y="106"/>
                </a:lnTo>
                <a:lnTo>
                  <a:pt x="48" y="110"/>
                </a:lnTo>
                <a:lnTo>
                  <a:pt x="48" y="115"/>
                </a:lnTo>
                <a:lnTo>
                  <a:pt x="48" y="120"/>
                </a:lnTo>
                <a:lnTo>
                  <a:pt x="48" y="125"/>
                </a:lnTo>
                <a:lnTo>
                  <a:pt x="48" y="130"/>
                </a:lnTo>
                <a:lnTo>
                  <a:pt x="48" y="134"/>
                </a:lnTo>
                <a:lnTo>
                  <a:pt x="48" y="139"/>
                </a:lnTo>
                <a:lnTo>
                  <a:pt x="44" y="139"/>
                </a:lnTo>
                <a:lnTo>
                  <a:pt x="44" y="144"/>
                </a:lnTo>
                <a:lnTo>
                  <a:pt x="44" y="149"/>
                </a:lnTo>
                <a:lnTo>
                  <a:pt x="44" y="154"/>
                </a:lnTo>
                <a:lnTo>
                  <a:pt x="44" y="158"/>
                </a:lnTo>
                <a:lnTo>
                  <a:pt x="44" y="163"/>
                </a:lnTo>
                <a:lnTo>
                  <a:pt x="44" y="168"/>
                </a:lnTo>
                <a:lnTo>
                  <a:pt x="44" y="173"/>
                </a:lnTo>
                <a:lnTo>
                  <a:pt x="39" y="173"/>
                </a:lnTo>
                <a:lnTo>
                  <a:pt x="39" y="178"/>
                </a:lnTo>
                <a:lnTo>
                  <a:pt x="39" y="182"/>
                </a:lnTo>
                <a:lnTo>
                  <a:pt x="39" y="187"/>
                </a:lnTo>
                <a:lnTo>
                  <a:pt x="39" y="192"/>
                </a:lnTo>
                <a:lnTo>
                  <a:pt x="39" y="197"/>
                </a:lnTo>
                <a:lnTo>
                  <a:pt x="39" y="202"/>
                </a:lnTo>
                <a:lnTo>
                  <a:pt x="39" y="206"/>
                </a:lnTo>
                <a:lnTo>
                  <a:pt x="34" y="206"/>
                </a:lnTo>
                <a:lnTo>
                  <a:pt x="34" y="211"/>
                </a:lnTo>
                <a:lnTo>
                  <a:pt x="34" y="216"/>
                </a:lnTo>
                <a:lnTo>
                  <a:pt x="34" y="221"/>
                </a:lnTo>
                <a:lnTo>
                  <a:pt x="34" y="226"/>
                </a:lnTo>
                <a:lnTo>
                  <a:pt x="34" y="230"/>
                </a:lnTo>
                <a:lnTo>
                  <a:pt x="34" y="235"/>
                </a:lnTo>
                <a:lnTo>
                  <a:pt x="29" y="235"/>
                </a:lnTo>
                <a:lnTo>
                  <a:pt x="29" y="240"/>
                </a:lnTo>
                <a:lnTo>
                  <a:pt x="29" y="245"/>
                </a:lnTo>
                <a:lnTo>
                  <a:pt x="29" y="250"/>
                </a:lnTo>
                <a:lnTo>
                  <a:pt x="29" y="254"/>
                </a:lnTo>
                <a:lnTo>
                  <a:pt x="29" y="259"/>
                </a:lnTo>
                <a:lnTo>
                  <a:pt x="29" y="264"/>
                </a:lnTo>
                <a:lnTo>
                  <a:pt x="29" y="269"/>
                </a:lnTo>
                <a:lnTo>
                  <a:pt x="24" y="269"/>
                </a:lnTo>
                <a:lnTo>
                  <a:pt x="24" y="274"/>
                </a:lnTo>
                <a:lnTo>
                  <a:pt x="24" y="278"/>
                </a:lnTo>
                <a:lnTo>
                  <a:pt x="24" y="283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2"/>
                </a:lnTo>
                <a:lnTo>
                  <a:pt x="20" y="302"/>
                </a:lnTo>
                <a:lnTo>
                  <a:pt x="20" y="307"/>
                </a:lnTo>
                <a:lnTo>
                  <a:pt x="20" y="312"/>
                </a:lnTo>
                <a:lnTo>
                  <a:pt x="20" y="317"/>
                </a:lnTo>
                <a:lnTo>
                  <a:pt x="20" y="322"/>
                </a:lnTo>
                <a:lnTo>
                  <a:pt x="20" y="326"/>
                </a:lnTo>
                <a:lnTo>
                  <a:pt x="20" y="331"/>
                </a:lnTo>
                <a:lnTo>
                  <a:pt x="15" y="336"/>
                </a:lnTo>
                <a:lnTo>
                  <a:pt x="15" y="341"/>
                </a:lnTo>
                <a:lnTo>
                  <a:pt x="15" y="346"/>
                </a:lnTo>
                <a:lnTo>
                  <a:pt x="15" y="350"/>
                </a:lnTo>
                <a:lnTo>
                  <a:pt x="15" y="355"/>
                </a:lnTo>
                <a:lnTo>
                  <a:pt x="15" y="360"/>
                </a:lnTo>
                <a:lnTo>
                  <a:pt x="15" y="365"/>
                </a:lnTo>
                <a:lnTo>
                  <a:pt x="10" y="365"/>
                </a:lnTo>
                <a:lnTo>
                  <a:pt x="10" y="370"/>
                </a:lnTo>
                <a:lnTo>
                  <a:pt x="10" y="374"/>
                </a:lnTo>
                <a:lnTo>
                  <a:pt x="10" y="379"/>
                </a:lnTo>
                <a:lnTo>
                  <a:pt x="10" y="384"/>
                </a:lnTo>
                <a:lnTo>
                  <a:pt x="5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4" name="Freeform 66"/>
          <p:cNvSpPr>
            <a:spLocks/>
          </p:cNvSpPr>
          <p:nvPr/>
        </p:nvSpPr>
        <p:spPr bwMode="auto">
          <a:xfrm>
            <a:off x="7418388" y="2727325"/>
            <a:ext cx="357187" cy="357188"/>
          </a:xfrm>
          <a:custGeom>
            <a:avLst/>
            <a:gdLst/>
            <a:ahLst/>
            <a:cxnLst>
              <a:cxn ang="0">
                <a:pos x="19" y="33"/>
              </a:cxn>
              <a:cxn ang="0">
                <a:pos x="29" y="19"/>
              </a:cxn>
              <a:cxn ang="0">
                <a:pos x="33" y="14"/>
              </a:cxn>
              <a:cxn ang="0">
                <a:pos x="48" y="9"/>
              </a:cxn>
              <a:cxn ang="0">
                <a:pos x="67" y="4"/>
              </a:cxn>
              <a:cxn ang="0">
                <a:pos x="77" y="4"/>
              </a:cxn>
              <a:cxn ang="0">
                <a:pos x="86" y="4"/>
              </a:cxn>
              <a:cxn ang="0">
                <a:pos x="100" y="0"/>
              </a:cxn>
              <a:cxn ang="0">
                <a:pos x="110" y="0"/>
              </a:cxn>
              <a:cxn ang="0">
                <a:pos x="120" y="0"/>
              </a:cxn>
              <a:cxn ang="0">
                <a:pos x="134" y="14"/>
              </a:cxn>
              <a:cxn ang="0">
                <a:pos x="144" y="19"/>
              </a:cxn>
              <a:cxn ang="0">
                <a:pos x="148" y="19"/>
              </a:cxn>
              <a:cxn ang="0">
                <a:pos x="163" y="28"/>
              </a:cxn>
              <a:cxn ang="0">
                <a:pos x="177" y="38"/>
              </a:cxn>
              <a:cxn ang="0">
                <a:pos x="182" y="48"/>
              </a:cxn>
              <a:cxn ang="0">
                <a:pos x="192" y="57"/>
              </a:cxn>
              <a:cxn ang="0">
                <a:pos x="192" y="67"/>
              </a:cxn>
              <a:cxn ang="0">
                <a:pos x="192" y="81"/>
              </a:cxn>
              <a:cxn ang="0">
                <a:pos x="192" y="91"/>
              </a:cxn>
              <a:cxn ang="0">
                <a:pos x="196" y="100"/>
              </a:cxn>
              <a:cxn ang="0">
                <a:pos x="196" y="115"/>
              </a:cxn>
              <a:cxn ang="0">
                <a:pos x="192" y="129"/>
              </a:cxn>
              <a:cxn ang="0">
                <a:pos x="192" y="134"/>
              </a:cxn>
              <a:cxn ang="0">
                <a:pos x="187" y="148"/>
              </a:cxn>
              <a:cxn ang="0">
                <a:pos x="177" y="158"/>
              </a:cxn>
              <a:cxn ang="0">
                <a:pos x="168" y="168"/>
              </a:cxn>
              <a:cxn ang="0">
                <a:pos x="158" y="172"/>
              </a:cxn>
              <a:cxn ang="0">
                <a:pos x="148" y="177"/>
              </a:cxn>
              <a:cxn ang="0">
                <a:pos x="139" y="182"/>
              </a:cxn>
              <a:cxn ang="0">
                <a:pos x="129" y="187"/>
              </a:cxn>
              <a:cxn ang="0">
                <a:pos x="110" y="196"/>
              </a:cxn>
              <a:cxn ang="0">
                <a:pos x="105" y="196"/>
              </a:cxn>
              <a:cxn ang="0">
                <a:pos x="96" y="192"/>
              </a:cxn>
              <a:cxn ang="0">
                <a:pos x="77" y="192"/>
              </a:cxn>
              <a:cxn ang="0">
                <a:pos x="67" y="187"/>
              </a:cxn>
              <a:cxn ang="0">
                <a:pos x="62" y="187"/>
              </a:cxn>
              <a:cxn ang="0">
                <a:pos x="48" y="177"/>
              </a:cxn>
              <a:cxn ang="0">
                <a:pos x="33" y="168"/>
              </a:cxn>
              <a:cxn ang="0">
                <a:pos x="29" y="158"/>
              </a:cxn>
              <a:cxn ang="0">
                <a:pos x="24" y="153"/>
              </a:cxn>
              <a:cxn ang="0">
                <a:pos x="14" y="144"/>
              </a:cxn>
              <a:cxn ang="0">
                <a:pos x="9" y="134"/>
              </a:cxn>
              <a:cxn ang="0">
                <a:pos x="5" y="124"/>
              </a:cxn>
              <a:cxn ang="0">
                <a:pos x="0" y="115"/>
              </a:cxn>
              <a:cxn ang="0">
                <a:pos x="0" y="100"/>
              </a:cxn>
              <a:cxn ang="0">
                <a:pos x="5" y="91"/>
              </a:cxn>
              <a:cxn ang="0">
                <a:pos x="5" y="81"/>
              </a:cxn>
              <a:cxn ang="0">
                <a:pos x="5" y="67"/>
              </a:cxn>
              <a:cxn ang="0">
                <a:pos x="9" y="52"/>
              </a:cxn>
              <a:cxn ang="0">
                <a:pos x="9" y="48"/>
              </a:cxn>
            </a:cxnLst>
            <a:rect l="0" t="0" r="r" b="b"/>
            <a:pathLst>
              <a:path w="196" h="196">
                <a:moveTo>
                  <a:pt x="9" y="43"/>
                </a:moveTo>
                <a:lnTo>
                  <a:pt x="14" y="38"/>
                </a:lnTo>
                <a:lnTo>
                  <a:pt x="14" y="38"/>
                </a:lnTo>
                <a:lnTo>
                  <a:pt x="14" y="33"/>
                </a:lnTo>
                <a:lnTo>
                  <a:pt x="19" y="33"/>
                </a:lnTo>
                <a:lnTo>
                  <a:pt x="19" y="28"/>
                </a:lnTo>
                <a:lnTo>
                  <a:pt x="19" y="28"/>
                </a:lnTo>
                <a:lnTo>
                  <a:pt x="24" y="24"/>
                </a:lnTo>
                <a:lnTo>
                  <a:pt x="24" y="24"/>
                </a:lnTo>
                <a:lnTo>
                  <a:pt x="29" y="19"/>
                </a:lnTo>
                <a:lnTo>
                  <a:pt x="29" y="19"/>
                </a:lnTo>
                <a:lnTo>
                  <a:pt x="29" y="19"/>
                </a:lnTo>
                <a:lnTo>
                  <a:pt x="33" y="19"/>
                </a:lnTo>
                <a:lnTo>
                  <a:pt x="33" y="14"/>
                </a:lnTo>
                <a:lnTo>
                  <a:pt x="33" y="14"/>
                </a:lnTo>
                <a:lnTo>
                  <a:pt x="38" y="14"/>
                </a:lnTo>
                <a:lnTo>
                  <a:pt x="38" y="14"/>
                </a:lnTo>
                <a:lnTo>
                  <a:pt x="43" y="9"/>
                </a:lnTo>
                <a:lnTo>
                  <a:pt x="48" y="9"/>
                </a:lnTo>
                <a:lnTo>
                  <a:pt x="48" y="9"/>
                </a:lnTo>
                <a:lnTo>
                  <a:pt x="53" y="9"/>
                </a:lnTo>
                <a:lnTo>
                  <a:pt x="57" y="4"/>
                </a:lnTo>
                <a:lnTo>
                  <a:pt x="57" y="4"/>
                </a:lnTo>
                <a:lnTo>
                  <a:pt x="62" y="4"/>
                </a:lnTo>
                <a:lnTo>
                  <a:pt x="67" y="4"/>
                </a:lnTo>
                <a:lnTo>
                  <a:pt x="67" y="4"/>
                </a:lnTo>
                <a:lnTo>
                  <a:pt x="67" y="4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77" y="4"/>
                </a:lnTo>
                <a:lnTo>
                  <a:pt x="81" y="4"/>
                </a:lnTo>
                <a:lnTo>
                  <a:pt x="81" y="4"/>
                </a:lnTo>
                <a:lnTo>
                  <a:pt x="86" y="4"/>
                </a:lnTo>
                <a:lnTo>
                  <a:pt x="91" y="4"/>
                </a:lnTo>
                <a:lnTo>
                  <a:pt x="91" y="0"/>
                </a:lnTo>
                <a:lnTo>
                  <a:pt x="96" y="0"/>
                </a:lnTo>
                <a:lnTo>
                  <a:pt x="100" y="0"/>
                </a:lnTo>
                <a:lnTo>
                  <a:pt x="100" y="0"/>
                </a:lnTo>
                <a:lnTo>
                  <a:pt x="105" y="0"/>
                </a:lnTo>
                <a:lnTo>
                  <a:pt x="105" y="0"/>
                </a:lnTo>
                <a:lnTo>
                  <a:pt x="105" y="0"/>
                </a:lnTo>
                <a:lnTo>
                  <a:pt x="110" y="0"/>
                </a:lnTo>
                <a:lnTo>
                  <a:pt x="110" y="0"/>
                </a:lnTo>
                <a:lnTo>
                  <a:pt x="110" y="0"/>
                </a:ln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120" y="0"/>
                </a:lnTo>
                <a:lnTo>
                  <a:pt x="124" y="4"/>
                </a:lnTo>
                <a:lnTo>
                  <a:pt x="124" y="4"/>
                </a:lnTo>
                <a:lnTo>
                  <a:pt x="129" y="9"/>
                </a:lnTo>
                <a:lnTo>
                  <a:pt x="129" y="9"/>
                </a:lnTo>
                <a:lnTo>
                  <a:pt x="134" y="14"/>
                </a:lnTo>
                <a:lnTo>
                  <a:pt x="134" y="14"/>
                </a:lnTo>
                <a:lnTo>
                  <a:pt x="139" y="14"/>
                </a:lnTo>
                <a:lnTo>
                  <a:pt x="139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4" y="19"/>
                </a:lnTo>
                <a:lnTo>
                  <a:pt x="148" y="19"/>
                </a:lnTo>
                <a:lnTo>
                  <a:pt x="148" y="19"/>
                </a:lnTo>
                <a:lnTo>
                  <a:pt x="148" y="19"/>
                </a:lnTo>
                <a:lnTo>
                  <a:pt x="153" y="19"/>
                </a:lnTo>
                <a:lnTo>
                  <a:pt x="153" y="24"/>
                </a:lnTo>
                <a:lnTo>
                  <a:pt x="158" y="24"/>
                </a:lnTo>
                <a:lnTo>
                  <a:pt x="163" y="24"/>
                </a:lnTo>
                <a:lnTo>
                  <a:pt x="163" y="28"/>
                </a:lnTo>
                <a:lnTo>
                  <a:pt x="168" y="28"/>
                </a:lnTo>
                <a:lnTo>
                  <a:pt x="172" y="33"/>
                </a:lnTo>
                <a:lnTo>
                  <a:pt x="172" y="33"/>
                </a:lnTo>
                <a:lnTo>
                  <a:pt x="177" y="38"/>
                </a:lnTo>
                <a:lnTo>
                  <a:pt x="177" y="38"/>
                </a:lnTo>
                <a:lnTo>
                  <a:pt x="177" y="38"/>
                </a:lnTo>
                <a:lnTo>
                  <a:pt x="177" y="43"/>
                </a:lnTo>
                <a:lnTo>
                  <a:pt x="182" y="43"/>
                </a:lnTo>
                <a:lnTo>
                  <a:pt x="182" y="43"/>
                </a:lnTo>
                <a:lnTo>
                  <a:pt x="182" y="48"/>
                </a:lnTo>
                <a:lnTo>
                  <a:pt x="182" y="48"/>
                </a:lnTo>
                <a:lnTo>
                  <a:pt x="187" y="52"/>
                </a:lnTo>
                <a:lnTo>
                  <a:pt x="187" y="52"/>
                </a:lnTo>
                <a:lnTo>
                  <a:pt x="187" y="52"/>
                </a:lnTo>
                <a:lnTo>
                  <a:pt x="192" y="57"/>
                </a:lnTo>
                <a:lnTo>
                  <a:pt x="192" y="57"/>
                </a:lnTo>
                <a:lnTo>
                  <a:pt x="192" y="57"/>
                </a:lnTo>
                <a:lnTo>
                  <a:pt x="192" y="62"/>
                </a:lnTo>
                <a:lnTo>
                  <a:pt x="196" y="62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86"/>
                </a:lnTo>
                <a:lnTo>
                  <a:pt x="192" y="91"/>
                </a:lnTo>
                <a:lnTo>
                  <a:pt x="192" y="91"/>
                </a:lnTo>
                <a:lnTo>
                  <a:pt x="196" y="91"/>
                </a:lnTo>
                <a:lnTo>
                  <a:pt x="196" y="96"/>
                </a:lnTo>
                <a:lnTo>
                  <a:pt x="196" y="96"/>
                </a:lnTo>
                <a:lnTo>
                  <a:pt x="196" y="96"/>
                </a:lnTo>
                <a:lnTo>
                  <a:pt x="196" y="100"/>
                </a:lnTo>
                <a:lnTo>
                  <a:pt x="196" y="100"/>
                </a:lnTo>
                <a:lnTo>
                  <a:pt x="196" y="105"/>
                </a:lnTo>
                <a:lnTo>
                  <a:pt x="196" y="110"/>
                </a:lnTo>
                <a:lnTo>
                  <a:pt x="196" y="115"/>
                </a:lnTo>
                <a:lnTo>
                  <a:pt x="196" y="115"/>
                </a:lnTo>
                <a:lnTo>
                  <a:pt x="196" y="120"/>
                </a:lnTo>
                <a:lnTo>
                  <a:pt x="196" y="124"/>
                </a:lnTo>
                <a:lnTo>
                  <a:pt x="196" y="124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29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4"/>
                </a:lnTo>
                <a:lnTo>
                  <a:pt x="192" y="139"/>
                </a:lnTo>
                <a:lnTo>
                  <a:pt x="187" y="144"/>
                </a:lnTo>
                <a:lnTo>
                  <a:pt x="187" y="144"/>
                </a:lnTo>
                <a:lnTo>
                  <a:pt x="187" y="148"/>
                </a:lnTo>
                <a:lnTo>
                  <a:pt x="182" y="148"/>
                </a:lnTo>
                <a:lnTo>
                  <a:pt x="182" y="153"/>
                </a:lnTo>
                <a:lnTo>
                  <a:pt x="182" y="158"/>
                </a:lnTo>
                <a:lnTo>
                  <a:pt x="177" y="158"/>
                </a:lnTo>
                <a:lnTo>
                  <a:pt x="177" y="158"/>
                </a:lnTo>
                <a:lnTo>
                  <a:pt x="177" y="163"/>
                </a:lnTo>
                <a:lnTo>
                  <a:pt x="172" y="163"/>
                </a:lnTo>
                <a:lnTo>
                  <a:pt x="172" y="163"/>
                </a:lnTo>
                <a:lnTo>
                  <a:pt x="168" y="163"/>
                </a:lnTo>
                <a:lnTo>
                  <a:pt x="168" y="168"/>
                </a:lnTo>
                <a:lnTo>
                  <a:pt x="168" y="168"/>
                </a:lnTo>
                <a:lnTo>
                  <a:pt x="163" y="168"/>
                </a:lnTo>
                <a:lnTo>
                  <a:pt x="163" y="172"/>
                </a:lnTo>
                <a:lnTo>
                  <a:pt x="163" y="172"/>
                </a:lnTo>
                <a:lnTo>
                  <a:pt x="158" y="172"/>
                </a:lnTo>
                <a:lnTo>
                  <a:pt x="158" y="172"/>
                </a:lnTo>
                <a:lnTo>
                  <a:pt x="153" y="177"/>
                </a:lnTo>
                <a:lnTo>
                  <a:pt x="153" y="177"/>
                </a:lnTo>
                <a:lnTo>
                  <a:pt x="153" y="177"/>
                </a:lnTo>
                <a:lnTo>
                  <a:pt x="148" y="177"/>
                </a:lnTo>
                <a:lnTo>
                  <a:pt x="148" y="182"/>
                </a:lnTo>
                <a:lnTo>
                  <a:pt x="144" y="182"/>
                </a:lnTo>
                <a:lnTo>
                  <a:pt x="144" y="182"/>
                </a:lnTo>
                <a:lnTo>
                  <a:pt x="144" y="182"/>
                </a:lnTo>
                <a:lnTo>
                  <a:pt x="139" y="182"/>
                </a:lnTo>
                <a:lnTo>
                  <a:pt x="139" y="187"/>
                </a:lnTo>
                <a:lnTo>
                  <a:pt x="134" y="187"/>
                </a:lnTo>
                <a:lnTo>
                  <a:pt x="134" y="187"/>
                </a:lnTo>
                <a:lnTo>
                  <a:pt x="129" y="187"/>
                </a:lnTo>
                <a:lnTo>
                  <a:pt x="129" y="187"/>
                </a:lnTo>
                <a:lnTo>
                  <a:pt x="124" y="192"/>
                </a:lnTo>
                <a:lnTo>
                  <a:pt x="120" y="192"/>
                </a:lnTo>
                <a:lnTo>
                  <a:pt x="120" y="192"/>
                </a:lnTo>
                <a:lnTo>
                  <a:pt x="115" y="192"/>
                </a:lnTo>
                <a:lnTo>
                  <a:pt x="110" y="196"/>
                </a:lnTo>
                <a:lnTo>
                  <a:pt x="110" y="196"/>
                </a:lnTo>
                <a:lnTo>
                  <a:pt x="110" y="196"/>
                </a:lnTo>
                <a:lnTo>
                  <a:pt x="105" y="196"/>
                </a:lnTo>
                <a:lnTo>
                  <a:pt x="105" y="196"/>
                </a:lnTo>
                <a:lnTo>
                  <a:pt x="105" y="196"/>
                </a:lnTo>
                <a:lnTo>
                  <a:pt x="100" y="192"/>
                </a:lnTo>
                <a:lnTo>
                  <a:pt x="100" y="192"/>
                </a:lnTo>
                <a:lnTo>
                  <a:pt x="100" y="192"/>
                </a:lnTo>
                <a:lnTo>
                  <a:pt x="96" y="192"/>
                </a:lnTo>
                <a:lnTo>
                  <a:pt x="96" y="192"/>
                </a:lnTo>
                <a:lnTo>
                  <a:pt x="91" y="192"/>
                </a:lnTo>
                <a:lnTo>
                  <a:pt x="86" y="192"/>
                </a:lnTo>
                <a:lnTo>
                  <a:pt x="86" y="192"/>
                </a:lnTo>
                <a:lnTo>
                  <a:pt x="81" y="192"/>
                </a:lnTo>
                <a:lnTo>
                  <a:pt x="77" y="192"/>
                </a:lnTo>
                <a:lnTo>
                  <a:pt x="77" y="192"/>
                </a:lnTo>
                <a:lnTo>
                  <a:pt x="72" y="187"/>
                </a:lnTo>
                <a:lnTo>
                  <a:pt x="72" y="187"/>
                </a:lnTo>
                <a:lnTo>
                  <a:pt x="72" y="187"/>
                </a:lnTo>
                <a:lnTo>
                  <a:pt x="67" y="187"/>
                </a:lnTo>
                <a:lnTo>
                  <a:pt x="67" y="187"/>
                </a:lnTo>
                <a:lnTo>
                  <a:pt x="67" y="187"/>
                </a:lnTo>
                <a:lnTo>
                  <a:pt x="62" y="187"/>
                </a:lnTo>
                <a:lnTo>
                  <a:pt x="62" y="187"/>
                </a:lnTo>
                <a:lnTo>
                  <a:pt x="62" y="187"/>
                </a:lnTo>
                <a:lnTo>
                  <a:pt x="57" y="187"/>
                </a:lnTo>
                <a:lnTo>
                  <a:pt x="53" y="182"/>
                </a:lnTo>
                <a:lnTo>
                  <a:pt x="53" y="182"/>
                </a:lnTo>
                <a:lnTo>
                  <a:pt x="48" y="177"/>
                </a:lnTo>
                <a:lnTo>
                  <a:pt x="48" y="177"/>
                </a:lnTo>
                <a:lnTo>
                  <a:pt x="43" y="172"/>
                </a:lnTo>
                <a:lnTo>
                  <a:pt x="43" y="172"/>
                </a:lnTo>
                <a:lnTo>
                  <a:pt x="38" y="172"/>
                </a:lnTo>
                <a:lnTo>
                  <a:pt x="38" y="168"/>
                </a:lnTo>
                <a:lnTo>
                  <a:pt x="33" y="168"/>
                </a:lnTo>
                <a:lnTo>
                  <a:pt x="33" y="168"/>
                </a:lnTo>
                <a:lnTo>
                  <a:pt x="33" y="163"/>
                </a:lnTo>
                <a:lnTo>
                  <a:pt x="33" y="163"/>
                </a:lnTo>
                <a:lnTo>
                  <a:pt x="29" y="163"/>
                </a:lnTo>
                <a:lnTo>
                  <a:pt x="29" y="158"/>
                </a:lnTo>
                <a:lnTo>
                  <a:pt x="29" y="158"/>
                </a:lnTo>
                <a:lnTo>
                  <a:pt x="24" y="158"/>
                </a:lnTo>
                <a:lnTo>
                  <a:pt x="24" y="153"/>
                </a:lnTo>
                <a:lnTo>
                  <a:pt x="24" y="153"/>
                </a:lnTo>
                <a:lnTo>
                  <a:pt x="24" y="153"/>
                </a:lnTo>
                <a:lnTo>
                  <a:pt x="19" y="148"/>
                </a:lnTo>
                <a:lnTo>
                  <a:pt x="19" y="148"/>
                </a:lnTo>
                <a:lnTo>
                  <a:pt x="19" y="148"/>
                </a:lnTo>
                <a:lnTo>
                  <a:pt x="19" y="144"/>
                </a:lnTo>
                <a:lnTo>
                  <a:pt x="14" y="144"/>
                </a:lnTo>
                <a:lnTo>
                  <a:pt x="14" y="139"/>
                </a:lnTo>
                <a:lnTo>
                  <a:pt x="14" y="139"/>
                </a:lnTo>
                <a:lnTo>
                  <a:pt x="14" y="139"/>
                </a:lnTo>
                <a:lnTo>
                  <a:pt x="9" y="134"/>
                </a:lnTo>
                <a:lnTo>
                  <a:pt x="9" y="134"/>
                </a:lnTo>
                <a:lnTo>
                  <a:pt x="9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4"/>
                </a:lnTo>
                <a:lnTo>
                  <a:pt x="5" y="124"/>
                </a:lnTo>
                <a:lnTo>
                  <a:pt x="0" y="120"/>
                </a:lnTo>
                <a:lnTo>
                  <a:pt x="0" y="120"/>
                </a:lnTo>
                <a:lnTo>
                  <a:pt x="0" y="120"/>
                </a:lnTo>
                <a:lnTo>
                  <a:pt x="0" y="115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96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67"/>
                </a:lnTo>
                <a:lnTo>
                  <a:pt x="9" y="67"/>
                </a:lnTo>
                <a:lnTo>
                  <a:pt x="9" y="62"/>
                </a:lnTo>
                <a:lnTo>
                  <a:pt x="9" y="57"/>
                </a:lnTo>
                <a:lnTo>
                  <a:pt x="9" y="57"/>
                </a:lnTo>
                <a:lnTo>
                  <a:pt x="9" y="52"/>
                </a:lnTo>
                <a:lnTo>
                  <a:pt x="9" y="52"/>
                </a:lnTo>
                <a:lnTo>
                  <a:pt x="9" y="52"/>
                </a:lnTo>
                <a:lnTo>
                  <a:pt x="9" y="48"/>
                </a:lnTo>
                <a:lnTo>
                  <a:pt x="9" y="48"/>
                </a:lnTo>
                <a:lnTo>
                  <a:pt x="9" y="48"/>
                </a:lnTo>
                <a:lnTo>
                  <a:pt x="9" y="43"/>
                </a:lnTo>
                <a:lnTo>
                  <a:pt x="9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5" name="Freeform 67"/>
          <p:cNvSpPr>
            <a:spLocks/>
          </p:cNvSpPr>
          <p:nvPr/>
        </p:nvSpPr>
        <p:spPr bwMode="auto">
          <a:xfrm>
            <a:off x="7305675" y="3813175"/>
            <a:ext cx="357188" cy="357188"/>
          </a:xfrm>
          <a:custGeom>
            <a:avLst/>
            <a:gdLst/>
            <a:ahLst/>
            <a:cxnLst>
              <a:cxn ang="0">
                <a:pos x="20" y="33"/>
              </a:cxn>
              <a:cxn ang="0">
                <a:pos x="29" y="28"/>
              </a:cxn>
              <a:cxn ang="0">
                <a:pos x="39" y="24"/>
              </a:cxn>
              <a:cxn ang="0">
                <a:pos x="48" y="19"/>
              </a:cxn>
              <a:cxn ang="0">
                <a:pos x="68" y="9"/>
              </a:cxn>
              <a:cxn ang="0">
                <a:pos x="72" y="4"/>
              </a:cxn>
              <a:cxn ang="0">
                <a:pos x="87" y="4"/>
              </a:cxn>
              <a:cxn ang="0">
                <a:pos x="101" y="4"/>
              </a:cxn>
              <a:cxn ang="0">
                <a:pos x="111" y="4"/>
              </a:cxn>
              <a:cxn ang="0">
                <a:pos x="116" y="9"/>
              </a:cxn>
              <a:cxn ang="0">
                <a:pos x="135" y="9"/>
              </a:cxn>
              <a:cxn ang="0">
                <a:pos x="144" y="19"/>
              </a:cxn>
              <a:cxn ang="0">
                <a:pos x="149" y="24"/>
              </a:cxn>
              <a:cxn ang="0">
                <a:pos x="163" y="33"/>
              </a:cxn>
              <a:cxn ang="0">
                <a:pos x="173" y="43"/>
              </a:cxn>
              <a:cxn ang="0">
                <a:pos x="178" y="52"/>
              </a:cxn>
              <a:cxn ang="0">
                <a:pos x="187" y="62"/>
              </a:cxn>
              <a:cxn ang="0">
                <a:pos x="192" y="67"/>
              </a:cxn>
              <a:cxn ang="0">
                <a:pos x="192" y="76"/>
              </a:cxn>
              <a:cxn ang="0">
                <a:pos x="192" y="91"/>
              </a:cxn>
              <a:cxn ang="0">
                <a:pos x="197" y="105"/>
              </a:cxn>
              <a:cxn ang="0">
                <a:pos x="197" y="115"/>
              </a:cxn>
              <a:cxn ang="0">
                <a:pos x="192" y="124"/>
              </a:cxn>
              <a:cxn ang="0">
                <a:pos x="183" y="139"/>
              </a:cxn>
              <a:cxn ang="0">
                <a:pos x="178" y="148"/>
              </a:cxn>
              <a:cxn ang="0">
                <a:pos x="178" y="158"/>
              </a:cxn>
              <a:cxn ang="0">
                <a:pos x="163" y="172"/>
              </a:cxn>
              <a:cxn ang="0">
                <a:pos x="154" y="177"/>
              </a:cxn>
              <a:cxn ang="0">
                <a:pos x="149" y="182"/>
              </a:cxn>
              <a:cxn ang="0">
                <a:pos x="140" y="192"/>
              </a:cxn>
              <a:cxn ang="0">
                <a:pos x="130" y="192"/>
              </a:cxn>
              <a:cxn ang="0">
                <a:pos x="116" y="192"/>
              </a:cxn>
              <a:cxn ang="0">
                <a:pos x="106" y="192"/>
              </a:cxn>
              <a:cxn ang="0">
                <a:pos x="96" y="192"/>
              </a:cxn>
              <a:cxn ang="0">
                <a:pos x="77" y="196"/>
              </a:cxn>
              <a:cxn ang="0">
                <a:pos x="68" y="192"/>
              </a:cxn>
              <a:cxn ang="0">
                <a:pos x="63" y="182"/>
              </a:cxn>
              <a:cxn ang="0">
                <a:pos x="48" y="182"/>
              </a:cxn>
              <a:cxn ang="0">
                <a:pos x="34" y="172"/>
              </a:cxn>
              <a:cxn ang="0">
                <a:pos x="29" y="168"/>
              </a:cxn>
              <a:cxn ang="0">
                <a:pos x="24" y="158"/>
              </a:cxn>
              <a:cxn ang="0">
                <a:pos x="20" y="148"/>
              </a:cxn>
              <a:cxn ang="0">
                <a:pos x="10" y="144"/>
              </a:cxn>
              <a:cxn ang="0">
                <a:pos x="5" y="129"/>
              </a:cxn>
              <a:cxn ang="0">
                <a:pos x="0" y="110"/>
              </a:cxn>
              <a:cxn ang="0">
                <a:pos x="0" y="105"/>
              </a:cxn>
              <a:cxn ang="0">
                <a:pos x="5" y="91"/>
              </a:cxn>
              <a:cxn ang="0">
                <a:pos x="5" y="76"/>
              </a:cxn>
              <a:cxn ang="0">
                <a:pos x="10" y="67"/>
              </a:cxn>
              <a:cxn ang="0">
                <a:pos x="10" y="57"/>
              </a:cxn>
              <a:cxn ang="0">
                <a:pos x="10" y="43"/>
              </a:cxn>
            </a:cxnLst>
            <a:rect l="0" t="0" r="r" b="b"/>
            <a:pathLst>
              <a:path w="197" h="196">
                <a:moveTo>
                  <a:pt x="15" y="38"/>
                </a:moveTo>
                <a:lnTo>
                  <a:pt x="15" y="38"/>
                </a:lnTo>
                <a:lnTo>
                  <a:pt x="15" y="38"/>
                </a:lnTo>
                <a:lnTo>
                  <a:pt x="20" y="33"/>
                </a:lnTo>
                <a:lnTo>
                  <a:pt x="20" y="33"/>
                </a:lnTo>
                <a:lnTo>
                  <a:pt x="20" y="33"/>
                </a:lnTo>
                <a:lnTo>
                  <a:pt x="24" y="33"/>
                </a:lnTo>
                <a:lnTo>
                  <a:pt x="24" y="33"/>
                </a:lnTo>
                <a:lnTo>
                  <a:pt x="29" y="28"/>
                </a:lnTo>
                <a:lnTo>
                  <a:pt x="29" y="28"/>
                </a:lnTo>
                <a:lnTo>
                  <a:pt x="29" y="28"/>
                </a:lnTo>
                <a:lnTo>
                  <a:pt x="34" y="28"/>
                </a:lnTo>
                <a:lnTo>
                  <a:pt x="34" y="24"/>
                </a:lnTo>
                <a:lnTo>
                  <a:pt x="34" y="24"/>
                </a:lnTo>
                <a:lnTo>
                  <a:pt x="39" y="24"/>
                </a:lnTo>
                <a:lnTo>
                  <a:pt x="39" y="19"/>
                </a:lnTo>
                <a:lnTo>
                  <a:pt x="44" y="19"/>
                </a:lnTo>
                <a:lnTo>
                  <a:pt x="44" y="19"/>
                </a:lnTo>
                <a:lnTo>
                  <a:pt x="48" y="19"/>
                </a:lnTo>
                <a:lnTo>
                  <a:pt x="48" y="19"/>
                </a:lnTo>
                <a:lnTo>
                  <a:pt x="53" y="14"/>
                </a:lnTo>
                <a:lnTo>
                  <a:pt x="58" y="14"/>
                </a:lnTo>
                <a:lnTo>
                  <a:pt x="58" y="14"/>
                </a:lnTo>
                <a:lnTo>
                  <a:pt x="63" y="14"/>
                </a:lnTo>
                <a:lnTo>
                  <a:pt x="68" y="9"/>
                </a:lnTo>
                <a:lnTo>
                  <a:pt x="68" y="9"/>
                </a:lnTo>
                <a:lnTo>
                  <a:pt x="68" y="9"/>
                </a:lnTo>
                <a:lnTo>
                  <a:pt x="72" y="9"/>
                </a:lnTo>
                <a:lnTo>
                  <a:pt x="72" y="4"/>
                </a:lnTo>
                <a:lnTo>
                  <a:pt x="72" y="4"/>
                </a:lnTo>
                <a:lnTo>
                  <a:pt x="77" y="4"/>
                </a:lnTo>
                <a:lnTo>
                  <a:pt x="77" y="4"/>
                </a:lnTo>
                <a:lnTo>
                  <a:pt x="82" y="0"/>
                </a:lnTo>
                <a:lnTo>
                  <a:pt x="82" y="0"/>
                </a:lnTo>
                <a:lnTo>
                  <a:pt x="87" y="4"/>
                </a:lnTo>
                <a:lnTo>
                  <a:pt x="87" y="4"/>
                </a:lnTo>
                <a:lnTo>
                  <a:pt x="92" y="4"/>
                </a:lnTo>
                <a:lnTo>
                  <a:pt x="96" y="4"/>
                </a:lnTo>
                <a:lnTo>
                  <a:pt x="96" y="4"/>
                </a:lnTo>
                <a:lnTo>
                  <a:pt x="101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06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1" y="4"/>
                </a:lnTo>
                <a:lnTo>
                  <a:pt x="116" y="4"/>
                </a:lnTo>
                <a:lnTo>
                  <a:pt x="116" y="9"/>
                </a:lnTo>
                <a:lnTo>
                  <a:pt x="120" y="9"/>
                </a:lnTo>
                <a:lnTo>
                  <a:pt x="125" y="9"/>
                </a:lnTo>
                <a:lnTo>
                  <a:pt x="130" y="9"/>
                </a:lnTo>
                <a:lnTo>
                  <a:pt x="130" y="9"/>
                </a:lnTo>
                <a:lnTo>
                  <a:pt x="135" y="9"/>
                </a:lnTo>
                <a:lnTo>
                  <a:pt x="140" y="9"/>
                </a:lnTo>
                <a:lnTo>
                  <a:pt x="140" y="9"/>
                </a:lnTo>
                <a:lnTo>
                  <a:pt x="144" y="14"/>
                </a:lnTo>
                <a:lnTo>
                  <a:pt x="144" y="14"/>
                </a:lnTo>
                <a:lnTo>
                  <a:pt x="144" y="19"/>
                </a:lnTo>
                <a:lnTo>
                  <a:pt x="144" y="19"/>
                </a:lnTo>
                <a:lnTo>
                  <a:pt x="149" y="19"/>
                </a:lnTo>
                <a:lnTo>
                  <a:pt x="149" y="24"/>
                </a:lnTo>
                <a:lnTo>
                  <a:pt x="149" y="24"/>
                </a:lnTo>
                <a:lnTo>
                  <a:pt x="149" y="24"/>
                </a:lnTo>
                <a:lnTo>
                  <a:pt x="154" y="28"/>
                </a:lnTo>
                <a:lnTo>
                  <a:pt x="154" y="28"/>
                </a:lnTo>
                <a:lnTo>
                  <a:pt x="159" y="33"/>
                </a:lnTo>
                <a:lnTo>
                  <a:pt x="163" y="33"/>
                </a:lnTo>
                <a:lnTo>
                  <a:pt x="163" y="33"/>
                </a:lnTo>
                <a:lnTo>
                  <a:pt x="168" y="38"/>
                </a:lnTo>
                <a:lnTo>
                  <a:pt x="168" y="38"/>
                </a:lnTo>
                <a:lnTo>
                  <a:pt x="173" y="43"/>
                </a:lnTo>
                <a:lnTo>
                  <a:pt x="173" y="43"/>
                </a:lnTo>
                <a:lnTo>
                  <a:pt x="173" y="43"/>
                </a:lnTo>
                <a:lnTo>
                  <a:pt x="173" y="48"/>
                </a:lnTo>
                <a:lnTo>
                  <a:pt x="178" y="48"/>
                </a:lnTo>
                <a:lnTo>
                  <a:pt x="178" y="52"/>
                </a:lnTo>
                <a:lnTo>
                  <a:pt x="178" y="52"/>
                </a:lnTo>
                <a:lnTo>
                  <a:pt x="178" y="52"/>
                </a:lnTo>
                <a:lnTo>
                  <a:pt x="183" y="57"/>
                </a:lnTo>
                <a:lnTo>
                  <a:pt x="183" y="57"/>
                </a:lnTo>
                <a:lnTo>
                  <a:pt x="183" y="57"/>
                </a:lnTo>
                <a:lnTo>
                  <a:pt x="187" y="62"/>
                </a:lnTo>
                <a:lnTo>
                  <a:pt x="187" y="62"/>
                </a:lnTo>
                <a:lnTo>
                  <a:pt x="187" y="62"/>
                </a:lnTo>
                <a:lnTo>
                  <a:pt x="187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67"/>
                </a:lnTo>
                <a:lnTo>
                  <a:pt x="192" y="72"/>
                </a:lnTo>
                <a:lnTo>
                  <a:pt x="192" y="72"/>
                </a:lnTo>
                <a:lnTo>
                  <a:pt x="192" y="72"/>
                </a:lnTo>
                <a:lnTo>
                  <a:pt x="192" y="76"/>
                </a:lnTo>
                <a:lnTo>
                  <a:pt x="192" y="76"/>
                </a:lnTo>
                <a:lnTo>
                  <a:pt x="192" y="76"/>
                </a:lnTo>
                <a:lnTo>
                  <a:pt x="192" y="81"/>
                </a:lnTo>
                <a:lnTo>
                  <a:pt x="192" y="81"/>
                </a:lnTo>
                <a:lnTo>
                  <a:pt x="192" y="86"/>
                </a:lnTo>
                <a:lnTo>
                  <a:pt x="192" y="91"/>
                </a:lnTo>
                <a:lnTo>
                  <a:pt x="192" y="96"/>
                </a:lnTo>
                <a:lnTo>
                  <a:pt x="197" y="96"/>
                </a:lnTo>
                <a:lnTo>
                  <a:pt x="197" y="100"/>
                </a:lnTo>
                <a:lnTo>
                  <a:pt x="197" y="105"/>
                </a:lnTo>
                <a:lnTo>
                  <a:pt x="197" y="105"/>
                </a:lnTo>
                <a:lnTo>
                  <a:pt x="197" y="110"/>
                </a:lnTo>
                <a:lnTo>
                  <a:pt x="197" y="110"/>
                </a:lnTo>
                <a:lnTo>
                  <a:pt x="197" y="110"/>
                </a:lnTo>
                <a:lnTo>
                  <a:pt x="197" y="115"/>
                </a:lnTo>
                <a:lnTo>
                  <a:pt x="197" y="115"/>
                </a:lnTo>
                <a:lnTo>
                  <a:pt x="197" y="120"/>
                </a:lnTo>
                <a:lnTo>
                  <a:pt x="197" y="120"/>
                </a:lnTo>
                <a:lnTo>
                  <a:pt x="197" y="120"/>
                </a:lnTo>
                <a:lnTo>
                  <a:pt x="192" y="124"/>
                </a:lnTo>
                <a:lnTo>
                  <a:pt x="192" y="124"/>
                </a:lnTo>
                <a:lnTo>
                  <a:pt x="187" y="129"/>
                </a:lnTo>
                <a:lnTo>
                  <a:pt x="187" y="129"/>
                </a:lnTo>
                <a:lnTo>
                  <a:pt x="187" y="134"/>
                </a:lnTo>
                <a:lnTo>
                  <a:pt x="183" y="134"/>
                </a:lnTo>
                <a:lnTo>
                  <a:pt x="183" y="139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4"/>
                </a:lnTo>
                <a:lnTo>
                  <a:pt x="178" y="148"/>
                </a:lnTo>
                <a:lnTo>
                  <a:pt x="178" y="148"/>
                </a:lnTo>
                <a:lnTo>
                  <a:pt x="178" y="148"/>
                </a:lnTo>
                <a:lnTo>
                  <a:pt x="178" y="153"/>
                </a:lnTo>
                <a:lnTo>
                  <a:pt x="178" y="153"/>
                </a:lnTo>
                <a:lnTo>
                  <a:pt x="178" y="158"/>
                </a:lnTo>
                <a:lnTo>
                  <a:pt x="173" y="158"/>
                </a:lnTo>
                <a:lnTo>
                  <a:pt x="173" y="163"/>
                </a:lnTo>
                <a:lnTo>
                  <a:pt x="168" y="163"/>
                </a:lnTo>
                <a:lnTo>
                  <a:pt x="168" y="168"/>
                </a:lnTo>
                <a:lnTo>
                  <a:pt x="163" y="172"/>
                </a:lnTo>
                <a:lnTo>
                  <a:pt x="163" y="172"/>
                </a:lnTo>
                <a:lnTo>
                  <a:pt x="163" y="177"/>
                </a:lnTo>
                <a:lnTo>
                  <a:pt x="159" y="177"/>
                </a:lnTo>
                <a:lnTo>
                  <a:pt x="159" y="177"/>
                </a:lnTo>
                <a:lnTo>
                  <a:pt x="154" y="177"/>
                </a:lnTo>
                <a:lnTo>
                  <a:pt x="154" y="182"/>
                </a:lnTo>
                <a:lnTo>
                  <a:pt x="154" y="182"/>
                </a:lnTo>
                <a:lnTo>
                  <a:pt x="149" y="182"/>
                </a:lnTo>
                <a:lnTo>
                  <a:pt x="149" y="182"/>
                </a:lnTo>
                <a:lnTo>
                  <a:pt x="149" y="182"/>
                </a:lnTo>
                <a:lnTo>
                  <a:pt x="144" y="187"/>
                </a:lnTo>
                <a:lnTo>
                  <a:pt x="144" y="187"/>
                </a:lnTo>
                <a:lnTo>
                  <a:pt x="144" y="187"/>
                </a:lnTo>
                <a:lnTo>
                  <a:pt x="140" y="187"/>
                </a:lnTo>
                <a:lnTo>
                  <a:pt x="140" y="192"/>
                </a:lnTo>
                <a:lnTo>
                  <a:pt x="140" y="192"/>
                </a:lnTo>
                <a:lnTo>
                  <a:pt x="140" y="192"/>
                </a:lnTo>
                <a:lnTo>
                  <a:pt x="135" y="196"/>
                </a:lnTo>
                <a:lnTo>
                  <a:pt x="135" y="192"/>
                </a:lnTo>
                <a:lnTo>
                  <a:pt x="130" y="192"/>
                </a:lnTo>
                <a:lnTo>
                  <a:pt x="125" y="192"/>
                </a:lnTo>
                <a:lnTo>
                  <a:pt x="125" y="192"/>
                </a:lnTo>
                <a:lnTo>
                  <a:pt x="120" y="192"/>
                </a:lnTo>
                <a:lnTo>
                  <a:pt x="116" y="192"/>
                </a:lnTo>
                <a:lnTo>
                  <a:pt x="116" y="192"/>
                </a:lnTo>
                <a:lnTo>
                  <a:pt x="111" y="192"/>
                </a:lnTo>
                <a:lnTo>
                  <a:pt x="111" y="192"/>
                </a:lnTo>
                <a:lnTo>
                  <a:pt x="106" y="192"/>
                </a:lnTo>
                <a:lnTo>
                  <a:pt x="106" y="192"/>
                </a:lnTo>
                <a:lnTo>
                  <a:pt x="106" y="192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101" y="187"/>
                </a:lnTo>
                <a:lnTo>
                  <a:pt x="96" y="192"/>
                </a:lnTo>
                <a:lnTo>
                  <a:pt x="92" y="192"/>
                </a:lnTo>
                <a:lnTo>
                  <a:pt x="87" y="192"/>
                </a:lnTo>
                <a:lnTo>
                  <a:pt x="87" y="192"/>
                </a:lnTo>
                <a:lnTo>
                  <a:pt x="82" y="192"/>
                </a:lnTo>
                <a:lnTo>
                  <a:pt x="77" y="196"/>
                </a:lnTo>
                <a:lnTo>
                  <a:pt x="77" y="196"/>
                </a:lnTo>
                <a:lnTo>
                  <a:pt x="72" y="196"/>
                </a:lnTo>
                <a:lnTo>
                  <a:pt x="72" y="196"/>
                </a:lnTo>
                <a:lnTo>
                  <a:pt x="68" y="192"/>
                </a:lnTo>
                <a:lnTo>
                  <a:pt x="68" y="192"/>
                </a:lnTo>
                <a:lnTo>
                  <a:pt x="68" y="192"/>
                </a:lnTo>
                <a:lnTo>
                  <a:pt x="68" y="187"/>
                </a:lnTo>
                <a:lnTo>
                  <a:pt x="63" y="187"/>
                </a:lnTo>
                <a:lnTo>
                  <a:pt x="63" y="182"/>
                </a:lnTo>
                <a:lnTo>
                  <a:pt x="63" y="182"/>
                </a:lnTo>
                <a:lnTo>
                  <a:pt x="58" y="182"/>
                </a:lnTo>
                <a:lnTo>
                  <a:pt x="58" y="182"/>
                </a:lnTo>
                <a:lnTo>
                  <a:pt x="53" y="182"/>
                </a:lnTo>
                <a:lnTo>
                  <a:pt x="48" y="182"/>
                </a:lnTo>
                <a:lnTo>
                  <a:pt x="48" y="182"/>
                </a:lnTo>
                <a:lnTo>
                  <a:pt x="44" y="177"/>
                </a:lnTo>
                <a:lnTo>
                  <a:pt x="39" y="177"/>
                </a:lnTo>
                <a:lnTo>
                  <a:pt x="39" y="177"/>
                </a:lnTo>
                <a:lnTo>
                  <a:pt x="34" y="177"/>
                </a:lnTo>
                <a:lnTo>
                  <a:pt x="34" y="172"/>
                </a:lnTo>
                <a:lnTo>
                  <a:pt x="34" y="172"/>
                </a:lnTo>
                <a:lnTo>
                  <a:pt x="34" y="172"/>
                </a:lnTo>
                <a:lnTo>
                  <a:pt x="29" y="168"/>
                </a:lnTo>
                <a:lnTo>
                  <a:pt x="29" y="168"/>
                </a:lnTo>
                <a:lnTo>
                  <a:pt x="29" y="168"/>
                </a:lnTo>
                <a:lnTo>
                  <a:pt x="29" y="163"/>
                </a:lnTo>
                <a:lnTo>
                  <a:pt x="24" y="163"/>
                </a:lnTo>
                <a:lnTo>
                  <a:pt x="24" y="163"/>
                </a:lnTo>
                <a:lnTo>
                  <a:pt x="24" y="158"/>
                </a:lnTo>
                <a:lnTo>
                  <a:pt x="24" y="158"/>
                </a:lnTo>
                <a:lnTo>
                  <a:pt x="24" y="158"/>
                </a:lnTo>
                <a:lnTo>
                  <a:pt x="20" y="153"/>
                </a:lnTo>
                <a:lnTo>
                  <a:pt x="20" y="153"/>
                </a:lnTo>
                <a:lnTo>
                  <a:pt x="20" y="153"/>
                </a:lnTo>
                <a:lnTo>
                  <a:pt x="20" y="148"/>
                </a:lnTo>
                <a:lnTo>
                  <a:pt x="15" y="148"/>
                </a:lnTo>
                <a:lnTo>
                  <a:pt x="15" y="148"/>
                </a:lnTo>
                <a:lnTo>
                  <a:pt x="15" y="144"/>
                </a:lnTo>
                <a:lnTo>
                  <a:pt x="15" y="144"/>
                </a:lnTo>
                <a:lnTo>
                  <a:pt x="10" y="144"/>
                </a:lnTo>
                <a:lnTo>
                  <a:pt x="10" y="139"/>
                </a:lnTo>
                <a:lnTo>
                  <a:pt x="10" y="139"/>
                </a:lnTo>
                <a:lnTo>
                  <a:pt x="10" y="134"/>
                </a:lnTo>
                <a:lnTo>
                  <a:pt x="5" y="129"/>
                </a:lnTo>
                <a:lnTo>
                  <a:pt x="5" y="129"/>
                </a:lnTo>
                <a:lnTo>
                  <a:pt x="5" y="124"/>
                </a:lnTo>
                <a:lnTo>
                  <a:pt x="5" y="120"/>
                </a:lnTo>
                <a:lnTo>
                  <a:pt x="5" y="120"/>
                </a:lnTo>
                <a:lnTo>
                  <a:pt x="0" y="115"/>
                </a:lnTo>
                <a:lnTo>
                  <a:pt x="0" y="110"/>
                </a:lnTo>
                <a:lnTo>
                  <a:pt x="0" y="110"/>
                </a:lnTo>
                <a:lnTo>
                  <a:pt x="0" y="110"/>
                </a:lnTo>
                <a:lnTo>
                  <a:pt x="0" y="105"/>
                </a:lnTo>
                <a:lnTo>
                  <a:pt x="0" y="105"/>
                </a:lnTo>
                <a:lnTo>
                  <a:pt x="0" y="105"/>
                </a:lnTo>
                <a:lnTo>
                  <a:pt x="0" y="100"/>
                </a:lnTo>
                <a:lnTo>
                  <a:pt x="0" y="100"/>
                </a:lnTo>
                <a:lnTo>
                  <a:pt x="5" y="100"/>
                </a:lnTo>
                <a:lnTo>
                  <a:pt x="5" y="96"/>
                </a:lnTo>
                <a:lnTo>
                  <a:pt x="5" y="91"/>
                </a:lnTo>
                <a:lnTo>
                  <a:pt x="5" y="91"/>
                </a:lnTo>
                <a:lnTo>
                  <a:pt x="5" y="86"/>
                </a:lnTo>
                <a:lnTo>
                  <a:pt x="5" y="86"/>
                </a:lnTo>
                <a:lnTo>
                  <a:pt x="5" y="81"/>
                </a:lnTo>
                <a:lnTo>
                  <a:pt x="5" y="76"/>
                </a:lnTo>
                <a:lnTo>
                  <a:pt x="5" y="76"/>
                </a:lnTo>
                <a:lnTo>
                  <a:pt x="5" y="72"/>
                </a:lnTo>
                <a:lnTo>
                  <a:pt x="5" y="72"/>
                </a:lnTo>
                <a:lnTo>
                  <a:pt x="10" y="72"/>
                </a:lnTo>
                <a:lnTo>
                  <a:pt x="10" y="67"/>
                </a:lnTo>
                <a:lnTo>
                  <a:pt x="10" y="67"/>
                </a:lnTo>
                <a:lnTo>
                  <a:pt x="10" y="67"/>
                </a:lnTo>
                <a:lnTo>
                  <a:pt x="10" y="62"/>
                </a:lnTo>
                <a:lnTo>
                  <a:pt x="10" y="62"/>
                </a:lnTo>
                <a:lnTo>
                  <a:pt x="10" y="57"/>
                </a:lnTo>
                <a:lnTo>
                  <a:pt x="10" y="57"/>
                </a:lnTo>
                <a:lnTo>
                  <a:pt x="10" y="52"/>
                </a:lnTo>
                <a:lnTo>
                  <a:pt x="10" y="52"/>
                </a:lnTo>
                <a:lnTo>
                  <a:pt x="10" y="48"/>
                </a:lnTo>
                <a:lnTo>
                  <a:pt x="10" y="43"/>
                </a:lnTo>
                <a:lnTo>
                  <a:pt x="15" y="43"/>
                </a:lnTo>
                <a:lnTo>
                  <a:pt x="15" y="38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6" name="Freeform 68"/>
          <p:cNvSpPr>
            <a:spLocks/>
          </p:cNvSpPr>
          <p:nvPr/>
        </p:nvSpPr>
        <p:spPr bwMode="auto">
          <a:xfrm>
            <a:off x="7499350" y="3143250"/>
            <a:ext cx="109538" cy="677863"/>
          </a:xfrm>
          <a:custGeom>
            <a:avLst/>
            <a:gdLst/>
            <a:ahLst/>
            <a:cxnLst>
              <a:cxn ang="0">
                <a:pos x="0" y="370"/>
              </a:cxn>
              <a:cxn ang="0">
                <a:pos x="5" y="365"/>
              </a:cxn>
              <a:cxn ang="0">
                <a:pos x="5" y="355"/>
              </a:cxn>
              <a:cxn ang="0">
                <a:pos x="5" y="346"/>
              </a:cxn>
              <a:cxn ang="0">
                <a:pos x="5" y="336"/>
              </a:cxn>
              <a:cxn ang="0">
                <a:pos x="10" y="331"/>
              </a:cxn>
              <a:cxn ang="0">
                <a:pos x="10" y="322"/>
              </a:cxn>
              <a:cxn ang="0">
                <a:pos x="14" y="312"/>
              </a:cxn>
              <a:cxn ang="0">
                <a:pos x="19" y="302"/>
              </a:cxn>
              <a:cxn ang="0">
                <a:pos x="24" y="293"/>
              </a:cxn>
              <a:cxn ang="0">
                <a:pos x="24" y="283"/>
              </a:cxn>
              <a:cxn ang="0">
                <a:pos x="24" y="274"/>
              </a:cxn>
              <a:cxn ang="0">
                <a:pos x="29" y="269"/>
              </a:cxn>
              <a:cxn ang="0">
                <a:pos x="29" y="259"/>
              </a:cxn>
              <a:cxn ang="0">
                <a:pos x="29" y="250"/>
              </a:cxn>
              <a:cxn ang="0">
                <a:pos x="29" y="240"/>
              </a:cxn>
              <a:cxn ang="0">
                <a:pos x="34" y="230"/>
              </a:cxn>
              <a:cxn ang="0">
                <a:pos x="34" y="221"/>
              </a:cxn>
              <a:cxn ang="0">
                <a:pos x="34" y="211"/>
              </a:cxn>
              <a:cxn ang="0">
                <a:pos x="38" y="202"/>
              </a:cxn>
              <a:cxn ang="0">
                <a:pos x="38" y="192"/>
              </a:cxn>
              <a:cxn ang="0">
                <a:pos x="38" y="182"/>
              </a:cxn>
              <a:cxn ang="0">
                <a:pos x="43" y="173"/>
              </a:cxn>
              <a:cxn ang="0">
                <a:pos x="43" y="163"/>
              </a:cxn>
              <a:cxn ang="0">
                <a:pos x="43" y="154"/>
              </a:cxn>
              <a:cxn ang="0">
                <a:pos x="48" y="144"/>
              </a:cxn>
              <a:cxn ang="0">
                <a:pos x="48" y="134"/>
              </a:cxn>
              <a:cxn ang="0">
                <a:pos x="48" y="125"/>
              </a:cxn>
              <a:cxn ang="0">
                <a:pos x="53" y="115"/>
              </a:cxn>
              <a:cxn ang="0">
                <a:pos x="53" y="106"/>
              </a:cxn>
              <a:cxn ang="0">
                <a:pos x="53" y="96"/>
              </a:cxn>
              <a:cxn ang="0">
                <a:pos x="57" y="86"/>
              </a:cxn>
              <a:cxn ang="0">
                <a:pos x="57" y="77"/>
              </a:cxn>
              <a:cxn ang="0">
                <a:pos x="57" y="67"/>
              </a:cxn>
              <a:cxn ang="0">
                <a:pos x="62" y="58"/>
              </a:cxn>
              <a:cxn ang="0">
                <a:pos x="62" y="48"/>
              </a:cxn>
              <a:cxn ang="0">
                <a:pos x="62" y="38"/>
              </a:cxn>
              <a:cxn ang="0">
                <a:pos x="62" y="29"/>
              </a:cxn>
              <a:cxn ang="0">
                <a:pos x="57" y="19"/>
              </a:cxn>
              <a:cxn ang="0">
                <a:pos x="62" y="14"/>
              </a:cxn>
              <a:cxn ang="0">
                <a:pos x="62" y="5"/>
              </a:cxn>
            </a:cxnLst>
            <a:rect l="0" t="0" r="r" b="b"/>
            <a:pathLst>
              <a:path w="62" h="374">
                <a:moveTo>
                  <a:pt x="0" y="374"/>
                </a:moveTo>
                <a:lnTo>
                  <a:pt x="0" y="370"/>
                </a:lnTo>
                <a:lnTo>
                  <a:pt x="0" y="365"/>
                </a:lnTo>
                <a:lnTo>
                  <a:pt x="5" y="365"/>
                </a:lnTo>
                <a:lnTo>
                  <a:pt x="5" y="360"/>
                </a:lnTo>
                <a:lnTo>
                  <a:pt x="5" y="355"/>
                </a:lnTo>
                <a:lnTo>
                  <a:pt x="5" y="350"/>
                </a:lnTo>
                <a:lnTo>
                  <a:pt x="5" y="346"/>
                </a:lnTo>
                <a:lnTo>
                  <a:pt x="5" y="341"/>
                </a:lnTo>
                <a:lnTo>
                  <a:pt x="5" y="336"/>
                </a:lnTo>
                <a:lnTo>
                  <a:pt x="10" y="336"/>
                </a:lnTo>
                <a:lnTo>
                  <a:pt x="10" y="331"/>
                </a:lnTo>
                <a:lnTo>
                  <a:pt x="10" y="326"/>
                </a:lnTo>
                <a:lnTo>
                  <a:pt x="10" y="322"/>
                </a:lnTo>
                <a:lnTo>
                  <a:pt x="10" y="317"/>
                </a:lnTo>
                <a:lnTo>
                  <a:pt x="14" y="312"/>
                </a:lnTo>
                <a:lnTo>
                  <a:pt x="19" y="307"/>
                </a:lnTo>
                <a:lnTo>
                  <a:pt x="19" y="302"/>
                </a:lnTo>
                <a:lnTo>
                  <a:pt x="19" y="298"/>
                </a:lnTo>
                <a:lnTo>
                  <a:pt x="24" y="293"/>
                </a:lnTo>
                <a:lnTo>
                  <a:pt x="24" y="288"/>
                </a:lnTo>
                <a:lnTo>
                  <a:pt x="24" y="283"/>
                </a:lnTo>
                <a:lnTo>
                  <a:pt x="24" y="278"/>
                </a:lnTo>
                <a:lnTo>
                  <a:pt x="24" y="274"/>
                </a:lnTo>
                <a:lnTo>
                  <a:pt x="24" y="269"/>
                </a:lnTo>
                <a:lnTo>
                  <a:pt x="29" y="269"/>
                </a:lnTo>
                <a:lnTo>
                  <a:pt x="29" y="264"/>
                </a:lnTo>
                <a:lnTo>
                  <a:pt x="29" y="259"/>
                </a:lnTo>
                <a:lnTo>
                  <a:pt x="29" y="254"/>
                </a:lnTo>
                <a:lnTo>
                  <a:pt x="29" y="250"/>
                </a:lnTo>
                <a:lnTo>
                  <a:pt x="29" y="245"/>
                </a:lnTo>
                <a:lnTo>
                  <a:pt x="29" y="240"/>
                </a:lnTo>
                <a:lnTo>
                  <a:pt x="34" y="235"/>
                </a:lnTo>
                <a:lnTo>
                  <a:pt x="34" y="230"/>
                </a:lnTo>
                <a:lnTo>
                  <a:pt x="34" y="226"/>
                </a:lnTo>
                <a:lnTo>
                  <a:pt x="34" y="221"/>
                </a:lnTo>
                <a:lnTo>
                  <a:pt x="34" y="216"/>
                </a:lnTo>
                <a:lnTo>
                  <a:pt x="34" y="211"/>
                </a:lnTo>
                <a:lnTo>
                  <a:pt x="38" y="206"/>
                </a:lnTo>
                <a:lnTo>
                  <a:pt x="38" y="202"/>
                </a:lnTo>
                <a:lnTo>
                  <a:pt x="38" y="197"/>
                </a:lnTo>
                <a:lnTo>
                  <a:pt x="38" y="192"/>
                </a:lnTo>
                <a:lnTo>
                  <a:pt x="38" y="187"/>
                </a:lnTo>
                <a:lnTo>
                  <a:pt x="38" y="182"/>
                </a:lnTo>
                <a:lnTo>
                  <a:pt x="43" y="178"/>
                </a:lnTo>
                <a:lnTo>
                  <a:pt x="43" y="173"/>
                </a:lnTo>
                <a:lnTo>
                  <a:pt x="43" y="168"/>
                </a:lnTo>
                <a:lnTo>
                  <a:pt x="43" y="163"/>
                </a:lnTo>
                <a:lnTo>
                  <a:pt x="43" y="158"/>
                </a:lnTo>
                <a:lnTo>
                  <a:pt x="43" y="154"/>
                </a:lnTo>
                <a:lnTo>
                  <a:pt x="48" y="149"/>
                </a:lnTo>
                <a:lnTo>
                  <a:pt x="48" y="144"/>
                </a:lnTo>
                <a:lnTo>
                  <a:pt x="48" y="139"/>
                </a:lnTo>
                <a:lnTo>
                  <a:pt x="48" y="134"/>
                </a:lnTo>
                <a:lnTo>
                  <a:pt x="48" y="130"/>
                </a:lnTo>
                <a:lnTo>
                  <a:pt x="48" y="125"/>
                </a:lnTo>
                <a:lnTo>
                  <a:pt x="53" y="120"/>
                </a:lnTo>
                <a:lnTo>
                  <a:pt x="53" y="115"/>
                </a:lnTo>
                <a:lnTo>
                  <a:pt x="53" y="110"/>
                </a:lnTo>
                <a:lnTo>
                  <a:pt x="53" y="106"/>
                </a:lnTo>
                <a:lnTo>
                  <a:pt x="53" y="101"/>
                </a:lnTo>
                <a:lnTo>
                  <a:pt x="53" y="96"/>
                </a:lnTo>
                <a:lnTo>
                  <a:pt x="57" y="91"/>
                </a:lnTo>
                <a:lnTo>
                  <a:pt x="57" y="86"/>
                </a:lnTo>
                <a:lnTo>
                  <a:pt x="57" y="82"/>
                </a:lnTo>
                <a:lnTo>
                  <a:pt x="57" y="77"/>
                </a:lnTo>
                <a:lnTo>
                  <a:pt x="57" y="72"/>
                </a:lnTo>
                <a:lnTo>
                  <a:pt x="57" y="67"/>
                </a:lnTo>
                <a:lnTo>
                  <a:pt x="62" y="62"/>
                </a:lnTo>
                <a:lnTo>
                  <a:pt x="62" y="58"/>
                </a:lnTo>
                <a:lnTo>
                  <a:pt x="62" y="53"/>
                </a:lnTo>
                <a:lnTo>
                  <a:pt x="62" y="48"/>
                </a:lnTo>
                <a:lnTo>
                  <a:pt x="62" y="43"/>
                </a:lnTo>
                <a:lnTo>
                  <a:pt x="62" y="38"/>
                </a:lnTo>
                <a:lnTo>
                  <a:pt x="62" y="34"/>
                </a:lnTo>
                <a:lnTo>
                  <a:pt x="62" y="29"/>
                </a:lnTo>
                <a:lnTo>
                  <a:pt x="57" y="24"/>
                </a:lnTo>
                <a:lnTo>
                  <a:pt x="57" y="19"/>
                </a:lnTo>
                <a:lnTo>
                  <a:pt x="62" y="19"/>
                </a:lnTo>
                <a:lnTo>
                  <a:pt x="62" y="14"/>
                </a:lnTo>
                <a:lnTo>
                  <a:pt x="62" y="10"/>
                </a:lnTo>
                <a:lnTo>
                  <a:pt x="62" y="5"/>
                </a:lnTo>
                <a:lnTo>
                  <a:pt x="6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7" name="Freeform 69"/>
          <p:cNvSpPr>
            <a:spLocks/>
          </p:cNvSpPr>
          <p:nvPr/>
        </p:nvSpPr>
        <p:spPr bwMode="auto">
          <a:xfrm>
            <a:off x="7523163" y="3084513"/>
            <a:ext cx="112712" cy="709612"/>
          </a:xfrm>
          <a:custGeom>
            <a:avLst/>
            <a:gdLst/>
            <a:ahLst/>
            <a:cxnLst>
              <a:cxn ang="0">
                <a:pos x="58" y="0"/>
              </a:cxn>
              <a:cxn ang="0">
                <a:pos x="58" y="10"/>
              </a:cxn>
              <a:cxn ang="0">
                <a:pos x="63" y="15"/>
              </a:cxn>
              <a:cxn ang="0">
                <a:pos x="63" y="24"/>
              </a:cxn>
              <a:cxn ang="0">
                <a:pos x="58" y="29"/>
              </a:cxn>
              <a:cxn ang="0">
                <a:pos x="58" y="39"/>
              </a:cxn>
              <a:cxn ang="0">
                <a:pos x="58" y="48"/>
              </a:cxn>
              <a:cxn ang="0">
                <a:pos x="58" y="58"/>
              </a:cxn>
              <a:cxn ang="0">
                <a:pos x="63" y="63"/>
              </a:cxn>
              <a:cxn ang="0">
                <a:pos x="63" y="72"/>
              </a:cxn>
              <a:cxn ang="0">
                <a:pos x="63" y="82"/>
              </a:cxn>
              <a:cxn ang="0">
                <a:pos x="58" y="92"/>
              </a:cxn>
              <a:cxn ang="0">
                <a:pos x="58" y="101"/>
              </a:cxn>
              <a:cxn ang="0">
                <a:pos x="58" y="111"/>
              </a:cxn>
              <a:cxn ang="0">
                <a:pos x="53" y="116"/>
              </a:cxn>
              <a:cxn ang="0">
                <a:pos x="53" y="125"/>
              </a:cxn>
              <a:cxn ang="0">
                <a:pos x="53" y="135"/>
              </a:cxn>
              <a:cxn ang="0">
                <a:pos x="53" y="144"/>
              </a:cxn>
              <a:cxn ang="0">
                <a:pos x="48" y="149"/>
              </a:cxn>
              <a:cxn ang="0">
                <a:pos x="48" y="159"/>
              </a:cxn>
              <a:cxn ang="0">
                <a:pos x="48" y="168"/>
              </a:cxn>
              <a:cxn ang="0">
                <a:pos x="43" y="173"/>
              </a:cxn>
              <a:cxn ang="0">
                <a:pos x="43" y="183"/>
              </a:cxn>
              <a:cxn ang="0">
                <a:pos x="43" y="192"/>
              </a:cxn>
              <a:cxn ang="0">
                <a:pos x="43" y="202"/>
              </a:cxn>
              <a:cxn ang="0">
                <a:pos x="39" y="212"/>
              </a:cxn>
              <a:cxn ang="0">
                <a:pos x="39" y="221"/>
              </a:cxn>
              <a:cxn ang="0">
                <a:pos x="39" y="231"/>
              </a:cxn>
              <a:cxn ang="0">
                <a:pos x="34" y="240"/>
              </a:cxn>
              <a:cxn ang="0">
                <a:pos x="34" y="250"/>
              </a:cxn>
              <a:cxn ang="0">
                <a:pos x="34" y="260"/>
              </a:cxn>
              <a:cxn ang="0">
                <a:pos x="29" y="269"/>
              </a:cxn>
              <a:cxn ang="0">
                <a:pos x="29" y="279"/>
              </a:cxn>
              <a:cxn ang="0">
                <a:pos x="29" y="288"/>
              </a:cxn>
              <a:cxn ang="0">
                <a:pos x="24" y="293"/>
              </a:cxn>
              <a:cxn ang="0">
                <a:pos x="24" y="303"/>
              </a:cxn>
              <a:cxn ang="0">
                <a:pos x="24" y="312"/>
              </a:cxn>
              <a:cxn ang="0">
                <a:pos x="20" y="322"/>
              </a:cxn>
              <a:cxn ang="0">
                <a:pos x="20" y="332"/>
              </a:cxn>
              <a:cxn ang="0">
                <a:pos x="20" y="341"/>
              </a:cxn>
              <a:cxn ang="0">
                <a:pos x="15" y="346"/>
              </a:cxn>
              <a:cxn ang="0">
                <a:pos x="15" y="356"/>
              </a:cxn>
              <a:cxn ang="0">
                <a:pos x="15" y="365"/>
              </a:cxn>
              <a:cxn ang="0">
                <a:pos x="15" y="375"/>
              </a:cxn>
              <a:cxn ang="0">
                <a:pos x="10" y="380"/>
              </a:cxn>
              <a:cxn ang="0">
                <a:pos x="5" y="389"/>
              </a:cxn>
              <a:cxn ang="0">
                <a:pos x="0" y="394"/>
              </a:cxn>
            </a:cxnLst>
            <a:rect l="0" t="0" r="r" b="b"/>
            <a:pathLst>
              <a:path w="63" h="394">
                <a:moveTo>
                  <a:pt x="53" y="0"/>
                </a:moveTo>
                <a:lnTo>
                  <a:pt x="58" y="0"/>
                </a:lnTo>
                <a:lnTo>
                  <a:pt x="58" y="5"/>
                </a:lnTo>
                <a:lnTo>
                  <a:pt x="58" y="10"/>
                </a:lnTo>
                <a:lnTo>
                  <a:pt x="63" y="10"/>
                </a:lnTo>
                <a:lnTo>
                  <a:pt x="63" y="15"/>
                </a:lnTo>
                <a:lnTo>
                  <a:pt x="63" y="20"/>
                </a:lnTo>
                <a:lnTo>
                  <a:pt x="63" y="24"/>
                </a:lnTo>
                <a:lnTo>
                  <a:pt x="63" y="29"/>
                </a:lnTo>
                <a:lnTo>
                  <a:pt x="58" y="29"/>
                </a:lnTo>
                <a:lnTo>
                  <a:pt x="58" y="34"/>
                </a:lnTo>
                <a:lnTo>
                  <a:pt x="58" y="39"/>
                </a:lnTo>
                <a:lnTo>
                  <a:pt x="58" y="44"/>
                </a:lnTo>
                <a:lnTo>
                  <a:pt x="58" y="48"/>
                </a:lnTo>
                <a:lnTo>
                  <a:pt x="58" y="53"/>
                </a:lnTo>
                <a:lnTo>
                  <a:pt x="58" y="58"/>
                </a:lnTo>
                <a:lnTo>
                  <a:pt x="58" y="63"/>
                </a:lnTo>
                <a:lnTo>
                  <a:pt x="63" y="63"/>
                </a:lnTo>
                <a:lnTo>
                  <a:pt x="63" y="68"/>
                </a:lnTo>
                <a:lnTo>
                  <a:pt x="63" y="72"/>
                </a:lnTo>
                <a:lnTo>
                  <a:pt x="63" y="77"/>
                </a:lnTo>
                <a:lnTo>
                  <a:pt x="63" y="82"/>
                </a:lnTo>
                <a:lnTo>
                  <a:pt x="63" y="87"/>
                </a:lnTo>
                <a:lnTo>
                  <a:pt x="58" y="92"/>
                </a:lnTo>
                <a:lnTo>
                  <a:pt x="58" y="96"/>
                </a:lnTo>
                <a:lnTo>
                  <a:pt x="58" y="101"/>
                </a:lnTo>
                <a:lnTo>
                  <a:pt x="58" y="106"/>
                </a:lnTo>
                <a:lnTo>
                  <a:pt x="58" y="111"/>
                </a:lnTo>
                <a:lnTo>
                  <a:pt x="58" y="116"/>
                </a:lnTo>
                <a:lnTo>
                  <a:pt x="53" y="116"/>
                </a:lnTo>
                <a:lnTo>
                  <a:pt x="53" y="120"/>
                </a:lnTo>
                <a:lnTo>
                  <a:pt x="53" y="125"/>
                </a:lnTo>
                <a:lnTo>
                  <a:pt x="53" y="130"/>
                </a:lnTo>
                <a:lnTo>
                  <a:pt x="53" y="135"/>
                </a:lnTo>
                <a:lnTo>
                  <a:pt x="53" y="140"/>
                </a:lnTo>
                <a:lnTo>
                  <a:pt x="53" y="144"/>
                </a:lnTo>
                <a:lnTo>
                  <a:pt x="48" y="144"/>
                </a:lnTo>
                <a:lnTo>
                  <a:pt x="48" y="149"/>
                </a:lnTo>
                <a:lnTo>
                  <a:pt x="48" y="154"/>
                </a:lnTo>
                <a:lnTo>
                  <a:pt x="48" y="159"/>
                </a:lnTo>
                <a:lnTo>
                  <a:pt x="48" y="164"/>
                </a:lnTo>
                <a:lnTo>
                  <a:pt x="48" y="168"/>
                </a:lnTo>
                <a:lnTo>
                  <a:pt x="48" y="173"/>
                </a:lnTo>
                <a:lnTo>
                  <a:pt x="43" y="173"/>
                </a:lnTo>
                <a:lnTo>
                  <a:pt x="43" y="178"/>
                </a:lnTo>
                <a:lnTo>
                  <a:pt x="43" y="183"/>
                </a:lnTo>
                <a:lnTo>
                  <a:pt x="43" y="188"/>
                </a:lnTo>
                <a:lnTo>
                  <a:pt x="43" y="192"/>
                </a:lnTo>
                <a:lnTo>
                  <a:pt x="43" y="197"/>
                </a:lnTo>
                <a:lnTo>
                  <a:pt x="43" y="202"/>
                </a:lnTo>
                <a:lnTo>
                  <a:pt x="39" y="207"/>
                </a:lnTo>
                <a:lnTo>
                  <a:pt x="39" y="212"/>
                </a:lnTo>
                <a:lnTo>
                  <a:pt x="39" y="216"/>
                </a:lnTo>
                <a:lnTo>
                  <a:pt x="39" y="221"/>
                </a:lnTo>
                <a:lnTo>
                  <a:pt x="39" y="226"/>
                </a:lnTo>
                <a:lnTo>
                  <a:pt x="39" y="231"/>
                </a:lnTo>
                <a:lnTo>
                  <a:pt x="34" y="236"/>
                </a:lnTo>
                <a:lnTo>
                  <a:pt x="34" y="240"/>
                </a:lnTo>
                <a:lnTo>
                  <a:pt x="34" y="245"/>
                </a:lnTo>
                <a:lnTo>
                  <a:pt x="34" y="250"/>
                </a:lnTo>
                <a:lnTo>
                  <a:pt x="34" y="255"/>
                </a:lnTo>
                <a:lnTo>
                  <a:pt x="34" y="260"/>
                </a:lnTo>
                <a:lnTo>
                  <a:pt x="29" y="264"/>
                </a:lnTo>
                <a:lnTo>
                  <a:pt x="29" y="269"/>
                </a:lnTo>
                <a:lnTo>
                  <a:pt x="29" y="274"/>
                </a:lnTo>
                <a:lnTo>
                  <a:pt x="29" y="279"/>
                </a:lnTo>
                <a:lnTo>
                  <a:pt x="29" y="284"/>
                </a:lnTo>
                <a:lnTo>
                  <a:pt x="2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8"/>
                </a:lnTo>
                <a:lnTo>
                  <a:pt x="24" y="303"/>
                </a:lnTo>
                <a:lnTo>
                  <a:pt x="24" y="308"/>
                </a:lnTo>
                <a:lnTo>
                  <a:pt x="24" y="312"/>
                </a:lnTo>
                <a:lnTo>
                  <a:pt x="24" y="317"/>
                </a:lnTo>
                <a:lnTo>
                  <a:pt x="20" y="322"/>
                </a:lnTo>
                <a:lnTo>
                  <a:pt x="20" y="327"/>
                </a:lnTo>
                <a:lnTo>
                  <a:pt x="20" y="332"/>
                </a:lnTo>
                <a:lnTo>
                  <a:pt x="20" y="336"/>
                </a:lnTo>
                <a:lnTo>
                  <a:pt x="20" y="341"/>
                </a:lnTo>
                <a:lnTo>
                  <a:pt x="20" y="346"/>
                </a:lnTo>
                <a:lnTo>
                  <a:pt x="15" y="346"/>
                </a:lnTo>
                <a:lnTo>
                  <a:pt x="15" y="351"/>
                </a:lnTo>
                <a:lnTo>
                  <a:pt x="15" y="356"/>
                </a:lnTo>
                <a:lnTo>
                  <a:pt x="15" y="360"/>
                </a:lnTo>
                <a:lnTo>
                  <a:pt x="15" y="365"/>
                </a:lnTo>
                <a:lnTo>
                  <a:pt x="15" y="370"/>
                </a:lnTo>
                <a:lnTo>
                  <a:pt x="15" y="375"/>
                </a:lnTo>
                <a:lnTo>
                  <a:pt x="10" y="375"/>
                </a:lnTo>
                <a:lnTo>
                  <a:pt x="10" y="380"/>
                </a:lnTo>
                <a:lnTo>
                  <a:pt x="10" y="384"/>
                </a:lnTo>
                <a:lnTo>
                  <a:pt x="5" y="389"/>
                </a:lnTo>
                <a:lnTo>
                  <a:pt x="0" y="389"/>
                </a:lnTo>
                <a:lnTo>
                  <a:pt x="0" y="394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8" name="Freeform 70"/>
          <p:cNvSpPr>
            <a:spLocks/>
          </p:cNvSpPr>
          <p:nvPr/>
        </p:nvSpPr>
        <p:spPr bwMode="auto">
          <a:xfrm>
            <a:off x="7785100" y="2754313"/>
            <a:ext cx="357188" cy="357187"/>
          </a:xfrm>
          <a:custGeom>
            <a:avLst/>
            <a:gdLst/>
            <a:ahLst/>
            <a:cxnLst>
              <a:cxn ang="0">
                <a:pos x="15" y="43"/>
              </a:cxn>
              <a:cxn ang="0">
                <a:pos x="24" y="24"/>
              </a:cxn>
              <a:cxn ang="0">
                <a:pos x="39" y="14"/>
              </a:cxn>
              <a:cxn ang="0">
                <a:pos x="67" y="5"/>
              </a:cxn>
              <a:cxn ang="0">
                <a:pos x="82" y="10"/>
              </a:cxn>
              <a:cxn ang="0">
                <a:pos x="106" y="0"/>
              </a:cxn>
              <a:cxn ang="0">
                <a:pos x="120" y="0"/>
              </a:cxn>
              <a:cxn ang="0">
                <a:pos x="139" y="19"/>
              </a:cxn>
              <a:cxn ang="0">
                <a:pos x="149" y="19"/>
              </a:cxn>
              <a:cxn ang="0">
                <a:pos x="178" y="38"/>
              </a:cxn>
              <a:cxn ang="0">
                <a:pos x="187" y="53"/>
              </a:cxn>
              <a:cxn ang="0">
                <a:pos x="197" y="67"/>
              </a:cxn>
              <a:cxn ang="0">
                <a:pos x="192" y="86"/>
              </a:cxn>
              <a:cxn ang="0">
                <a:pos x="197" y="101"/>
              </a:cxn>
              <a:cxn ang="0">
                <a:pos x="192" y="130"/>
              </a:cxn>
              <a:cxn ang="0">
                <a:pos x="192" y="139"/>
              </a:cxn>
              <a:cxn ang="0">
                <a:pos x="178" y="163"/>
              </a:cxn>
              <a:cxn ang="0">
                <a:pos x="163" y="173"/>
              </a:cxn>
              <a:cxn ang="0">
                <a:pos x="149" y="182"/>
              </a:cxn>
              <a:cxn ang="0">
                <a:pos x="135" y="187"/>
              </a:cxn>
              <a:cxn ang="0">
                <a:pos x="111" y="197"/>
              </a:cxn>
              <a:cxn ang="0">
                <a:pos x="96" y="197"/>
              </a:cxn>
              <a:cxn ang="0">
                <a:pos x="72" y="192"/>
              </a:cxn>
              <a:cxn ang="0">
                <a:pos x="58" y="187"/>
              </a:cxn>
              <a:cxn ang="0">
                <a:pos x="39" y="173"/>
              </a:cxn>
              <a:cxn ang="0">
                <a:pos x="24" y="158"/>
              </a:cxn>
              <a:cxn ang="0">
                <a:pos x="15" y="144"/>
              </a:cxn>
              <a:cxn ang="0">
                <a:pos x="5" y="130"/>
              </a:cxn>
              <a:cxn ang="0">
                <a:pos x="0" y="115"/>
              </a:cxn>
              <a:cxn ang="0">
                <a:pos x="5" y="96"/>
              </a:cxn>
              <a:cxn ang="0">
                <a:pos x="5" y="82"/>
              </a:cxn>
              <a:cxn ang="0">
                <a:pos x="10" y="53"/>
              </a:cxn>
              <a:cxn ang="0">
                <a:pos x="15" y="43"/>
              </a:cxn>
            </a:cxnLst>
            <a:rect l="0" t="0" r="r" b="b"/>
            <a:pathLst>
              <a:path w="197" h="197">
                <a:moveTo>
                  <a:pt x="15" y="43"/>
                </a:moveTo>
                <a:lnTo>
                  <a:pt x="24" y="24"/>
                </a:lnTo>
                <a:lnTo>
                  <a:pt x="39" y="14"/>
                </a:lnTo>
                <a:lnTo>
                  <a:pt x="67" y="5"/>
                </a:lnTo>
                <a:lnTo>
                  <a:pt x="82" y="10"/>
                </a:lnTo>
                <a:lnTo>
                  <a:pt x="106" y="0"/>
                </a:lnTo>
                <a:lnTo>
                  <a:pt x="120" y="0"/>
                </a:lnTo>
                <a:lnTo>
                  <a:pt x="139" y="19"/>
                </a:lnTo>
                <a:lnTo>
                  <a:pt x="149" y="19"/>
                </a:lnTo>
                <a:lnTo>
                  <a:pt x="178" y="38"/>
                </a:lnTo>
                <a:lnTo>
                  <a:pt x="187" y="53"/>
                </a:lnTo>
                <a:lnTo>
                  <a:pt x="197" y="67"/>
                </a:lnTo>
                <a:lnTo>
                  <a:pt x="192" y="86"/>
                </a:lnTo>
                <a:lnTo>
                  <a:pt x="197" y="101"/>
                </a:lnTo>
                <a:lnTo>
                  <a:pt x="192" y="130"/>
                </a:lnTo>
                <a:lnTo>
                  <a:pt x="192" y="139"/>
                </a:lnTo>
                <a:lnTo>
                  <a:pt x="178" y="163"/>
                </a:lnTo>
                <a:lnTo>
                  <a:pt x="163" y="173"/>
                </a:lnTo>
                <a:lnTo>
                  <a:pt x="149" y="182"/>
                </a:lnTo>
                <a:lnTo>
                  <a:pt x="135" y="187"/>
                </a:lnTo>
                <a:lnTo>
                  <a:pt x="111" y="197"/>
                </a:lnTo>
                <a:lnTo>
                  <a:pt x="96" y="197"/>
                </a:lnTo>
                <a:lnTo>
                  <a:pt x="72" y="192"/>
                </a:lnTo>
                <a:lnTo>
                  <a:pt x="58" y="187"/>
                </a:lnTo>
                <a:lnTo>
                  <a:pt x="39" y="173"/>
                </a:lnTo>
                <a:lnTo>
                  <a:pt x="24" y="158"/>
                </a:lnTo>
                <a:lnTo>
                  <a:pt x="15" y="144"/>
                </a:lnTo>
                <a:lnTo>
                  <a:pt x="5" y="130"/>
                </a:lnTo>
                <a:lnTo>
                  <a:pt x="0" y="115"/>
                </a:lnTo>
                <a:lnTo>
                  <a:pt x="5" y="96"/>
                </a:lnTo>
                <a:lnTo>
                  <a:pt x="5" y="82"/>
                </a:lnTo>
                <a:lnTo>
                  <a:pt x="10" y="53"/>
                </a:lnTo>
                <a:lnTo>
                  <a:pt x="15" y="4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79" name="Freeform 71"/>
          <p:cNvSpPr>
            <a:spLocks/>
          </p:cNvSpPr>
          <p:nvPr/>
        </p:nvSpPr>
        <p:spPr bwMode="auto">
          <a:xfrm>
            <a:off x="7653338" y="3849688"/>
            <a:ext cx="357187" cy="347662"/>
          </a:xfrm>
          <a:custGeom>
            <a:avLst/>
            <a:gdLst/>
            <a:ahLst/>
            <a:cxnLst>
              <a:cxn ang="0">
                <a:pos x="15" y="33"/>
              </a:cxn>
              <a:cxn ang="0">
                <a:pos x="29" y="24"/>
              </a:cxn>
              <a:cxn ang="0">
                <a:pos x="43" y="14"/>
              </a:cxn>
              <a:cxn ang="0">
                <a:pos x="67" y="9"/>
              </a:cxn>
              <a:cxn ang="0">
                <a:pos x="82" y="0"/>
              </a:cxn>
              <a:cxn ang="0">
                <a:pos x="106" y="0"/>
              </a:cxn>
              <a:cxn ang="0">
                <a:pos x="115" y="5"/>
              </a:cxn>
              <a:cxn ang="0">
                <a:pos x="139" y="9"/>
              </a:cxn>
              <a:cxn ang="0">
                <a:pos x="154" y="24"/>
              </a:cxn>
              <a:cxn ang="0">
                <a:pos x="173" y="38"/>
              </a:cxn>
              <a:cxn ang="0">
                <a:pos x="183" y="53"/>
              </a:cxn>
              <a:cxn ang="0">
                <a:pos x="192" y="67"/>
              </a:cxn>
              <a:cxn ang="0">
                <a:pos x="187" y="77"/>
              </a:cxn>
              <a:cxn ang="0">
                <a:pos x="197" y="105"/>
              </a:cxn>
              <a:cxn ang="0">
                <a:pos x="197" y="120"/>
              </a:cxn>
              <a:cxn ang="0">
                <a:pos x="178" y="139"/>
              </a:cxn>
              <a:cxn ang="0">
                <a:pos x="178" y="153"/>
              </a:cxn>
              <a:cxn ang="0">
                <a:pos x="159" y="173"/>
              </a:cxn>
              <a:cxn ang="0">
                <a:pos x="144" y="182"/>
              </a:cxn>
              <a:cxn ang="0">
                <a:pos x="135" y="192"/>
              </a:cxn>
              <a:cxn ang="0">
                <a:pos x="111" y="187"/>
              </a:cxn>
              <a:cxn ang="0">
                <a:pos x="96" y="187"/>
              </a:cxn>
              <a:cxn ang="0">
                <a:pos x="67" y="192"/>
              </a:cxn>
              <a:cxn ang="0">
                <a:pos x="58" y="177"/>
              </a:cxn>
              <a:cxn ang="0">
                <a:pos x="34" y="173"/>
              </a:cxn>
              <a:cxn ang="0">
                <a:pos x="24" y="158"/>
              </a:cxn>
              <a:cxn ang="0">
                <a:pos x="15" y="149"/>
              </a:cxn>
              <a:cxn ang="0">
                <a:pos x="5" y="134"/>
              </a:cxn>
              <a:cxn ang="0">
                <a:pos x="0" y="105"/>
              </a:cxn>
              <a:cxn ang="0">
                <a:pos x="0" y="96"/>
              </a:cxn>
              <a:cxn ang="0">
                <a:pos x="5" y="72"/>
              </a:cxn>
              <a:cxn ang="0">
                <a:pos x="10" y="57"/>
              </a:cxn>
              <a:cxn ang="0">
                <a:pos x="15" y="33"/>
              </a:cxn>
            </a:cxnLst>
            <a:rect l="0" t="0" r="r" b="b"/>
            <a:pathLst>
              <a:path w="197" h="192">
                <a:moveTo>
                  <a:pt x="15" y="33"/>
                </a:moveTo>
                <a:lnTo>
                  <a:pt x="29" y="24"/>
                </a:lnTo>
                <a:lnTo>
                  <a:pt x="43" y="14"/>
                </a:lnTo>
                <a:lnTo>
                  <a:pt x="67" y="9"/>
                </a:lnTo>
                <a:lnTo>
                  <a:pt x="82" y="0"/>
                </a:lnTo>
                <a:lnTo>
                  <a:pt x="106" y="0"/>
                </a:lnTo>
                <a:lnTo>
                  <a:pt x="115" y="5"/>
                </a:lnTo>
                <a:lnTo>
                  <a:pt x="139" y="9"/>
                </a:lnTo>
                <a:lnTo>
                  <a:pt x="154" y="24"/>
                </a:lnTo>
                <a:lnTo>
                  <a:pt x="173" y="38"/>
                </a:lnTo>
                <a:lnTo>
                  <a:pt x="183" y="53"/>
                </a:lnTo>
                <a:lnTo>
                  <a:pt x="192" y="67"/>
                </a:lnTo>
                <a:lnTo>
                  <a:pt x="187" y="77"/>
                </a:lnTo>
                <a:lnTo>
                  <a:pt x="197" y="105"/>
                </a:lnTo>
                <a:lnTo>
                  <a:pt x="197" y="120"/>
                </a:lnTo>
                <a:lnTo>
                  <a:pt x="178" y="139"/>
                </a:lnTo>
                <a:lnTo>
                  <a:pt x="178" y="153"/>
                </a:lnTo>
                <a:lnTo>
                  <a:pt x="159" y="173"/>
                </a:lnTo>
                <a:lnTo>
                  <a:pt x="144" y="182"/>
                </a:lnTo>
                <a:lnTo>
                  <a:pt x="135" y="192"/>
                </a:lnTo>
                <a:lnTo>
                  <a:pt x="111" y="187"/>
                </a:lnTo>
                <a:lnTo>
                  <a:pt x="96" y="187"/>
                </a:lnTo>
                <a:lnTo>
                  <a:pt x="67" y="192"/>
                </a:lnTo>
                <a:lnTo>
                  <a:pt x="58" y="177"/>
                </a:lnTo>
                <a:lnTo>
                  <a:pt x="34" y="173"/>
                </a:lnTo>
                <a:lnTo>
                  <a:pt x="24" y="158"/>
                </a:lnTo>
                <a:lnTo>
                  <a:pt x="15" y="149"/>
                </a:lnTo>
                <a:lnTo>
                  <a:pt x="5" y="134"/>
                </a:lnTo>
                <a:lnTo>
                  <a:pt x="0" y="105"/>
                </a:lnTo>
                <a:lnTo>
                  <a:pt x="0" y="96"/>
                </a:lnTo>
                <a:lnTo>
                  <a:pt x="5" y="72"/>
                </a:lnTo>
                <a:lnTo>
                  <a:pt x="10" y="57"/>
                </a:lnTo>
                <a:lnTo>
                  <a:pt x="15" y="33"/>
                </a:lnTo>
                <a:close/>
              </a:path>
            </a:pathLst>
          </a:custGeom>
          <a:solidFill>
            <a:srgbClr val="00FF00"/>
          </a:solidFill>
          <a:ln w="12700" cmpd="sng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0" name="Freeform 72"/>
          <p:cNvSpPr>
            <a:spLocks/>
          </p:cNvSpPr>
          <p:nvPr/>
        </p:nvSpPr>
        <p:spPr bwMode="auto">
          <a:xfrm>
            <a:off x="7843838" y="3179763"/>
            <a:ext cx="131762" cy="677862"/>
          </a:xfrm>
          <a:custGeom>
            <a:avLst/>
            <a:gdLst/>
            <a:ahLst/>
            <a:cxnLst>
              <a:cxn ang="0">
                <a:pos x="0" y="375"/>
              </a:cxn>
              <a:cxn ang="0">
                <a:pos x="5" y="360"/>
              </a:cxn>
              <a:cxn ang="0">
                <a:pos x="5" y="351"/>
              </a:cxn>
              <a:cxn ang="0">
                <a:pos x="9" y="336"/>
              </a:cxn>
              <a:cxn ang="0">
                <a:pos x="9" y="327"/>
              </a:cxn>
              <a:cxn ang="0">
                <a:pos x="14" y="312"/>
              </a:cxn>
              <a:cxn ang="0">
                <a:pos x="24" y="303"/>
              </a:cxn>
              <a:cxn ang="0">
                <a:pos x="24" y="293"/>
              </a:cxn>
              <a:cxn ang="0">
                <a:pos x="29" y="269"/>
              </a:cxn>
              <a:cxn ang="0">
                <a:pos x="29" y="255"/>
              </a:cxn>
              <a:cxn ang="0">
                <a:pos x="33" y="245"/>
              </a:cxn>
              <a:cxn ang="0">
                <a:pos x="33" y="235"/>
              </a:cxn>
              <a:cxn ang="0">
                <a:pos x="38" y="221"/>
              </a:cxn>
              <a:cxn ang="0">
                <a:pos x="38" y="211"/>
              </a:cxn>
              <a:cxn ang="0">
                <a:pos x="43" y="197"/>
              </a:cxn>
              <a:cxn ang="0">
                <a:pos x="43" y="187"/>
              </a:cxn>
              <a:cxn ang="0">
                <a:pos x="43" y="178"/>
              </a:cxn>
              <a:cxn ang="0">
                <a:pos x="48" y="163"/>
              </a:cxn>
              <a:cxn ang="0">
                <a:pos x="48" y="154"/>
              </a:cxn>
              <a:cxn ang="0">
                <a:pos x="53" y="139"/>
              </a:cxn>
              <a:cxn ang="0">
                <a:pos x="53" y="130"/>
              </a:cxn>
              <a:cxn ang="0">
                <a:pos x="57" y="120"/>
              </a:cxn>
              <a:cxn ang="0">
                <a:pos x="57" y="106"/>
              </a:cxn>
              <a:cxn ang="0">
                <a:pos x="62" y="96"/>
              </a:cxn>
              <a:cxn ang="0">
                <a:pos x="62" y="82"/>
              </a:cxn>
              <a:cxn ang="0">
                <a:pos x="67" y="58"/>
              </a:cxn>
              <a:cxn ang="0">
                <a:pos x="67" y="48"/>
              </a:cxn>
              <a:cxn ang="0">
                <a:pos x="72" y="34"/>
              </a:cxn>
              <a:cxn ang="0">
                <a:pos x="67" y="19"/>
              </a:cxn>
              <a:cxn ang="0">
                <a:pos x="67" y="10"/>
              </a:cxn>
              <a:cxn ang="0">
                <a:pos x="72" y="0"/>
              </a:cxn>
            </a:cxnLst>
            <a:rect l="0" t="0" r="r" b="b"/>
            <a:pathLst>
              <a:path w="72" h="375">
                <a:moveTo>
                  <a:pt x="0" y="375"/>
                </a:moveTo>
                <a:lnTo>
                  <a:pt x="5" y="360"/>
                </a:lnTo>
                <a:lnTo>
                  <a:pt x="5" y="351"/>
                </a:lnTo>
                <a:lnTo>
                  <a:pt x="9" y="336"/>
                </a:lnTo>
                <a:lnTo>
                  <a:pt x="9" y="327"/>
                </a:lnTo>
                <a:lnTo>
                  <a:pt x="14" y="312"/>
                </a:lnTo>
                <a:lnTo>
                  <a:pt x="24" y="303"/>
                </a:lnTo>
                <a:lnTo>
                  <a:pt x="24" y="293"/>
                </a:lnTo>
                <a:lnTo>
                  <a:pt x="29" y="269"/>
                </a:lnTo>
                <a:lnTo>
                  <a:pt x="29" y="255"/>
                </a:lnTo>
                <a:lnTo>
                  <a:pt x="33" y="245"/>
                </a:lnTo>
                <a:lnTo>
                  <a:pt x="33" y="235"/>
                </a:lnTo>
                <a:lnTo>
                  <a:pt x="38" y="221"/>
                </a:lnTo>
                <a:lnTo>
                  <a:pt x="38" y="211"/>
                </a:lnTo>
                <a:lnTo>
                  <a:pt x="43" y="197"/>
                </a:lnTo>
                <a:lnTo>
                  <a:pt x="43" y="187"/>
                </a:lnTo>
                <a:lnTo>
                  <a:pt x="43" y="178"/>
                </a:lnTo>
                <a:lnTo>
                  <a:pt x="48" y="163"/>
                </a:lnTo>
                <a:lnTo>
                  <a:pt x="48" y="154"/>
                </a:lnTo>
                <a:lnTo>
                  <a:pt x="53" y="139"/>
                </a:lnTo>
                <a:lnTo>
                  <a:pt x="53" y="130"/>
                </a:lnTo>
                <a:lnTo>
                  <a:pt x="57" y="120"/>
                </a:lnTo>
                <a:lnTo>
                  <a:pt x="57" y="106"/>
                </a:lnTo>
                <a:lnTo>
                  <a:pt x="62" y="96"/>
                </a:lnTo>
                <a:lnTo>
                  <a:pt x="62" y="82"/>
                </a:lnTo>
                <a:lnTo>
                  <a:pt x="67" y="58"/>
                </a:lnTo>
                <a:lnTo>
                  <a:pt x="67" y="48"/>
                </a:lnTo>
                <a:lnTo>
                  <a:pt x="72" y="34"/>
                </a:lnTo>
                <a:lnTo>
                  <a:pt x="67" y="19"/>
                </a:lnTo>
                <a:lnTo>
                  <a:pt x="67" y="10"/>
                </a:lnTo>
                <a:lnTo>
                  <a:pt x="72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1" name="Freeform 73"/>
          <p:cNvSpPr>
            <a:spLocks/>
          </p:cNvSpPr>
          <p:nvPr/>
        </p:nvSpPr>
        <p:spPr bwMode="auto">
          <a:xfrm>
            <a:off x="7870825" y="3111500"/>
            <a:ext cx="131763" cy="709613"/>
          </a:xfrm>
          <a:custGeom>
            <a:avLst/>
            <a:gdLst/>
            <a:ahLst/>
            <a:cxnLst>
              <a:cxn ang="0">
                <a:pos x="63" y="0"/>
              </a:cxn>
              <a:cxn ang="0">
                <a:pos x="72" y="14"/>
              </a:cxn>
              <a:cxn ang="0">
                <a:pos x="67" y="29"/>
              </a:cxn>
              <a:cxn ang="0">
                <a:pos x="67" y="38"/>
              </a:cxn>
              <a:cxn ang="0">
                <a:pos x="63" y="48"/>
              </a:cxn>
              <a:cxn ang="0">
                <a:pos x="67" y="77"/>
              </a:cxn>
              <a:cxn ang="0">
                <a:pos x="67" y="86"/>
              </a:cxn>
              <a:cxn ang="0">
                <a:pos x="63" y="101"/>
              </a:cxn>
              <a:cxn ang="0">
                <a:pos x="63" y="110"/>
              </a:cxn>
              <a:cxn ang="0">
                <a:pos x="63" y="120"/>
              </a:cxn>
              <a:cxn ang="0">
                <a:pos x="58" y="134"/>
              </a:cxn>
              <a:cxn ang="0">
                <a:pos x="58" y="149"/>
              </a:cxn>
              <a:cxn ang="0">
                <a:pos x="53" y="158"/>
              </a:cxn>
              <a:cxn ang="0">
                <a:pos x="53" y="168"/>
              </a:cxn>
              <a:cxn ang="0">
                <a:pos x="48" y="182"/>
              </a:cxn>
              <a:cxn ang="0">
                <a:pos x="48" y="192"/>
              </a:cxn>
              <a:cxn ang="0">
                <a:pos x="43" y="206"/>
              </a:cxn>
              <a:cxn ang="0">
                <a:pos x="43" y="221"/>
              </a:cxn>
              <a:cxn ang="0">
                <a:pos x="39" y="230"/>
              </a:cxn>
              <a:cxn ang="0">
                <a:pos x="39" y="245"/>
              </a:cxn>
              <a:cxn ang="0">
                <a:pos x="39" y="254"/>
              </a:cxn>
              <a:cxn ang="0">
                <a:pos x="34" y="269"/>
              </a:cxn>
              <a:cxn ang="0">
                <a:pos x="34" y="278"/>
              </a:cxn>
              <a:cxn ang="0">
                <a:pos x="29" y="288"/>
              </a:cxn>
              <a:cxn ang="0">
                <a:pos x="29" y="302"/>
              </a:cxn>
              <a:cxn ang="0">
                <a:pos x="24" y="312"/>
              </a:cxn>
              <a:cxn ang="0">
                <a:pos x="24" y="326"/>
              </a:cxn>
              <a:cxn ang="0">
                <a:pos x="19" y="336"/>
              </a:cxn>
              <a:cxn ang="0">
                <a:pos x="19" y="345"/>
              </a:cxn>
              <a:cxn ang="0">
                <a:pos x="15" y="360"/>
              </a:cxn>
              <a:cxn ang="0">
                <a:pos x="15" y="374"/>
              </a:cxn>
              <a:cxn ang="0">
                <a:pos x="15" y="384"/>
              </a:cxn>
              <a:cxn ang="0">
                <a:pos x="0" y="393"/>
              </a:cxn>
            </a:cxnLst>
            <a:rect l="0" t="0" r="r" b="b"/>
            <a:pathLst>
              <a:path w="72" h="393">
                <a:moveTo>
                  <a:pt x="63" y="0"/>
                </a:moveTo>
                <a:lnTo>
                  <a:pt x="72" y="14"/>
                </a:lnTo>
                <a:lnTo>
                  <a:pt x="67" y="29"/>
                </a:lnTo>
                <a:lnTo>
                  <a:pt x="67" y="38"/>
                </a:lnTo>
                <a:lnTo>
                  <a:pt x="63" y="48"/>
                </a:lnTo>
                <a:lnTo>
                  <a:pt x="67" y="77"/>
                </a:lnTo>
                <a:lnTo>
                  <a:pt x="67" y="86"/>
                </a:lnTo>
                <a:lnTo>
                  <a:pt x="63" y="101"/>
                </a:lnTo>
                <a:lnTo>
                  <a:pt x="63" y="110"/>
                </a:lnTo>
                <a:lnTo>
                  <a:pt x="63" y="120"/>
                </a:lnTo>
                <a:lnTo>
                  <a:pt x="58" y="134"/>
                </a:lnTo>
                <a:lnTo>
                  <a:pt x="58" y="149"/>
                </a:lnTo>
                <a:lnTo>
                  <a:pt x="53" y="158"/>
                </a:lnTo>
                <a:lnTo>
                  <a:pt x="53" y="168"/>
                </a:lnTo>
                <a:lnTo>
                  <a:pt x="48" y="182"/>
                </a:lnTo>
                <a:lnTo>
                  <a:pt x="48" y="192"/>
                </a:lnTo>
                <a:lnTo>
                  <a:pt x="43" y="206"/>
                </a:lnTo>
                <a:lnTo>
                  <a:pt x="43" y="221"/>
                </a:lnTo>
                <a:lnTo>
                  <a:pt x="39" y="230"/>
                </a:lnTo>
                <a:lnTo>
                  <a:pt x="39" y="245"/>
                </a:lnTo>
                <a:lnTo>
                  <a:pt x="39" y="254"/>
                </a:lnTo>
                <a:lnTo>
                  <a:pt x="34" y="269"/>
                </a:lnTo>
                <a:lnTo>
                  <a:pt x="34" y="278"/>
                </a:lnTo>
                <a:lnTo>
                  <a:pt x="29" y="288"/>
                </a:lnTo>
                <a:lnTo>
                  <a:pt x="29" y="302"/>
                </a:lnTo>
                <a:lnTo>
                  <a:pt x="24" y="312"/>
                </a:lnTo>
                <a:lnTo>
                  <a:pt x="24" y="326"/>
                </a:lnTo>
                <a:lnTo>
                  <a:pt x="19" y="336"/>
                </a:lnTo>
                <a:lnTo>
                  <a:pt x="19" y="345"/>
                </a:lnTo>
                <a:lnTo>
                  <a:pt x="15" y="360"/>
                </a:lnTo>
                <a:lnTo>
                  <a:pt x="15" y="374"/>
                </a:lnTo>
                <a:lnTo>
                  <a:pt x="15" y="384"/>
                </a:lnTo>
                <a:lnTo>
                  <a:pt x="0" y="393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2" name="Freeform 74"/>
          <p:cNvSpPr>
            <a:spLocks/>
          </p:cNvSpPr>
          <p:nvPr/>
        </p:nvSpPr>
        <p:spPr bwMode="auto">
          <a:xfrm>
            <a:off x="2154238" y="1938338"/>
            <a:ext cx="2436812" cy="2811462"/>
          </a:xfrm>
          <a:custGeom>
            <a:avLst/>
            <a:gdLst/>
            <a:ahLst/>
            <a:cxnLst>
              <a:cxn ang="0">
                <a:pos x="648" y="187"/>
              </a:cxn>
              <a:cxn ang="0">
                <a:pos x="638" y="187"/>
              </a:cxn>
              <a:cxn ang="0">
                <a:pos x="629" y="177"/>
              </a:cxn>
              <a:cxn ang="0">
                <a:pos x="609" y="153"/>
              </a:cxn>
              <a:cxn ang="0">
                <a:pos x="585" y="115"/>
              </a:cxn>
              <a:cxn ang="0">
                <a:pos x="561" y="72"/>
              </a:cxn>
              <a:cxn ang="0">
                <a:pos x="547" y="43"/>
              </a:cxn>
              <a:cxn ang="0">
                <a:pos x="528" y="24"/>
              </a:cxn>
              <a:cxn ang="0">
                <a:pos x="499" y="9"/>
              </a:cxn>
              <a:cxn ang="0">
                <a:pos x="456" y="5"/>
              </a:cxn>
              <a:cxn ang="0">
                <a:pos x="393" y="5"/>
              </a:cxn>
              <a:cxn ang="0">
                <a:pos x="321" y="9"/>
              </a:cxn>
              <a:cxn ang="0">
                <a:pos x="250" y="24"/>
              </a:cxn>
              <a:cxn ang="0">
                <a:pos x="187" y="53"/>
              </a:cxn>
              <a:cxn ang="0">
                <a:pos x="130" y="91"/>
              </a:cxn>
              <a:cxn ang="0">
                <a:pos x="82" y="139"/>
              </a:cxn>
              <a:cxn ang="0">
                <a:pos x="43" y="192"/>
              </a:cxn>
              <a:cxn ang="0">
                <a:pos x="14" y="254"/>
              </a:cxn>
              <a:cxn ang="0">
                <a:pos x="0" y="326"/>
              </a:cxn>
              <a:cxn ang="0">
                <a:pos x="0" y="1190"/>
              </a:cxn>
              <a:cxn ang="0">
                <a:pos x="5" y="1262"/>
              </a:cxn>
              <a:cxn ang="0">
                <a:pos x="29" y="1329"/>
              </a:cxn>
              <a:cxn ang="0">
                <a:pos x="62" y="1387"/>
              </a:cxn>
              <a:cxn ang="0">
                <a:pos x="106" y="1440"/>
              </a:cxn>
              <a:cxn ang="0">
                <a:pos x="158" y="1483"/>
              </a:cxn>
              <a:cxn ang="0">
                <a:pos x="216" y="1517"/>
              </a:cxn>
              <a:cxn ang="0">
                <a:pos x="283" y="1536"/>
              </a:cxn>
              <a:cxn ang="0">
                <a:pos x="355" y="1545"/>
              </a:cxn>
              <a:cxn ang="0">
                <a:pos x="696" y="1555"/>
              </a:cxn>
              <a:cxn ang="0">
                <a:pos x="950" y="1541"/>
              </a:cxn>
              <a:cxn ang="0">
                <a:pos x="1051" y="1526"/>
              </a:cxn>
              <a:cxn ang="0">
                <a:pos x="1132" y="1497"/>
              </a:cxn>
              <a:cxn ang="0">
                <a:pos x="1200" y="1454"/>
              </a:cxn>
              <a:cxn ang="0">
                <a:pos x="1252" y="1401"/>
              </a:cxn>
              <a:cxn ang="0">
                <a:pos x="1296" y="1339"/>
              </a:cxn>
              <a:cxn ang="0">
                <a:pos x="1324" y="1257"/>
              </a:cxn>
              <a:cxn ang="0">
                <a:pos x="1339" y="1157"/>
              </a:cxn>
              <a:cxn ang="0">
                <a:pos x="1348" y="1041"/>
              </a:cxn>
              <a:cxn ang="0">
                <a:pos x="1339" y="744"/>
              </a:cxn>
              <a:cxn ang="0">
                <a:pos x="1305" y="360"/>
              </a:cxn>
              <a:cxn ang="0">
                <a:pos x="1300" y="288"/>
              </a:cxn>
              <a:cxn ang="0">
                <a:pos x="1276" y="225"/>
              </a:cxn>
              <a:cxn ang="0">
                <a:pos x="1243" y="163"/>
              </a:cxn>
              <a:cxn ang="0">
                <a:pos x="1200" y="115"/>
              </a:cxn>
              <a:cxn ang="0">
                <a:pos x="1147" y="72"/>
              </a:cxn>
              <a:cxn ang="0">
                <a:pos x="1089" y="38"/>
              </a:cxn>
              <a:cxn ang="0">
                <a:pos x="1022" y="14"/>
              </a:cxn>
              <a:cxn ang="0">
                <a:pos x="950" y="5"/>
              </a:cxn>
              <a:cxn ang="0">
                <a:pos x="878" y="0"/>
              </a:cxn>
              <a:cxn ang="0">
                <a:pos x="825" y="5"/>
              </a:cxn>
              <a:cxn ang="0">
                <a:pos x="787" y="14"/>
              </a:cxn>
              <a:cxn ang="0">
                <a:pos x="768" y="33"/>
              </a:cxn>
              <a:cxn ang="0">
                <a:pos x="749" y="57"/>
              </a:cxn>
              <a:cxn ang="0">
                <a:pos x="734" y="91"/>
              </a:cxn>
              <a:cxn ang="0">
                <a:pos x="710" y="134"/>
              </a:cxn>
              <a:cxn ang="0">
                <a:pos x="681" y="173"/>
              </a:cxn>
              <a:cxn ang="0">
                <a:pos x="677" y="182"/>
              </a:cxn>
              <a:cxn ang="0">
                <a:pos x="667" y="187"/>
              </a:cxn>
              <a:cxn ang="0">
                <a:pos x="657" y="187"/>
              </a:cxn>
            </a:cxnLst>
            <a:rect l="0" t="0" r="r" b="b"/>
            <a:pathLst>
              <a:path w="1348" h="1555">
                <a:moveTo>
                  <a:pt x="653" y="187"/>
                </a:moveTo>
                <a:lnTo>
                  <a:pt x="648" y="187"/>
                </a:lnTo>
                <a:lnTo>
                  <a:pt x="643" y="187"/>
                </a:lnTo>
                <a:lnTo>
                  <a:pt x="638" y="187"/>
                </a:lnTo>
                <a:lnTo>
                  <a:pt x="633" y="182"/>
                </a:lnTo>
                <a:lnTo>
                  <a:pt x="629" y="177"/>
                </a:lnTo>
                <a:lnTo>
                  <a:pt x="624" y="173"/>
                </a:lnTo>
                <a:lnTo>
                  <a:pt x="609" y="153"/>
                </a:lnTo>
                <a:lnTo>
                  <a:pt x="595" y="134"/>
                </a:lnTo>
                <a:lnTo>
                  <a:pt x="585" y="115"/>
                </a:lnTo>
                <a:lnTo>
                  <a:pt x="571" y="91"/>
                </a:lnTo>
                <a:lnTo>
                  <a:pt x="561" y="72"/>
                </a:lnTo>
                <a:lnTo>
                  <a:pt x="557" y="57"/>
                </a:lnTo>
                <a:lnTo>
                  <a:pt x="547" y="43"/>
                </a:lnTo>
                <a:lnTo>
                  <a:pt x="537" y="33"/>
                </a:lnTo>
                <a:lnTo>
                  <a:pt x="528" y="24"/>
                </a:lnTo>
                <a:lnTo>
                  <a:pt x="518" y="14"/>
                </a:lnTo>
                <a:lnTo>
                  <a:pt x="499" y="9"/>
                </a:lnTo>
                <a:lnTo>
                  <a:pt x="480" y="5"/>
                </a:lnTo>
                <a:lnTo>
                  <a:pt x="456" y="5"/>
                </a:lnTo>
                <a:lnTo>
                  <a:pt x="427" y="0"/>
                </a:lnTo>
                <a:lnTo>
                  <a:pt x="393" y="5"/>
                </a:lnTo>
                <a:lnTo>
                  <a:pt x="355" y="5"/>
                </a:lnTo>
                <a:lnTo>
                  <a:pt x="321" y="9"/>
                </a:lnTo>
                <a:lnTo>
                  <a:pt x="283" y="14"/>
                </a:lnTo>
                <a:lnTo>
                  <a:pt x="250" y="24"/>
                </a:lnTo>
                <a:lnTo>
                  <a:pt x="216" y="38"/>
                </a:lnTo>
                <a:lnTo>
                  <a:pt x="187" y="53"/>
                </a:lnTo>
                <a:lnTo>
                  <a:pt x="158" y="72"/>
                </a:lnTo>
                <a:lnTo>
                  <a:pt x="130" y="91"/>
                </a:lnTo>
                <a:lnTo>
                  <a:pt x="106" y="115"/>
                </a:lnTo>
                <a:lnTo>
                  <a:pt x="82" y="139"/>
                </a:lnTo>
                <a:lnTo>
                  <a:pt x="62" y="163"/>
                </a:lnTo>
                <a:lnTo>
                  <a:pt x="43" y="192"/>
                </a:lnTo>
                <a:lnTo>
                  <a:pt x="29" y="225"/>
                </a:lnTo>
                <a:lnTo>
                  <a:pt x="14" y="254"/>
                </a:lnTo>
                <a:lnTo>
                  <a:pt x="5" y="288"/>
                </a:lnTo>
                <a:lnTo>
                  <a:pt x="0" y="326"/>
                </a:lnTo>
                <a:lnTo>
                  <a:pt x="0" y="360"/>
                </a:lnTo>
                <a:lnTo>
                  <a:pt x="0" y="1190"/>
                </a:lnTo>
                <a:lnTo>
                  <a:pt x="0" y="1224"/>
                </a:lnTo>
                <a:lnTo>
                  <a:pt x="5" y="1262"/>
                </a:lnTo>
                <a:lnTo>
                  <a:pt x="14" y="1296"/>
                </a:lnTo>
                <a:lnTo>
                  <a:pt x="29" y="1329"/>
                </a:lnTo>
                <a:lnTo>
                  <a:pt x="43" y="1358"/>
                </a:lnTo>
                <a:lnTo>
                  <a:pt x="62" y="1387"/>
                </a:lnTo>
                <a:lnTo>
                  <a:pt x="82" y="1416"/>
                </a:lnTo>
                <a:lnTo>
                  <a:pt x="106" y="1440"/>
                </a:lnTo>
                <a:lnTo>
                  <a:pt x="130" y="1464"/>
                </a:lnTo>
                <a:lnTo>
                  <a:pt x="158" y="1483"/>
                </a:lnTo>
                <a:lnTo>
                  <a:pt x="187" y="1502"/>
                </a:lnTo>
                <a:lnTo>
                  <a:pt x="216" y="1517"/>
                </a:lnTo>
                <a:lnTo>
                  <a:pt x="250" y="1531"/>
                </a:lnTo>
                <a:lnTo>
                  <a:pt x="283" y="1536"/>
                </a:lnTo>
                <a:lnTo>
                  <a:pt x="321" y="1545"/>
                </a:lnTo>
                <a:lnTo>
                  <a:pt x="355" y="1545"/>
                </a:lnTo>
                <a:lnTo>
                  <a:pt x="537" y="1550"/>
                </a:lnTo>
                <a:lnTo>
                  <a:pt x="696" y="1555"/>
                </a:lnTo>
                <a:lnTo>
                  <a:pt x="830" y="1550"/>
                </a:lnTo>
                <a:lnTo>
                  <a:pt x="950" y="1541"/>
                </a:lnTo>
                <a:lnTo>
                  <a:pt x="1003" y="1536"/>
                </a:lnTo>
                <a:lnTo>
                  <a:pt x="1051" y="1526"/>
                </a:lnTo>
                <a:lnTo>
                  <a:pt x="1094" y="1512"/>
                </a:lnTo>
                <a:lnTo>
                  <a:pt x="1132" y="1497"/>
                </a:lnTo>
                <a:lnTo>
                  <a:pt x="1171" y="1478"/>
                </a:lnTo>
                <a:lnTo>
                  <a:pt x="1200" y="1454"/>
                </a:lnTo>
                <a:lnTo>
                  <a:pt x="1228" y="1430"/>
                </a:lnTo>
                <a:lnTo>
                  <a:pt x="1252" y="1401"/>
                </a:lnTo>
                <a:lnTo>
                  <a:pt x="1276" y="1373"/>
                </a:lnTo>
                <a:lnTo>
                  <a:pt x="1296" y="1339"/>
                </a:lnTo>
                <a:lnTo>
                  <a:pt x="1310" y="1301"/>
                </a:lnTo>
                <a:lnTo>
                  <a:pt x="1324" y="1257"/>
                </a:lnTo>
                <a:lnTo>
                  <a:pt x="1334" y="1209"/>
                </a:lnTo>
                <a:lnTo>
                  <a:pt x="1339" y="1157"/>
                </a:lnTo>
                <a:lnTo>
                  <a:pt x="1344" y="1099"/>
                </a:lnTo>
                <a:lnTo>
                  <a:pt x="1348" y="1041"/>
                </a:lnTo>
                <a:lnTo>
                  <a:pt x="1348" y="902"/>
                </a:lnTo>
                <a:lnTo>
                  <a:pt x="1339" y="744"/>
                </a:lnTo>
                <a:lnTo>
                  <a:pt x="1324" y="566"/>
                </a:lnTo>
                <a:lnTo>
                  <a:pt x="1305" y="360"/>
                </a:lnTo>
                <a:lnTo>
                  <a:pt x="1305" y="326"/>
                </a:lnTo>
                <a:lnTo>
                  <a:pt x="1300" y="288"/>
                </a:lnTo>
                <a:lnTo>
                  <a:pt x="1291" y="254"/>
                </a:lnTo>
                <a:lnTo>
                  <a:pt x="1276" y="225"/>
                </a:lnTo>
                <a:lnTo>
                  <a:pt x="1262" y="192"/>
                </a:lnTo>
                <a:lnTo>
                  <a:pt x="1243" y="163"/>
                </a:lnTo>
                <a:lnTo>
                  <a:pt x="1224" y="139"/>
                </a:lnTo>
                <a:lnTo>
                  <a:pt x="1200" y="115"/>
                </a:lnTo>
                <a:lnTo>
                  <a:pt x="1176" y="91"/>
                </a:lnTo>
                <a:lnTo>
                  <a:pt x="1147" y="72"/>
                </a:lnTo>
                <a:lnTo>
                  <a:pt x="1118" y="53"/>
                </a:lnTo>
                <a:lnTo>
                  <a:pt x="1089" y="38"/>
                </a:lnTo>
                <a:lnTo>
                  <a:pt x="1056" y="24"/>
                </a:lnTo>
                <a:lnTo>
                  <a:pt x="1022" y="14"/>
                </a:lnTo>
                <a:lnTo>
                  <a:pt x="989" y="9"/>
                </a:lnTo>
                <a:lnTo>
                  <a:pt x="950" y="5"/>
                </a:lnTo>
                <a:lnTo>
                  <a:pt x="912" y="5"/>
                </a:lnTo>
                <a:lnTo>
                  <a:pt x="878" y="0"/>
                </a:lnTo>
                <a:lnTo>
                  <a:pt x="849" y="5"/>
                </a:lnTo>
                <a:lnTo>
                  <a:pt x="825" y="5"/>
                </a:lnTo>
                <a:lnTo>
                  <a:pt x="806" y="9"/>
                </a:lnTo>
                <a:lnTo>
                  <a:pt x="787" y="14"/>
                </a:lnTo>
                <a:lnTo>
                  <a:pt x="777" y="24"/>
                </a:lnTo>
                <a:lnTo>
                  <a:pt x="768" y="33"/>
                </a:lnTo>
                <a:lnTo>
                  <a:pt x="758" y="43"/>
                </a:lnTo>
                <a:lnTo>
                  <a:pt x="749" y="57"/>
                </a:lnTo>
                <a:lnTo>
                  <a:pt x="744" y="72"/>
                </a:lnTo>
                <a:lnTo>
                  <a:pt x="734" y="91"/>
                </a:lnTo>
                <a:lnTo>
                  <a:pt x="720" y="115"/>
                </a:lnTo>
                <a:lnTo>
                  <a:pt x="710" y="134"/>
                </a:lnTo>
                <a:lnTo>
                  <a:pt x="696" y="153"/>
                </a:lnTo>
                <a:lnTo>
                  <a:pt x="681" y="173"/>
                </a:lnTo>
                <a:lnTo>
                  <a:pt x="677" y="177"/>
                </a:lnTo>
                <a:lnTo>
                  <a:pt x="677" y="182"/>
                </a:lnTo>
                <a:lnTo>
                  <a:pt x="672" y="182"/>
                </a:lnTo>
                <a:lnTo>
                  <a:pt x="667" y="187"/>
                </a:lnTo>
                <a:lnTo>
                  <a:pt x="662" y="187"/>
                </a:lnTo>
                <a:lnTo>
                  <a:pt x="657" y="187"/>
                </a:lnTo>
                <a:lnTo>
                  <a:pt x="653" y="187"/>
                </a:lnTo>
              </a:path>
            </a:pathLst>
          </a:custGeom>
          <a:solidFill>
            <a:srgbClr val="66FFFF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3" name="Freeform 75"/>
          <p:cNvSpPr>
            <a:spLocks/>
          </p:cNvSpPr>
          <p:nvPr/>
        </p:nvSpPr>
        <p:spPr bwMode="auto">
          <a:xfrm>
            <a:off x="4876800" y="3625850"/>
            <a:ext cx="1350963" cy="1195388"/>
          </a:xfrm>
          <a:custGeom>
            <a:avLst/>
            <a:gdLst/>
            <a:ahLst/>
            <a:cxnLst>
              <a:cxn ang="0">
                <a:pos x="413" y="0"/>
              </a:cxn>
              <a:cxn ang="0">
                <a:pos x="485" y="14"/>
              </a:cxn>
              <a:cxn ang="0">
                <a:pos x="552" y="38"/>
              </a:cxn>
              <a:cxn ang="0">
                <a:pos x="614" y="76"/>
              </a:cxn>
              <a:cxn ang="0">
                <a:pos x="662" y="120"/>
              </a:cxn>
              <a:cxn ang="0">
                <a:pos x="706" y="172"/>
              </a:cxn>
              <a:cxn ang="0">
                <a:pos x="734" y="230"/>
              </a:cxn>
              <a:cxn ang="0">
                <a:pos x="749" y="297"/>
              </a:cxn>
              <a:cxn ang="0">
                <a:pos x="749" y="364"/>
              </a:cxn>
              <a:cxn ang="0">
                <a:pos x="734" y="427"/>
              </a:cxn>
              <a:cxn ang="0">
                <a:pos x="706" y="489"/>
              </a:cxn>
              <a:cxn ang="0">
                <a:pos x="662" y="542"/>
              </a:cxn>
              <a:cxn ang="0">
                <a:pos x="614" y="585"/>
              </a:cxn>
              <a:cxn ang="0">
                <a:pos x="552" y="619"/>
              </a:cxn>
              <a:cxn ang="0">
                <a:pos x="485" y="648"/>
              </a:cxn>
              <a:cxn ang="0">
                <a:pos x="413" y="657"/>
              </a:cxn>
              <a:cxn ang="0">
                <a:pos x="336" y="657"/>
              </a:cxn>
              <a:cxn ang="0">
                <a:pos x="264" y="648"/>
              </a:cxn>
              <a:cxn ang="0">
                <a:pos x="197" y="619"/>
              </a:cxn>
              <a:cxn ang="0">
                <a:pos x="139" y="585"/>
              </a:cxn>
              <a:cxn ang="0">
                <a:pos x="87" y="542"/>
              </a:cxn>
              <a:cxn ang="0">
                <a:pos x="48" y="489"/>
              </a:cxn>
              <a:cxn ang="0">
                <a:pos x="19" y="427"/>
              </a:cxn>
              <a:cxn ang="0">
                <a:pos x="0" y="364"/>
              </a:cxn>
              <a:cxn ang="0">
                <a:pos x="0" y="297"/>
              </a:cxn>
              <a:cxn ang="0">
                <a:pos x="19" y="230"/>
              </a:cxn>
              <a:cxn ang="0">
                <a:pos x="48" y="172"/>
              </a:cxn>
              <a:cxn ang="0">
                <a:pos x="87" y="120"/>
              </a:cxn>
              <a:cxn ang="0">
                <a:pos x="139" y="76"/>
              </a:cxn>
              <a:cxn ang="0">
                <a:pos x="197" y="38"/>
              </a:cxn>
              <a:cxn ang="0">
                <a:pos x="264" y="14"/>
              </a:cxn>
              <a:cxn ang="0">
                <a:pos x="336" y="0"/>
              </a:cxn>
            </a:cxnLst>
            <a:rect l="0" t="0" r="r" b="b"/>
            <a:pathLst>
              <a:path w="749" h="662">
                <a:moveTo>
                  <a:pt x="375" y="0"/>
                </a:moveTo>
                <a:lnTo>
                  <a:pt x="413" y="0"/>
                </a:lnTo>
                <a:lnTo>
                  <a:pt x="451" y="4"/>
                </a:lnTo>
                <a:lnTo>
                  <a:pt x="485" y="14"/>
                </a:lnTo>
                <a:lnTo>
                  <a:pt x="519" y="24"/>
                </a:lnTo>
                <a:lnTo>
                  <a:pt x="552" y="38"/>
                </a:lnTo>
                <a:lnTo>
                  <a:pt x="586" y="57"/>
                </a:lnTo>
                <a:lnTo>
                  <a:pt x="614" y="76"/>
                </a:lnTo>
                <a:lnTo>
                  <a:pt x="638" y="96"/>
                </a:lnTo>
                <a:lnTo>
                  <a:pt x="662" y="120"/>
                </a:lnTo>
                <a:lnTo>
                  <a:pt x="686" y="144"/>
                </a:lnTo>
                <a:lnTo>
                  <a:pt x="706" y="172"/>
                </a:lnTo>
                <a:lnTo>
                  <a:pt x="720" y="201"/>
                </a:lnTo>
                <a:lnTo>
                  <a:pt x="734" y="230"/>
                </a:lnTo>
                <a:lnTo>
                  <a:pt x="744" y="264"/>
                </a:lnTo>
                <a:lnTo>
                  <a:pt x="749" y="297"/>
                </a:lnTo>
                <a:lnTo>
                  <a:pt x="749" y="331"/>
                </a:lnTo>
                <a:lnTo>
                  <a:pt x="749" y="364"/>
                </a:lnTo>
                <a:lnTo>
                  <a:pt x="744" y="398"/>
                </a:lnTo>
                <a:lnTo>
                  <a:pt x="734" y="427"/>
                </a:lnTo>
                <a:lnTo>
                  <a:pt x="720" y="456"/>
                </a:lnTo>
                <a:lnTo>
                  <a:pt x="706" y="489"/>
                </a:lnTo>
                <a:lnTo>
                  <a:pt x="686" y="513"/>
                </a:lnTo>
                <a:lnTo>
                  <a:pt x="662" y="542"/>
                </a:lnTo>
                <a:lnTo>
                  <a:pt x="638" y="561"/>
                </a:lnTo>
                <a:lnTo>
                  <a:pt x="614" y="585"/>
                </a:lnTo>
                <a:lnTo>
                  <a:pt x="586" y="604"/>
                </a:lnTo>
                <a:lnTo>
                  <a:pt x="552" y="619"/>
                </a:lnTo>
                <a:lnTo>
                  <a:pt x="519" y="633"/>
                </a:lnTo>
                <a:lnTo>
                  <a:pt x="485" y="648"/>
                </a:lnTo>
                <a:lnTo>
                  <a:pt x="451" y="652"/>
                </a:lnTo>
                <a:lnTo>
                  <a:pt x="413" y="657"/>
                </a:lnTo>
                <a:lnTo>
                  <a:pt x="375" y="662"/>
                </a:lnTo>
                <a:lnTo>
                  <a:pt x="336" y="657"/>
                </a:lnTo>
                <a:lnTo>
                  <a:pt x="298" y="652"/>
                </a:lnTo>
                <a:lnTo>
                  <a:pt x="264" y="648"/>
                </a:lnTo>
                <a:lnTo>
                  <a:pt x="231" y="633"/>
                </a:lnTo>
                <a:lnTo>
                  <a:pt x="197" y="619"/>
                </a:lnTo>
                <a:lnTo>
                  <a:pt x="168" y="604"/>
                </a:lnTo>
                <a:lnTo>
                  <a:pt x="139" y="585"/>
                </a:lnTo>
                <a:lnTo>
                  <a:pt x="111" y="561"/>
                </a:lnTo>
                <a:lnTo>
                  <a:pt x="87" y="542"/>
                </a:lnTo>
                <a:lnTo>
                  <a:pt x="63" y="513"/>
                </a:lnTo>
                <a:lnTo>
                  <a:pt x="48" y="489"/>
                </a:lnTo>
                <a:lnTo>
                  <a:pt x="29" y="456"/>
                </a:lnTo>
                <a:lnTo>
                  <a:pt x="19" y="427"/>
                </a:lnTo>
                <a:lnTo>
                  <a:pt x="10" y="398"/>
                </a:lnTo>
                <a:lnTo>
                  <a:pt x="0" y="364"/>
                </a:lnTo>
                <a:lnTo>
                  <a:pt x="0" y="331"/>
                </a:lnTo>
                <a:lnTo>
                  <a:pt x="0" y="297"/>
                </a:lnTo>
                <a:lnTo>
                  <a:pt x="10" y="264"/>
                </a:lnTo>
                <a:lnTo>
                  <a:pt x="19" y="230"/>
                </a:lnTo>
                <a:lnTo>
                  <a:pt x="29" y="201"/>
                </a:lnTo>
                <a:lnTo>
                  <a:pt x="48" y="172"/>
                </a:lnTo>
                <a:lnTo>
                  <a:pt x="63" y="144"/>
                </a:lnTo>
                <a:lnTo>
                  <a:pt x="87" y="120"/>
                </a:lnTo>
                <a:lnTo>
                  <a:pt x="111" y="96"/>
                </a:lnTo>
                <a:lnTo>
                  <a:pt x="139" y="76"/>
                </a:lnTo>
                <a:lnTo>
                  <a:pt x="168" y="57"/>
                </a:lnTo>
                <a:lnTo>
                  <a:pt x="197" y="38"/>
                </a:lnTo>
                <a:lnTo>
                  <a:pt x="231" y="24"/>
                </a:lnTo>
                <a:lnTo>
                  <a:pt x="264" y="14"/>
                </a:lnTo>
                <a:lnTo>
                  <a:pt x="298" y="4"/>
                </a:lnTo>
                <a:lnTo>
                  <a:pt x="336" y="0"/>
                </a:lnTo>
                <a:lnTo>
                  <a:pt x="375" y="0"/>
                </a:lnTo>
              </a:path>
            </a:pathLst>
          </a:custGeom>
          <a:solidFill>
            <a:srgbClr val="FF99CC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4" name="Freeform 76"/>
          <p:cNvSpPr>
            <a:spLocks/>
          </p:cNvSpPr>
          <p:nvPr/>
        </p:nvSpPr>
        <p:spPr bwMode="auto">
          <a:xfrm>
            <a:off x="5980113" y="4278313"/>
            <a:ext cx="690562" cy="650875"/>
          </a:xfrm>
          <a:custGeom>
            <a:avLst/>
            <a:gdLst/>
            <a:ahLst/>
            <a:cxnLst>
              <a:cxn ang="0">
                <a:pos x="384" y="182"/>
              </a:cxn>
              <a:cxn ang="0">
                <a:pos x="379" y="163"/>
              </a:cxn>
              <a:cxn ang="0">
                <a:pos x="374" y="144"/>
              </a:cxn>
              <a:cxn ang="0">
                <a:pos x="369" y="125"/>
              </a:cxn>
              <a:cxn ang="0">
                <a:pos x="360" y="110"/>
              </a:cxn>
              <a:cxn ang="0">
                <a:pos x="355" y="96"/>
              </a:cxn>
              <a:cxn ang="0">
                <a:pos x="340" y="77"/>
              </a:cxn>
              <a:cxn ang="0">
                <a:pos x="321" y="57"/>
              </a:cxn>
              <a:cxn ang="0">
                <a:pos x="302" y="38"/>
              </a:cxn>
              <a:cxn ang="0">
                <a:pos x="273" y="19"/>
              </a:cxn>
              <a:cxn ang="0">
                <a:pos x="244" y="9"/>
              </a:cxn>
              <a:cxn ang="0">
                <a:pos x="211" y="0"/>
              </a:cxn>
              <a:cxn ang="0">
                <a:pos x="172" y="0"/>
              </a:cxn>
              <a:cxn ang="0">
                <a:pos x="139" y="9"/>
              </a:cxn>
              <a:cxn ang="0">
                <a:pos x="105" y="19"/>
              </a:cxn>
              <a:cxn ang="0">
                <a:pos x="81" y="38"/>
              </a:cxn>
              <a:cxn ang="0">
                <a:pos x="57" y="57"/>
              </a:cxn>
              <a:cxn ang="0">
                <a:pos x="43" y="77"/>
              </a:cxn>
              <a:cxn ang="0">
                <a:pos x="28" y="96"/>
              </a:cxn>
              <a:cxn ang="0">
                <a:pos x="19" y="115"/>
              </a:cxn>
              <a:cxn ang="0">
                <a:pos x="9" y="134"/>
              </a:cxn>
              <a:cxn ang="0">
                <a:pos x="4" y="149"/>
              </a:cxn>
              <a:cxn ang="0">
                <a:pos x="0" y="163"/>
              </a:cxn>
              <a:cxn ang="0">
                <a:pos x="0" y="182"/>
              </a:cxn>
              <a:cxn ang="0">
                <a:pos x="0" y="201"/>
              </a:cxn>
              <a:cxn ang="0">
                <a:pos x="0" y="221"/>
              </a:cxn>
              <a:cxn ang="0">
                <a:pos x="4" y="240"/>
              </a:cxn>
              <a:cxn ang="0">
                <a:pos x="9" y="259"/>
              </a:cxn>
              <a:cxn ang="0">
                <a:pos x="19" y="278"/>
              </a:cxn>
              <a:cxn ang="0">
                <a:pos x="24" y="293"/>
              </a:cxn>
              <a:cxn ang="0">
                <a:pos x="33" y="307"/>
              </a:cxn>
              <a:cxn ang="0">
                <a:pos x="52" y="331"/>
              </a:cxn>
              <a:cxn ang="0">
                <a:pos x="67" y="345"/>
              </a:cxn>
              <a:cxn ang="0">
                <a:pos x="96" y="365"/>
              </a:cxn>
              <a:cxn ang="0">
                <a:pos x="120" y="379"/>
              </a:cxn>
              <a:cxn ang="0">
                <a:pos x="153" y="389"/>
              </a:cxn>
              <a:cxn ang="0">
                <a:pos x="192" y="393"/>
              </a:cxn>
              <a:cxn ang="0">
                <a:pos x="225" y="389"/>
              </a:cxn>
              <a:cxn ang="0">
                <a:pos x="264" y="379"/>
              </a:cxn>
              <a:cxn ang="0">
                <a:pos x="288" y="365"/>
              </a:cxn>
              <a:cxn ang="0">
                <a:pos x="312" y="345"/>
              </a:cxn>
              <a:cxn ang="0">
                <a:pos x="331" y="331"/>
              </a:cxn>
              <a:cxn ang="0">
                <a:pos x="350" y="307"/>
              </a:cxn>
              <a:cxn ang="0">
                <a:pos x="360" y="288"/>
              </a:cxn>
              <a:cxn ang="0">
                <a:pos x="369" y="273"/>
              </a:cxn>
              <a:cxn ang="0">
                <a:pos x="374" y="254"/>
              </a:cxn>
              <a:cxn ang="0">
                <a:pos x="379" y="235"/>
              </a:cxn>
              <a:cxn ang="0">
                <a:pos x="384" y="216"/>
              </a:cxn>
              <a:cxn ang="0">
                <a:pos x="384" y="197"/>
              </a:cxn>
            </a:cxnLst>
            <a:rect l="0" t="0" r="r" b="b"/>
            <a:pathLst>
              <a:path w="384" h="393">
                <a:moveTo>
                  <a:pt x="384" y="197"/>
                </a:moveTo>
                <a:lnTo>
                  <a:pt x="384" y="192"/>
                </a:lnTo>
                <a:lnTo>
                  <a:pt x="384" y="187"/>
                </a:lnTo>
                <a:lnTo>
                  <a:pt x="384" y="182"/>
                </a:lnTo>
                <a:lnTo>
                  <a:pt x="384" y="177"/>
                </a:lnTo>
                <a:lnTo>
                  <a:pt x="384" y="173"/>
                </a:lnTo>
                <a:lnTo>
                  <a:pt x="379" y="168"/>
                </a:lnTo>
                <a:lnTo>
                  <a:pt x="379" y="163"/>
                </a:lnTo>
                <a:lnTo>
                  <a:pt x="379" y="158"/>
                </a:lnTo>
                <a:lnTo>
                  <a:pt x="379" y="153"/>
                </a:lnTo>
                <a:lnTo>
                  <a:pt x="379" y="149"/>
                </a:lnTo>
                <a:lnTo>
                  <a:pt x="374" y="144"/>
                </a:lnTo>
                <a:lnTo>
                  <a:pt x="374" y="139"/>
                </a:lnTo>
                <a:lnTo>
                  <a:pt x="374" y="134"/>
                </a:lnTo>
                <a:lnTo>
                  <a:pt x="369" y="129"/>
                </a:lnTo>
                <a:lnTo>
                  <a:pt x="369" y="125"/>
                </a:lnTo>
                <a:lnTo>
                  <a:pt x="364" y="120"/>
                </a:lnTo>
                <a:lnTo>
                  <a:pt x="364" y="115"/>
                </a:lnTo>
                <a:lnTo>
                  <a:pt x="364" y="110"/>
                </a:ln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0" y="91"/>
                </a:lnTo>
                <a:lnTo>
                  <a:pt x="350" y="86"/>
                </a:lnTo>
                <a:lnTo>
                  <a:pt x="345" y="81"/>
                </a:lnTo>
                <a:lnTo>
                  <a:pt x="340" y="77"/>
                </a:lnTo>
                <a:lnTo>
                  <a:pt x="336" y="72"/>
                </a:lnTo>
                <a:lnTo>
                  <a:pt x="331" y="67"/>
                </a:lnTo>
                <a:lnTo>
                  <a:pt x="326" y="62"/>
                </a:lnTo>
                <a:lnTo>
                  <a:pt x="321" y="57"/>
                </a:lnTo>
                <a:lnTo>
                  <a:pt x="316" y="53"/>
                </a:lnTo>
                <a:lnTo>
                  <a:pt x="312" y="48"/>
                </a:lnTo>
                <a:lnTo>
                  <a:pt x="307" y="43"/>
                </a:lnTo>
                <a:lnTo>
                  <a:pt x="302" y="38"/>
                </a:lnTo>
                <a:lnTo>
                  <a:pt x="297" y="33"/>
                </a:lnTo>
                <a:lnTo>
                  <a:pt x="288" y="29"/>
                </a:lnTo>
                <a:lnTo>
                  <a:pt x="283" y="24"/>
                </a:lnTo>
                <a:lnTo>
                  <a:pt x="273" y="19"/>
                </a:lnTo>
                <a:lnTo>
                  <a:pt x="268" y="19"/>
                </a:lnTo>
                <a:lnTo>
                  <a:pt x="264" y="14"/>
                </a:lnTo>
                <a:lnTo>
                  <a:pt x="254" y="9"/>
                </a:lnTo>
                <a:lnTo>
                  <a:pt x="244" y="9"/>
                </a:lnTo>
                <a:lnTo>
                  <a:pt x="235" y="5"/>
                </a:lnTo>
                <a:lnTo>
                  <a:pt x="225" y="5"/>
                </a:lnTo>
                <a:lnTo>
                  <a:pt x="220" y="5"/>
                </a:lnTo>
                <a:lnTo>
                  <a:pt x="211" y="0"/>
                </a:lnTo>
                <a:lnTo>
                  <a:pt x="201" y="0"/>
                </a:lnTo>
                <a:lnTo>
                  <a:pt x="192" y="0"/>
                </a:lnTo>
                <a:lnTo>
                  <a:pt x="182" y="0"/>
                </a:lnTo>
                <a:lnTo>
                  <a:pt x="172" y="0"/>
                </a:lnTo>
                <a:lnTo>
                  <a:pt x="163" y="5"/>
                </a:lnTo>
                <a:lnTo>
                  <a:pt x="153" y="5"/>
                </a:lnTo>
                <a:lnTo>
                  <a:pt x="144" y="5"/>
                </a:lnTo>
                <a:lnTo>
                  <a:pt x="139" y="9"/>
                </a:lnTo>
                <a:lnTo>
                  <a:pt x="129" y="9"/>
                </a:lnTo>
                <a:lnTo>
                  <a:pt x="120" y="14"/>
                </a:lnTo>
                <a:lnTo>
                  <a:pt x="115" y="19"/>
                </a:lnTo>
                <a:lnTo>
                  <a:pt x="105" y="19"/>
                </a:lnTo>
                <a:lnTo>
                  <a:pt x="100" y="24"/>
                </a:lnTo>
                <a:lnTo>
                  <a:pt x="96" y="29"/>
                </a:lnTo>
                <a:lnTo>
                  <a:pt x="86" y="33"/>
                </a:lnTo>
                <a:lnTo>
                  <a:pt x="81" y="38"/>
                </a:lnTo>
                <a:lnTo>
                  <a:pt x="76" y="43"/>
                </a:lnTo>
                <a:lnTo>
                  <a:pt x="67" y="48"/>
                </a:lnTo>
                <a:lnTo>
                  <a:pt x="62" y="53"/>
                </a:lnTo>
                <a:lnTo>
                  <a:pt x="57" y="57"/>
                </a:lnTo>
                <a:lnTo>
                  <a:pt x="52" y="62"/>
                </a:lnTo>
                <a:lnTo>
                  <a:pt x="52" y="67"/>
                </a:lnTo>
                <a:lnTo>
                  <a:pt x="48" y="72"/>
                </a:lnTo>
                <a:lnTo>
                  <a:pt x="43" y="77"/>
                </a:lnTo>
                <a:lnTo>
                  <a:pt x="38" y="81"/>
                </a:lnTo>
                <a:lnTo>
                  <a:pt x="33" y="86"/>
                </a:lnTo>
                <a:lnTo>
                  <a:pt x="28" y="91"/>
                </a:lnTo>
                <a:lnTo>
                  <a:pt x="28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9" y="115"/>
                </a:lnTo>
                <a:lnTo>
                  <a:pt x="14" y="120"/>
                </a:lnTo>
                <a:lnTo>
                  <a:pt x="14" y="125"/>
                </a:lnTo>
                <a:lnTo>
                  <a:pt x="9" y="129"/>
                </a:lnTo>
                <a:lnTo>
                  <a:pt x="9" y="134"/>
                </a:lnTo>
                <a:lnTo>
                  <a:pt x="9" y="139"/>
                </a:lnTo>
                <a:lnTo>
                  <a:pt x="9" y="144"/>
                </a:lnTo>
                <a:lnTo>
                  <a:pt x="4" y="144"/>
                </a:lnTo>
                <a:lnTo>
                  <a:pt x="4" y="149"/>
                </a:lnTo>
                <a:lnTo>
                  <a:pt x="4" y="153"/>
                </a:lnTo>
                <a:lnTo>
                  <a:pt x="4" y="158"/>
                </a:lnTo>
                <a:lnTo>
                  <a:pt x="4" y="163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4" y="235"/>
                </a:lnTo>
                <a:lnTo>
                  <a:pt x="4" y="240"/>
                </a:lnTo>
                <a:lnTo>
                  <a:pt x="4" y="245"/>
                </a:lnTo>
                <a:lnTo>
                  <a:pt x="4" y="249"/>
                </a:lnTo>
                <a:lnTo>
                  <a:pt x="9" y="254"/>
                </a:lnTo>
                <a:lnTo>
                  <a:pt x="9" y="259"/>
                </a:lnTo>
                <a:lnTo>
                  <a:pt x="9" y="264"/>
                </a:lnTo>
                <a:lnTo>
                  <a:pt x="14" y="269"/>
                </a:lnTo>
                <a:lnTo>
                  <a:pt x="14" y="273"/>
                </a:lnTo>
                <a:lnTo>
                  <a:pt x="19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8" y="297"/>
                </a:lnTo>
                <a:lnTo>
                  <a:pt x="28" y="302"/>
                </a:lnTo>
                <a:lnTo>
                  <a:pt x="33" y="307"/>
                </a:lnTo>
                <a:lnTo>
                  <a:pt x="38" y="317"/>
                </a:lnTo>
                <a:lnTo>
                  <a:pt x="43" y="321"/>
                </a:lnTo>
                <a:lnTo>
                  <a:pt x="48" y="326"/>
                </a:lnTo>
                <a:lnTo>
                  <a:pt x="52" y="331"/>
                </a:lnTo>
                <a:lnTo>
                  <a:pt x="52" y="336"/>
                </a:lnTo>
                <a:lnTo>
                  <a:pt x="57" y="341"/>
                </a:lnTo>
                <a:lnTo>
                  <a:pt x="62" y="345"/>
                </a:lnTo>
                <a:lnTo>
                  <a:pt x="67" y="345"/>
                </a:lnTo>
                <a:lnTo>
                  <a:pt x="76" y="355"/>
                </a:lnTo>
                <a:lnTo>
                  <a:pt x="81" y="355"/>
                </a:lnTo>
                <a:lnTo>
                  <a:pt x="86" y="360"/>
                </a:lnTo>
                <a:lnTo>
                  <a:pt x="96" y="365"/>
                </a:lnTo>
                <a:lnTo>
                  <a:pt x="100" y="369"/>
                </a:lnTo>
                <a:lnTo>
                  <a:pt x="105" y="374"/>
                </a:lnTo>
                <a:lnTo>
                  <a:pt x="115" y="379"/>
                </a:lnTo>
                <a:lnTo>
                  <a:pt x="120" y="379"/>
                </a:lnTo>
                <a:lnTo>
                  <a:pt x="129" y="384"/>
                </a:lnTo>
                <a:lnTo>
                  <a:pt x="139" y="384"/>
                </a:lnTo>
                <a:lnTo>
                  <a:pt x="144" y="389"/>
                </a:lnTo>
                <a:lnTo>
                  <a:pt x="153" y="389"/>
                </a:lnTo>
                <a:lnTo>
                  <a:pt x="163" y="393"/>
                </a:lnTo>
                <a:lnTo>
                  <a:pt x="172" y="393"/>
                </a:lnTo>
                <a:lnTo>
                  <a:pt x="182" y="393"/>
                </a:lnTo>
                <a:lnTo>
                  <a:pt x="192" y="393"/>
                </a:lnTo>
                <a:lnTo>
                  <a:pt x="201" y="393"/>
                </a:lnTo>
                <a:lnTo>
                  <a:pt x="211" y="393"/>
                </a:lnTo>
                <a:lnTo>
                  <a:pt x="220" y="393"/>
                </a:lnTo>
                <a:lnTo>
                  <a:pt x="225" y="389"/>
                </a:lnTo>
                <a:lnTo>
                  <a:pt x="235" y="389"/>
                </a:lnTo>
                <a:lnTo>
                  <a:pt x="244" y="384"/>
                </a:lnTo>
                <a:lnTo>
                  <a:pt x="254" y="384"/>
                </a:lnTo>
                <a:lnTo>
                  <a:pt x="264" y="379"/>
                </a:lnTo>
                <a:lnTo>
                  <a:pt x="268" y="379"/>
                </a:lnTo>
                <a:lnTo>
                  <a:pt x="273" y="374"/>
                </a:lnTo>
                <a:lnTo>
                  <a:pt x="283" y="369"/>
                </a:lnTo>
                <a:lnTo>
                  <a:pt x="288" y="365"/>
                </a:lnTo>
                <a:lnTo>
                  <a:pt x="297" y="360"/>
                </a:lnTo>
                <a:lnTo>
                  <a:pt x="302" y="355"/>
                </a:lnTo>
                <a:lnTo>
                  <a:pt x="307" y="355"/>
                </a:lnTo>
                <a:lnTo>
                  <a:pt x="312" y="345"/>
                </a:lnTo>
                <a:lnTo>
                  <a:pt x="316" y="345"/>
                </a:lnTo>
                <a:lnTo>
                  <a:pt x="321" y="341"/>
                </a:lnTo>
                <a:lnTo>
                  <a:pt x="326" y="336"/>
                </a:lnTo>
                <a:lnTo>
                  <a:pt x="331" y="331"/>
                </a:lnTo>
                <a:lnTo>
                  <a:pt x="336" y="326"/>
                </a:lnTo>
                <a:lnTo>
                  <a:pt x="340" y="321"/>
                </a:lnTo>
                <a:lnTo>
                  <a:pt x="345" y="317"/>
                </a:lnTo>
                <a:lnTo>
                  <a:pt x="350" y="307"/>
                </a:lnTo>
                <a:lnTo>
                  <a:pt x="350" y="302"/>
                </a:lnTo>
                <a:lnTo>
                  <a:pt x="355" y="297"/>
                </a:lnTo>
                <a:lnTo>
                  <a:pt x="360" y="293"/>
                </a:lnTo>
                <a:lnTo>
                  <a:pt x="360" y="288"/>
                </a:lnTo>
                <a:lnTo>
                  <a:pt x="364" y="283"/>
                </a:lnTo>
                <a:lnTo>
                  <a:pt x="364" y="278"/>
                </a:lnTo>
                <a:lnTo>
                  <a:pt x="364" y="273"/>
                </a:lnTo>
                <a:lnTo>
                  <a:pt x="369" y="273"/>
                </a:lnTo>
                <a:lnTo>
                  <a:pt x="369" y="269"/>
                </a:lnTo>
                <a:lnTo>
                  <a:pt x="369" y="264"/>
                </a:lnTo>
                <a:lnTo>
                  <a:pt x="374" y="259"/>
                </a:lnTo>
                <a:lnTo>
                  <a:pt x="374" y="254"/>
                </a:lnTo>
                <a:lnTo>
                  <a:pt x="374" y="249"/>
                </a:lnTo>
                <a:lnTo>
                  <a:pt x="379" y="245"/>
                </a:lnTo>
                <a:lnTo>
                  <a:pt x="379" y="240"/>
                </a:lnTo>
                <a:lnTo>
                  <a:pt x="379" y="235"/>
                </a:lnTo>
                <a:lnTo>
                  <a:pt x="379" y="230"/>
                </a:lnTo>
                <a:lnTo>
                  <a:pt x="379" y="225"/>
                </a:lnTo>
                <a:lnTo>
                  <a:pt x="384" y="221"/>
                </a:lnTo>
                <a:lnTo>
                  <a:pt x="384" y="216"/>
                </a:lnTo>
                <a:lnTo>
                  <a:pt x="384" y="211"/>
                </a:lnTo>
                <a:lnTo>
                  <a:pt x="384" y="206"/>
                </a:lnTo>
                <a:lnTo>
                  <a:pt x="384" y="201"/>
                </a:lnTo>
                <a:lnTo>
                  <a:pt x="384" y="197"/>
                </a:lnTo>
              </a:path>
            </a:pathLst>
          </a:custGeom>
          <a:solidFill>
            <a:srgbClr val="FFFF66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6245225" y="4251325"/>
            <a:ext cx="4333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800">
                <a:latin typeface="Symbol" pitchFamily="18" charset="2"/>
              </a:rPr>
              <a:t>g</a:t>
            </a:r>
          </a:p>
        </p:txBody>
      </p:sp>
      <p:sp>
        <p:nvSpPr>
          <p:cNvPr id="17486" name="Rectangle 78"/>
          <p:cNvSpPr>
            <a:spLocks noChangeArrowheads="1"/>
          </p:cNvSpPr>
          <p:nvPr/>
        </p:nvSpPr>
        <p:spPr bwMode="auto">
          <a:xfrm>
            <a:off x="5307013" y="3840163"/>
            <a:ext cx="504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4000">
                <a:latin typeface="Symbol" pitchFamily="18" charset="2"/>
              </a:rPr>
              <a:t>a</a:t>
            </a:r>
          </a:p>
        </p:txBody>
      </p:sp>
      <p:sp>
        <p:nvSpPr>
          <p:cNvPr id="17487" name="AutoShape 79"/>
          <p:cNvSpPr>
            <a:spLocks noChangeArrowheads="1"/>
          </p:cNvSpPr>
          <p:nvPr/>
        </p:nvSpPr>
        <p:spPr bwMode="auto">
          <a:xfrm>
            <a:off x="2438400" y="609600"/>
            <a:ext cx="650875" cy="650875"/>
          </a:xfrm>
          <a:prstGeom prst="diamo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88" name="Text Box 80"/>
          <p:cNvSpPr txBox="1">
            <a:spLocks noChangeArrowheads="1"/>
          </p:cNvSpPr>
          <p:nvPr/>
        </p:nvSpPr>
        <p:spPr bwMode="auto">
          <a:xfrm>
            <a:off x="4953000" y="5135563"/>
            <a:ext cx="19542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3200" b="1">
                <a:latin typeface="Tahoma" pitchFamily="34" charset="0"/>
              </a:rPr>
              <a:t>GDP</a:t>
            </a:r>
          </a:p>
        </p:txBody>
      </p:sp>
      <p:sp>
        <p:nvSpPr>
          <p:cNvPr id="17489" name="Text Box 81"/>
          <p:cNvSpPr txBox="1">
            <a:spLocks noChangeArrowheads="1"/>
          </p:cNvSpPr>
          <p:nvPr/>
        </p:nvSpPr>
        <p:spPr bwMode="auto">
          <a:xfrm>
            <a:off x="1593850" y="5376863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90" name="Text Box 82"/>
          <p:cNvSpPr txBox="1">
            <a:spLocks noChangeArrowheads="1"/>
          </p:cNvSpPr>
          <p:nvPr/>
        </p:nvSpPr>
        <p:spPr bwMode="auto">
          <a:xfrm>
            <a:off x="2895600" y="5376863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91" name="Text Box 83"/>
          <p:cNvSpPr txBox="1">
            <a:spLocks noChangeArrowheads="1"/>
          </p:cNvSpPr>
          <p:nvPr/>
        </p:nvSpPr>
        <p:spPr bwMode="auto">
          <a:xfrm>
            <a:off x="3763963" y="5811838"/>
            <a:ext cx="19542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92" name="Text Box 84"/>
          <p:cNvSpPr txBox="1">
            <a:spLocks noChangeArrowheads="1"/>
          </p:cNvSpPr>
          <p:nvPr/>
        </p:nvSpPr>
        <p:spPr bwMode="auto">
          <a:xfrm>
            <a:off x="4632325" y="6245225"/>
            <a:ext cx="1954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sp>
        <p:nvSpPr>
          <p:cNvPr id="17493" name="Text Box 85"/>
          <p:cNvSpPr txBox="1">
            <a:spLocks noChangeArrowheads="1"/>
          </p:cNvSpPr>
          <p:nvPr/>
        </p:nvSpPr>
        <p:spPr bwMode="auto">
          <a:xfrm>
            <a:off x="6153150" y="6245225"/>
            <a:ext cx="19526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000" b="1">
                <a:latin typeface="Tahoma" pitchFamily="34" charset="0"/>
              </a:rPr>
              <a:t>GTP</a:t>
            </a:r>
          </a:p>
        </p:txBody>
      </p:sp>
      <p:grpSp>
        <p:nvGrpSpPr>
          <p:cNvPr id="2" name="Group 86"/>
          <p:cNvGrpSpPr>
            <a:grpSpLocks/>
          </p:cNvGrpSpPr>
          <p:nvPr/>
        </p:nvGrpSpPr>
        <p:grpSpPr bwMode="auto">
          <a:xfrm>
            <a:off x="5310188" y="4816475"/>
            <a:ext cx="288925" cy="438150"/>
            <a:chOff x="690" y="372"/>
            <a:chExt cx="64" cy="192"/>
          </a:xfrm>
        </p:grpSpPr>
        <p:sp>
          <p:nvSpPr>
            <p:cNvPr id="17495" name="Freeform 87"/>
            <p:cNvSpPr>
              <a:spLocks/>
            </p:cNvSpPr>
            <p:nvPr/>
          </p:nvSpPr>
          <p:spPr bwMode="auto">
            <a:xfrm>
              <a:off x="690" y="372"/>
              <a:ext cx="48" cy="192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3" y="5"/>
                </a:cxn>
                <a:cxn ang="0">
                  <a:pos x="58" y="14"/>
                </a:cxn>
                <a:cxn ang="0">
                  <a:pos x="49" y="19"/>
                </a:cxn>
                <a:cxn ang="0">
                  <a:pos x="44" y="29"/>
                </a:cxn>
                <a:cxn ang="0">
                  <a:pos x="39" y="38"/>
                </a:cxn>
                <a:cxn ang="0">
                  <a:pos x="34" y="58"/>
                </a:cxn>
                <a:cxn ang="0">
                  <a:pos x="29" y="72"/>
                </a:cxn>
                <a:cxn ang="0">
                  <a:pos x="44" y="86"/>
                </a:cxn>
                <a:cxn ang="0">
                  <a:pos x="82" y="91"/>
                </a:cxn>
                <a:cxn ang="0">
                  <a:pos x="92" y="101"/>
                </a:cxn>
                <a:cxn ang="0">
                  <a:pos x="107" y="106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2" y="154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9" y="173"/>
                </a:cxn>
                <a:cxn ang="0">
                  <a:pos x="34" y="178"/>
                </a:cxn>
                <a:cxn ang="0">
                  <a:pos x="15" y="192"/>
                </a:cxn>
                <a:cxn ang="0">
                  <a:pos x="0" y="202"/>
                </a:cxn>
                <a:cxn ang="0">
                  <a:pos x="0" y="216"/>
                </a:cxn>
                <a:cxn ang="0">
                  <a:pos x="5" y="226"/>
                </a:cxn>
                <a:cxn ang="0">
                  <a:pos x="20" y="235"/>
                </a:cxn>
                <a:cxn ang="0">
                  <a:pos x="34" y="240"/>
                </a:cxn>
                <a:cxn ang="0">
                  <a:pos x="44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8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3" y="336"/>
                </a:cxn>
                <a:cxn ang="0">
                  <a:pos x="58" y="341"/>
                </a:cxn>
                <a:cxn ang="0">
                  <a:pos x="49" y="341"/>
                </a:cxn>
                <a:cxn ang="0">
                  <a:pos x="44" y="346"/>
                </a:cxn>
                <a:cxn ang="0">
                  <a:pos x="39" y="355"/>
                </a:cxn>
                <a:cxn ang="0">
                  <a:pos x="24" y="365"/>
                </a:cxn>
                <a:cxn ang="0">
                  <a:pos x="15" y="370"/>
                </a:cxn>
                <a:cxn ang="0">
                  <a:pos x="10" y="379"/>
                </a:cxn>
                <a:cxn ang="0">
                  <a:pos x="5" y="394"/>
                </a:cxn>
                <a:cxn ang="0">
                  <a:pos x="5" y="403"/>
                </a:cxn>
                <a:cxn ang="0">
                  <a:pos x="0" y="418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9" y="446"/>
                </a:cxn>
                <a:cxn ang="0">
                  <a:pos x="63" y="461"/>
                </a:cxn>
                <a:cxn ang="0">
                  <a:pos x="68" y="470"/>
                </a:cxn>
              </a:cxnLst>
              <a:rect l="0" t="0" r="r" b="b"/>
              <a:pathLst>
                <a:path w="121" h="480">
                  <a:moveTo>
                    <a:pt x="87" y="0"/>
                  </a:moveTo>
                  <a:lnTo>
                    <a:pt x="82" y="0"/>
                  </a:lnTo>
                  <a:lnTo>
                    <a:pt x="78" y="0"/>
                  </a:lnTo>
                  <a:lnTo>
                    <a:pt x="73" y="5"/>
                  </a:lnTo>
                  <a:lnTo>
                    <a:pt x="68" y="10"/>
                  </a:lnTo>
                  <a:lnTo>
                    <a:pt x="58" y="14"/>
                  </a:lnTo>
                  <a:lnTo>
                    <a:pt x="53" y="14"/>
                  </a:lnTo>
                  <a:lnTo>
                    <a:pt x="49" y="19"/>
                  </a:lnTo>
                  <a:lnTo>
                    <a:pt x="44" y="24"/>
                  </a:lnTo>
                  <a:lnTo>
                    <a:pt x="44" y="29"/>
                  </a:lnTo>
                  <a:lnTo>
                    <a:pt x="39" y="34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34" y="58"/>
                  </a:lnTo>
                  <a:lnTo>
                    <a:pt x="29" y="67"/>
                  </a:lnTo>
                  <a:lnTo>
                    <a:pt x="29" y="72"/>
                  </a:lnTo>
                  <a:lnTo>
                    <a:pt x="34" y="82"/>
                  </a:lnTo>
                  <a:lnTo>
                    <a:pt x="44" y="86"/>
                  </a:lnTo>
                  <a:lnTo>
                    <a:pt x="78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101"/>
                  </a:lnTo>
                  <a:lnTo>
                    <a:pt x="102" y="101"/>
                  </a:lnTo>
                  <a:lnTo>
                    <a:pt x="107" y="106"/>
                  </a:lnTo>
                  <a:lnTo>
                    <a:pt x="111" y="110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7" y="149"/>
                  </a:lnTo>
                  <a:lnTo>
                    <a:pt x="102" y="154"/>
                  </a:lnTo>
                  <a:lnTo>
                    <a:pt x="97" y="158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9" y="173"/>
                  </a:lnTo>
                  <a:lnTo>
                    <a:pt x="44" y="173"/>
                  </a:lnTo>
                  <a:lnTo>
                    <a:pt x="34" y="178"/>
                  </a:lnTo>
                  <a:lnTo>
                    <a:pt x="24" y="182"/>
                  </a:lnTo>
                  <a:lnTo>
                    <a:pt x="15" y="192"/>
                  </a:lnTo>
                  <a:lnTo>
                    <a:pt x="5" y="197"/>
                  </a:lnTo>
                  <a:lnTo>
                    <a:pt x="0" y="202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6"/>
                  </a:lnTo>
                  <a:lnTo>
                    <a:pt x="10" y="230"/>
                  </a:lnTo>
                  <a:lnTo>
                    <a:pt x="20" y="235"/>
                  </a:lnTo>
                  <a:lnTo>
                    <a:pt x="24" y="240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4" y="245"/>
                  </a:lnTo>
                  <a:lnTo>
                    <a:pt x="44" y="254"/>
                  </a:lnTo>
                  <a:lnTo>
                    <a:pt x="63" y="264"/>
                  </a:lnTo>
                  <a:lnTo>
                    <a:pt x="73" y="274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8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8" y="336"/>
                  </a:lnTo>
                  <a:lnTo>
                    <a:pt x="73" y="336"/>
                  </a:lnTo>
                  <a:lnTo>
                    <a:pt x="68" y="341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9" y="341"/>
                  </a:lnTo>
                  <a:lnTo>
                    <a:pt x="44" y="341"/>
                  </a:lnTo>
                  <a:lnTo>
                    <a:pt x="44" y="346"/>
                  </a:lnTo>
                  <a:lnTo>
                    <a:pt x="39" y="350"/>
                  </a:lnTo>
                  <a:lnTo>
                    <a:pt x="39" y="355"/>
                  </a:lnTo>
                  <a:lnTo>
                    <a:pt x="34" y="360"/>
                  </a:lnTo>
                  <a:lnTo>
                    <a:pt x="24" y="365"/>
                  </a:lnTo>
                  <a:lnTo>
                    <a:pt x="20" y="370"/>
                  </a:lnTo>
                  <a:lnTo>
                    <a:pt x="15" y="370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9"/>
                  </a:lnTo>
                  <a:lnTo>
                    <a:pt x="5" y="394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13"/>
                  </a:lnTo>
                  <a:lnTo>
                    <a:pt x="0" y="418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20" y="432"/>
                  </a:lnTo>
                  <a:lnTo>
                    <a:pt x="29" y="437"/>
                  </a:lnTo>
                  <a:lnTo>
                    <a:pt x="39" y="442"/>
                  </a:lnTo>
                  <a:lnTo>
                    <a:pt x="49" y="446"/>
                  </a:lnTo>
                  <a:lnTo>
                    <a:pt x="53" y="456"/>
                  </a:lnTo>
                  <a:lnTo>
                    <a:pt x="63" y="461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8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496" name="Freeform 88"/>
            <p:cNvSpPr>
              <a:spLocks/>
            </p:cNvSpPr>
            <p:nvPr/>
          </p:nvSpPr>
          <p:spPr bwMode="auto">
            <a:xfrm>
              <a:off x="706" y="374"/>
              <a:ext cx="48" cy="1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72" y="5"/>
                </a:cxn>
                <a:cxn ang="0">
                  <a:pos x="58" y="9"/>
                </a:cxn>
                <a:cxn ang="0">
                  <a:pos x="48" y="19"/>
                </a:cxn>
                <a:cxn ang="0">
                  <a:pos x="43" y="29"/>
                </a:cxn>
                <a:cxn ang="0">
                  <a:pos x="39" y="38"/>
                </a:cxn>
                <a:cxn ang="0">
                  <a:pos x="29" y="57"/>
                </a:cxn>
                <a:cxn ang="0">
                  <a:pos x="29" y="72"/>
                </a:cxn>
                <a:cxn ang="0">
                  <a:pos x="43" y="86"/>
                </a:cxn>
                <a:cxn ang="0">
                  <a:pos x="82" y="91"/>
                </a:cxn>
                <a:cxn ang="0">
                  <a:pos x="92" y="96"/>
                </a:cxn>
                <a:cxn ang="0">
                  <a:pos x="106" y="105"/>
                </a:cxn>
                <a:cxn ang="0">
                  <a:pos x="116" y="110"/>
                </a:cxn>
                <a:cxn ang="0">
                  <a:pos x="121" y="144"/>
                </a:cxn>
                <a:cxn ang="0">
                  <a:pos x="111" y="144"/>
                </a:cxn>
                <a:cxn ang="0">
                  <a:pos x="101" y="153"/>
                </a:cxn>
                <a:cxn ang="0">
                  <a:pos x="92" y="158"/>
                </a:cxn>
                <a:cxn ang="0">
                  <a:pos x="87" y="168"/>
                </a:cxn>
                <a:cxn ang="0">
                  <a:pos x="48" y="168"/>
                </a:cxn>
                <a:cxn ang="0">
                  <a:pos x="34" y="177"/>
                </a:cxn>
                <a:cxn ang="0">
                  <a:pos x="14" y="187"/>
                </a:cxn>
                <a:cxn ang="0">
                  <a:pos x="0" y="201"/>
                </a:cxn>
                <a:cxn ang="0">
                  <a:pos x="0" y="216"/>
                </a:cxn>
                <a:cxn ang="0">
                  <a:pos x="5" y="225"/>
                </a:cxn>
                <a:cxn ang="0">
                  <a:pos x="19" y="235"/>
                </a:cxn>
                <a:cxn ang="0">
                  <a:pos x="34" y="240"/>
                </a:cxn>
                <a:cxn ang="0">
                  <a:pos x="43" y="245"/>
                </a:cxn>
                <a:cxn ang="0">
                  <a:pos x="63" y="264"/>
                </a:cxn>
                <a:cxn ang="0">
                  <a:pos x="82" y="283"/>
                </a:cxn>
                <a:cxn ang="0">
                  <a:pos x="87" y="297"/>
                </a:cxn>
                <a:cxn ang="0">
                  <a:pos x="87" y="317"/>
                </a:cxn>
                <a:cxn ang="0">
                  <a:pos x="82" y="336"/>
                </a:cxn>
                <a:cxn ang="0">
                  <a:pos x="72" y="336"/>
                </a:cxn>
                <a:cxn ang="0">
                  <a:pos x="58" y="341"/>
                </a:cxn>
                <a:cxn ang="0">
                  <a:pos x="48" y="341"/>
                </a:cxn>
                <a:cxn ang="0">
                  <a:pos x="43" y="345"/>
                </a:cxn>
                <a:cxn ang="0">
                  <a:pos x="34" y="355"/>
                </a:cxn>
                <a:cxn ang="0">
                  <a:pos x="24" y="360"/>
                </a:cxn>
                <a:cxn ang="0">
                  <a:pos x="14" y="369"/>
                </a:cxn>
                <a:cxn ang="0">
                  <a:pos x="10" y="379"/>
                </a:cxn>
                <a:cxn ang="0">
                  <a:pos x="5" y="393"/>
                </a:cxn>
                <a:cxn ang="0">
                  <a:pos x="5" y="403"/>
                </a:cxn>
                <a:cxn ang="0">
                  <a:pos x="0" y="417"/>
                </a:cxn>
                <a:cxn ang="0">
                  <a:pos x="10" y="427"/>
                </a:cxn>
                <a:cxn ang="0">
                  <a:pos x="29" y="437"/>
                </a:cxn>
                <a:cxn ang="0">
                  <a:pos x="43" y="446"/>
                </a:cxn>
                <a:cxn ang="0">
                  <a:pos x="63" y="456"/>
                </a:cxn>
                <a:cxn ang="0">
                  <a:pos x="68" y="470"/>
                </a:cxn>
              </a:cxnLst>
              <a:rect l="0" t="0" r="r" b="b"/>
              <a:pathLst>
                <a:path w="121" h="475">
                  <a:moveTo>
                    <a:pt x="87" y="0"/>
                  </a:moveTo>
                  <a:lnTo>
                    <a:pt x="82" y="0"/>
                  </a:lnTo>
                  <a:lnTo>
                    <a:pt x="77" y="0"/>
                  </a:lnTo>
                  <a:lnTo>
                    <a:pt x="72" y="5"/>
                  </a:lnTo>
                  <a:lnTo>
                    <a:pt x="68" y="9"/>
                  </a:lnTo>
                  <a:lnTo>
                    <a:pt x="58" y="9"/>
                  </a:lnTo>
                  <a:lnTo>
                    <a:pt x="53" y="14"/>
                  </a:lnTo>
                  <a:lnTo>
                    <a:pt x="48" y="19"/>
                  </a:lnTo>
                  <a:lnTo>
                    <a:pt x="43" y="24"/>
                  </a:lnTo>
                  <a:lnTo>
                    <a:pt x="43" y="29"/>
                  </a:lnTo>
                  <a:lnTo>
                    <a:pt x="39" y="33"/>
                  </a:lnTo>
                  <a:lnTo>
                    <a:pt x="39" y="38"/>
                  </a:lnTo>
                  <a:lnTo>
                    <a:pt x="34" y="48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29" y="72"/>
                  </a:lnTo>
                  <a:lnTo>
                    <a:pt x="34" y="77"/>
                  </a:lnTo>
                  <a:lnTo>
                    <a:pt x="43" y="86"/>
                  </a:lnTo>
                  <a:lnTo>
                    <a:pt x="77" y="86"/>
                  </a:lnTo>
                  <a:lnTo>
                    <a:pt x="82" y="91"/>
                  </a:lnTo>
                  <a:lnTo>
                    <a:pt x="87" y="96"/>
                  </a:lnTo>
                  <a:lnTo>
                    <a:pt x="92" y="96"/>
                  </a:lnTo>
                  <a:lnTo>
                    <a:pt x="101" y="101"/>
                  </a:lnTo>
                  <a:lnTo>
                    <a:pt x="106" y="105"/>
                  </a:lnTo>
                  <a:lnTo>
                    <a:pt x="111" y="105"/>
                  </a:lnTo>
                  <a:lnTo>
                    <a:pt x="116" y="110"/>
                  </a:lnTo>
                  <a:lnTo>
                    <a:pt x="121" y="110"/>
                  </a:lnTo>
                  <a:lnTo>
                    <a:pt x="121" y="144"/>
                  </a:lnTo>
                  <a:lnTo>
                    <a:pt x="116" y="144"/>
                  </a:lnTo>
                  <a:lnTo>
                    <a:pt x="111" y="144"/>
                  </a:lnTo>
                  <a:lnTo>
                    <a:pt x="106" y="149"/>
                  </a:lnTo>
                  <a:lnTo>
                    <a:pt x="101" y="153"/>
                  </a:lnTo>
                  <a:lnTo>
                    <a:pt x="97" y="153"/>
                  </a:lnTo>
                  <a:lnTo>
                    <a:pt x="92" y="158"/>
                  </a:lnTo>
                  <a:lnTo>
                    <a:pt x="87" y="163"/>
                  </a:lnTo>
                  <a:lnTo>
                    <a:pt x="87" y="168"/>
                  </a:lnTo>
                  <a:lnTo>
                    <a:pt x="53" y="168"/>
                  </a:lnTo>
                  <a:lnTo>
                    <a:pt x="48" y="168"/>
                  </a:lnTo>
                  <a:lnTo>
                    <a:pt x="43" y="173"/>
                  </a:lnTo>
                  <a:lnTo>
                    <a:pt x="34" y="177"/>
                  </a:lnTo>
                  <a:lnTo>
                    <a:pt x="24" y="182"/>
                  </a:lnTo>
                  <a:lnTo>
                    <a:pt x="14" y="187"/>
                  </a:lnTo>
                  <a:lnTo>
                    <a:pt x="5" y="197"/>
                  </a:lnTo>
                  <a:lnTo>
                    <a:pt x="0" y="201"/>
                  </a:lnTo>
                  <a:lnTo>
                    <a:pt x="0" y="206"/>
                  </a:lnTo>
                  <a:lnTo>
                    <a:pt x="0" y="216"/>
                  </a:lnTo>
                  <a:lnTo>
                    <a:pt x="0" y="221"/>
                  </a:lnTo>
                  <a:lnTo>
                    <a:pt x="5" y="225"/>
                  </a:lnTo>
                  <a:lnTo>
                    <a:pt x="10" y="230"/>
                  </a:lnTo>
                  <a:lnTo>
                    <a:pt x="19" y="235"/>
                  </a:lnTo>
                  <a:lnTo>
                    <a:pt x="24" y="235"/>
                  </a:lnTo>
                  <a:lnTo>
                    <a:pt x="34" y="240"/>
                  </a:lnTo>
                  <a:lnTo>
                    <a:pt x="39" y="245"/>
                  </a:lnTo>
                  <a:lnTo>
                    <a:pt x="43" y="245"/>
                  </a:lnTo>
                  <a:lnTo>
                    <a:pt x="43" y="254"/>
                  </a:lnTo>
                  <a:lnTo>
                    <a:pt x="63" y="264"/>
                  </a:lnTo>
                  <a:lnTo>
                    <a:pt x="72" y="273"/>
                  </a:lnTo>
                  <a:lnTo>
                    <a:pt x="82" y="283"/>
                  </a:lnTo>
                  <a:lnTo>
                    <a:pt x="87" y="288"/>
                  </a:lnTo>
                  <a:lnTo>
                    <a:pt x="87" y="297"/>
                  </a:lnTo>
                  <a:lnTo>
                    <a:pt x="87" y="307"/>
                  </a:lnTo>
                  <a:lnTo>
                    <a:pt x="87" y="317"/>
                  </a:lnTo>
                  <a:lnTo>
                    <a:pt x="87" y="336"/>
                  </a:lnTo>
                  <a:lnTo>
                    <a:pt x="82" y="336"/>
                  </a:lnTo>
                  <a:lnTo>
                    <a:pt x="77" y="336"/>
                  </a:lnTo>
                  <a:lnTo>
                    <a:pt x="72" y="336"/>
                  </a:lnTo>
                  <a:lnTo>
                    <a:pt x="68" y="336"/>
                  </a:lnTo>
                  <a:lnTo>
                    <a:pt x="58" y="341"/>
                  </a:lnTo>
                  <a:lnTo>
                    <a:pt x="53" y="341"/>
                  </a:lnTo>
                  <a:lnTo>
                    <a:pt x="48" y="341"/>
                  </a:lnTo>
                  <a:lnTo>
                    <a:pt x="43" y="341"/>
                  </a:lnTo>
                  <a:lnTo>
                    <a:pt x="43" y="345"/>
                  </a:lnTo>
                  <a:lnTo>
                    <a:pt x="39" y="350"/>
                  </a:lnTo>
                  <a:lnTo>
                    <a:pt x="34" y="355"/>
                  </a:lnTo>
                  <a:lnTo>
                    <a:pt x="29" y="360"/>
                  </a:lnTo>
                  <a:lnTo>
                    <a:pt x="24" y="360"/>
                  </a:lnTo>
                  <a:lnTo>
                    <a:pt x="19" y="365"/>
                  </a:lnTo>
                  <a:lnTo>
                    <a:pt x="14" y="369"/>
                  </a:lnTo>
                  <a:lnTo>
                    <a:pt x="10" y="374"/>
                  </a:lnTo>
                  <a:lnTo>
                    <a:pt x="10" y="379"/>
                  </a:lnTo>
                  <a:lnTo>
                    <a:pt x="10" y="384"/>
                  </a:lnTo>
                  <a:lnTo>
                    <a:pt x="5" y="393"/>
                  </a:lnTo>
                  <a:lnTo>
                    <a:pt x="5" y="398"/>
                  </a:lnTo>
                  <a:lnTo>
                    <a:pt x="5" y="403"/>
                  </a:lnTo>
                  <a:lnTo>
                    <a:pt x="0" y="408"/>
                  </a:lnTo>
                  <a:lnTo>
                    <a:pt x="0" y="417"/>
                  </a:lnTo>
                  <a:lnTo>
                    <a:pt x="0" y="422"/>
                  </a:lnTo>
                  <a:lnTo>
                    <a:pt x="10" y="427"/>
                  </a:lnTo>
                  <a:lnTo>
                    <a:pt x="19" y="432"/>
                  </a:lnTo>
                  <a:lnTo>
                    <a:pt x="29" y="437"/>
                  </a:lnTo>
                  <a:lnTo>
                    <a:pt x="39" y="441"/>
                  </a:lnTo>
                  <a:lnTo>
                    <a:pt x="43" y="446"/>
                  </a:lnTo>
                  <a:lnTo>
                    <a:pt x="53" y="451"/>
                  </a:lnTo>
                  <a:lnTo>
                    <a:pt x="63" y="456"/>
                  </a:lnTo>
                  <a:lnTo>
                    <a:pt x="68" y="461"/>
                  </a:lnTo>
                  <a:lnTo>
                    <a:pt x="68" y="470"/>
                  </a:lnTo>
                  <a:lnTo>
                    <a:pt x="68" y="47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7497" name="Freeform 89"/>
          <p:cNvSpPr>
            <a:spLocks/>
          </p:cNvSpPr>
          <p:nvPr/>
        </p:nvSpPr>
        <p:spPr bwMode="auto">
          <a:xfrm>
            <a:off x="5934075" y="3657600"/>
            <a:ext cx="868363" cy="660400"/>
          </a:xfrm>
          <a:custGeom>
            <a:avLst/>
            <a:gdLst/>
            <a:ahLst/>
            <a:cxnLst>
              <a:cxn ang="0">
                <a:pos x="360" y="105"/>
              </a:cxn>
              <a:cxn ang="0">
                <a:pos x="355" y="96"/>
              </a:cxn>
              <a:cxn ang="0">
                <a:pos x="346" y="81"/>
              </a:cxn>
              <a:cxn ang="0">
                <a:pos x="331" y="67"/>
              </a:cxn>
              <a:cxn ang="0">
                <a:pos x="317" y="53"/>
              </a:cxn>
              <a:cxn ang="0">
                <a:pos x="303" y="38"/>
              </a:cxn>
              <a:cxn ang="0">
                <a:pos x="283" y="24"/>
              </a:cxn>
              <a:cxn ang="0">
                <a:pos x="259" y="14"/>
              </a:cxn>
              <a:cxn ang="0">
                <a:pos x="235" y="5"/>
              </a:cxn>
              <a:cxn ang="0">
                <a:pos x="211" y="0"/>
              </a:cxn>
              <a:cxn ang="0">
                <a:pos x="183" y="0"/>
              </a:cxn>
              <a:cxn ang="0">
                <a:pos x="154" y="5"/>
              </a:cxn>
              <a:cxn ang="0">
                <a:pos x="130" y="9"/>
              </a:cxn>
              <a:cxn ang="0">
                <a:pos x="106" y="19"/>
              </a:cxn>
              <a:cxn ang="0">
                <a:pos x="87" y="33"/>
              </a:cxn>
              <a:cxn ang="0">
                <a:pos x="67" y="48"/>
              </a:cxn>
              <a:cxn ang="0">
                <a:pos x="53" y="62"/>
              </a:cxn>
              <a:cxn ang="0">
                <a:pos x="43" y="77"/>
              </a:cxn>
              <a:cxn ang="0">
                <a:pos x="34" y="91"/>
              </a:cxn>
              <a:cxn ang="0">
                <a:pos x="24" y="101"/>
              </a:cxn>
              <a:cxn ang="0">
                <a:pos x="15" y="115"/>
              </a:cxn>
              <a:cxn ang="0">
                <a:pos x="10" y="129"/>
              </a:cxn>
              <a:cxn ang="0">
                <a:pos x="5" y="144"/>
              </a:cxn>
              <a:cxn ang="0">
                <a:pos x="5" y="158"/>
              </a:cxn>
              <a:cxn ang="0">
                <a:pos x="0" y="173"/>
              </a:cxn>
              <a:cxn ang="0">
                <a:pos x="0" y="187"/>
              </a:cxn>
              <a:cxn ang="0">
                <a:pos x="0" y="201"/>
              </a:cxn>
              <a:cxn ang="0">
                <a:pos x="0" y="216"/>
              </a:cxn>
              <a:cxn ang="0">
                <a:pos x="0" y="230"/>
              </a:cxn>
              <a:cxn ang="0">
                <a:pos x="5" y="245"/>
              </a:cxn>
              <a:cxn ang="0">
                <a:pos x="10" y="259"/>
              </a:cxn>
              <a:cxn ang="0">
                <a:pos x="15" y="273"/>
              </a:cxn>
              <a:cxn ang="0">
                <a:pos x="19" y="288"/>
              </a:cxn>
              <a:cxn ang="0">
                <a:pos x="24" y="297"/>
              </a:cxn>
              <a:cxn ang="0">
                <a:pos x="34" y="312"/>
              </a:cxn>
              <a:cxn ang="0">
                <a:pos x="43" y="326"/>
              </a:cxn>
              <a:cxn ang="0">
                <a:pos x="58" y="341"/>
              </a:cxn>
              <a:cxn ang="0">
                <a:pos x="96" y="360"/>
              </a:cxn>
              <a:cxn ang="0">
                <a:pos x="183" y="360"/>
              </a:cxn>
              <a:cxn ang="0">
                <a:pos x="264" y="326"/>
              </a:cxn>
              <a:cxn ang="0">
                <a:pos x="327" y="264"/>
              </a:cxn>
              <a:cxn ang="0">
                <a:pos x="360" y="192"/>
              </a:cxn>
              <a:cxn ang="0">
                <a:pos x="365" y="110"/>
              </a:cxn>
            </a:cxnLst>
            <a:rect l="0" t="0" r="r" b="b"/>
            <a:pathLst>
              <a:path w="365" h="365">
                <a:moveTo>
                  <a:pt x="365" y="110"/>
                </a:moveTo>
                <a:lnTo>
                  <a:pt x="360" y="110"/>
                </a:lnTo>
                <a:lnTo>
                  <a:pt x="360" y="105"/>
                </a:lnTo>
                <a:lnTo>
                  <a:pt x="360" y="101"/>
                </a:lnTo>
                <a:lnTo>
                  <a:pt x="355" y="101"/>
                </a:lnTo>
                <a:lnTo>
                  <a:pt x="355" y="96"/>
                </a:lnTo>
                <a:lnTo>
                  <a:pt x="351" y="91"/>
                </a:lnTo>
                <a:lnTo>
                  <a:pt x="346" y="86"/>
                </a:lnTo>
                <a:lnTo>
                  <a:pt x="346" y="81"/>
                </a:lnTo>
                <a:lnTo>
                  <a:pt x="341" y="77"/>
                </a:lnTo>
                <a:lnTo>
                  <a:pt x="336" y="72"/>
                </a:lnTo>
                <a:lnTo>
                  <a:pt x="331" y="67"/>
                </a:lnTo>
                <a:lnTo>
                  <a:pt x="327" y="62"/>
                </a:lnTo>
                <a:lnTo>
                  <a:pt x="322" y="57"/>
                </a:lnTo>
                <a:lnTo>
                  <a:pt x="317" y="53"/>
                </a:lnTo>
                <a:lnTo>
                  <a:pt x="312" y="48"/>
                </a:lnTo>
                <a:lnTo>
                  <a:pt x="307" y="43"/>
                </a:lnTo>
                <a:lnTo>
                  <a:pt x="303" y="38"/>
                </a:lnTo>
                <a:lnTo>
                  <a:pt x="293" y="33"/>
                </a:lnTo>
                <a:lnTo>
                  <a:pt x="288" y="29"/>
                </a:lnTo>
                <a:lnTo>
                  <a:pt x="283" y="24"/>
                </a:lnTo>
                <a:lnTo>
                  <a:pt x="274" y="19"/>
                </a:lnTo>
                <a:lnTo>
                  <a:pt x="269" y="19"/>
                </a:lnTo>
                <a:lnTo>
                  <a:pt x="259" y="14"/>
                </a:lnTo>
                <a:lnTo>
                  <a:pt x="255" y="9"/>
                </a:lnTo>
                <a:lnTo>
                  <a:pt x="245" y="9"/>
                </a:lnTo>
                <a:lnTo>
                  <a:pt x="235" y="5"/>
                </a:lnTo>
                <a:lnTo>
                  <a:pt x="226" y="5"/>
                </a:lnTo>
                <a:lnTo>
                  <a:pt x="216" y="5"/>
                </a:lnTo>
                <a:lnTo>
                  <a:pt x="211" y="0"/>
                </a:lnTo>
                <a:lnTo>
                  <a:pt x="202" y="0"/>
                </a:lnTo>
                <a:lnTo>
                  <a:pt x="192" y="0"/>
                </a:lnTo>
                <a:lnTo>
                  <a:pt x="183" y="0"/>
                </a:lnTo>
                <a:lnTo>
                  <a:pt x="173" y="0"/>
                </a:lnTo>
                <a:lnTo>
                  <a:pt x="163" y="5"/>
                </a:lnTo>
                <a:lnTo>
                  <a:pt x="154" y="5"/>
                </a:lnTo>
                <a:lnTo>
                  <a:pt x="144" y="5"/>
                </a:lnTo>
                <a:lnTo>
                  <a:pt x="139" y="9"/>
                </a:lnTo>
                <a:lnTo>
                  <a:pt x="130" y="9"/>
                </a:lnTo>
                <a:lnTo>
                  <a:pt x="120" y="14"/>
                </a:lnTo>
                <a:lnTo>
                  <a:pt x="115" y="19"/>
                </a:lnTo>
                <a:lnTo>
                  <a:pt x="106" y="19"/>
                </a:lnTo>
                <a:lnTo>
                  <a:pt x="101" y="24"/>
                </a:lnTo>
                <a:lnTo>
                  <a:pt x="91" y="29"/>
                </a:lnTo>
                <a:lnTo>
                  <a:pt x="87" y="33"/>
                </a:lnTo>
                <a:lnTo>
                  <a:pt x="82" y="38"/>
                </a:lnTo>
                <a:lnTo>
                  <a:pt x="72" y="43"/>
                </a:lnTo>
                <a:lnTo>
                  <a:pt x="67" y="48"/>
                </a:lnTo>
                <a:lnTo>
                  <a:pt x="63" y="53"/>
                </a:lnTo>
                <a:lnTo>
                  <a:pt x="58" y="57"/>
                </a:lnTo>
                <a:lnTo>
                  <a:pt x="53" y="62"/>
                </a:lnTo>
                <a:lnTo>
                  <a:pt x="48" y="67"/>
                </a:lnTo>
                <a:lnTo>
                  <a:pt x="43" y="72"/>
                </a:lnTo>
                <a:lnTo>
                  <a:pt x="43" y="77"/>
                </a:lnTo>
                <a:lnTo>
                  <a:pt x="39" y="81"/>
                </a:lnTo>
                <a:lnTo>
                  <a:pt x="34" y="86"/>
                </a:lnTo>
                <a:lnTo>
                  <a:pt x="34" y="91"/>
                </a:lnTo>
                <a:lnTo>
                  <a:pt x="29" y="91"/>
                </a:lnTo>
                <a:lnTo>
                  <a:pt x="29" y="96"/>
                </a:lnTo>
                <a:lnTo>
                  <a:pt x="24" y="101"/>
                </a:lnTo>
                <a:lnTo>
                  <a:pt x="24" y="105"/>
                </a:lnTo>
                <a:lnTo>
                  <a:pt x="19" y="110"/>
                </a:lnTo>
                <a:lnTo>
                  <a:pt x="15" y="115"/>
                </a:lnTo>
                <a:lnTo>
                  <a:pt x="15" y="120"/>
                </a:lnTo>
                <a:lnTo>
                  <a:pt x="15" y="125"/>
                </a:lnTo>
                <a:lnTo>
                  <a:pt x="10" y="129"/>
                </a:lnTo>
                <a:lnTo>
                  <a:pt x="10" y="134"/>
                </a:lnTo>
                <a:lnTo>
                  <a:pt x="10" y="139"/>
                </a:lnTo>
                <a:lnTo>
                  <a:pt x="5" y="144"/>
                </a:lnTo>
                <a:lnTo>
                  <a:pt x="5" y="149"/>
                </a:lnTo>
                <a:lnTo>
                  <a:pt x="5" y="153"/>
                </a:lnTo>
                <a:lnTo>
                  <a:pt x="5" y="158"/>
                </a:lnTo>
                <a:lnTo>
                  <a:pt x="0" y="163"/>
                </a:lnTo>
                <a:lnTo>
                  <a:pt x="0" y="168"/>
                </a:lnTo>
                <a:lnTo>
                  <a:pt x="0" y="173"/>
                </a:lnTo>
                <a:lnTo>
                  <a:pt x="0" y="177"/>
                </a:lnTo>
                <a:lnTo>
                  <a:pt x="0" y="182"/>
                </a:lnTo>
                <a:lnTo>
                  <a:pt x="0" y="187"/>
                </a:lnTo>
                <a:lnTo>
                  <a:pt x="0" y="192"/>
                </a:lnTo>
                <a:lnTo>
                  <a:pt x="0" y="197"/>
                </a:lnTo>
                <a:lnTo>
                  <a:pt x="0" y="201"/>
                </a:lnTo>
                <a:lnTo>
                  <a:pt x="0" y="206"/>
                </a:lnTo>
                <a:lnTo>
                  <a:pt x="0" y="211"/>
                </a:lnTo>
                <a:lnTo>
                  <a:pt x="0" y="216"/>
                </a:lnTo>
                <a:lnTo>
                  <a:pt x="0" y="221"/>
                </a:lnTo>
                <a:lnTo>
                  <a:pt x="0" y="225"/>
                </a:lnTo>
                <a:lnTo>
                  <a:pt x="0" y="230"/>
                </a:lnTo>
                <a:lnTo>
                  <a:pt x="0" y="235"/>
                </a:lnTo>
                <a:lnTo>
                  <a:pt x="5" y="240"/>
                </a:lnTo>
                <a:lnTo>
                  <a:pt x="5" y="245"/>
                </a:lnTo>
                <a:lnTo>
                  <a:pt x="5" y="249"/>
                </a:lnTo>
                <a:lnTo>
                  <a:pt x="5" y="254"/>
                </a:lnTo>
                <a:lnTo>
                  <a:pt x="10" y="259"/>
                </a:lnTo>
                <a:lnTo>
                  <a:pt x="10" y="264"/>
                </a:lnTo>
                <a:lnTo>
                  <a:pt x="15" y="269"/>
                </a:lnTo>
                <a:lnTo>
                  <a:pt x="15" y="273"/>
                </a:lnTo>
                <a:lnTo>
                  <a:pt x="15" y="278"/>
                </a:lnTo>
                <a:lnTo>
                  <a:pt x="19" y="283"/>
                </a:lnTo>
                <a:lnTo>
                  <a:pt x="19" y="288"/>
                </a:lnTo>
                <a:lnTo>
                  <a:pt x="24" y="288"/>
                </a:lnTo>
                <a:lnTo>
                  <a:pt x="24" y="293"/>
                </a:lnTo>
                <a:lnTo>
                  <a:pt x="24" y="297"/>
                </a:lnTo>
                <a:lnTo>
                  <a:pt x="29" y="302"/>
                </a:lnTo>
                <a:lnTo>
                  <a:pt x="34" y="307"/>
                </a:lnTo>
                <a:lnTo>
                  <a:pt x="34" y="312"/>
                </a:lnTo>
                <a:lnTo>
                  <a:pt x="39" y="317"/>
                </a:lnTo>
                <a:lnTo>
                  <a:pt x="43" y="321"/>
                </a:lnTo>
                <a:lnTo>
                  <a:pt x="43" y="326"/>
                </a:lnTo>
                <a:lnTo>
                  <a:pt x="48" y="331"/>
                </a:lnTo>
                <a:lnTo>
                  <a:pt x="53" y="336"/>
                </a:lnTo>
                <a:lnTo>
                  <a:pt x="58" y="341"/>
                </a:lnTo>
                <a:lnTo>
                  <a:pt x="63" y="345"/>
                </a:lnTo>
                <a:lnTo>
                  <a:pt x="67" y="350"/>
                </a:lnTo>
                <a:lnTo>
                  <a:pt x="96" y="360"/>
                </a:lnTo>
                <a:lnTo>
                  <a:pt x="125" y="365"/>
                </a:lnTo>
                <a:lnTo>
                  <a:pt x="154" y="365"/>
                </a:lnTo>
                <a:lnTo>
                  <a:pt x="183" y="360"/>
                </a:lnTo>
                <a:lnTo>
                  <a:pt x="211" y="350"/>
                </a:lnTo>
                <a:lnTo>
                  <a:pt x="240" y="341"/>
                </a:lnTo>
                <a:lnTo>
                  <a:pt x="264" y="326"/>
                </a:lnTo>
                <a:lnTo>
                  <a:pt x="288" y="307"/>
                </a:lnTo>
                <a:lnTo>
                  <a:pt x="307" y="288"/>
                </a:lnTo>
                <a:lnTo>
                  <a:pt x="327" y="264"/>
                </a:lnTo>
                <a:lnTo>
                  <a:pt x="341" y="240"/>
                </a:lnTo>
                <a:lnTo>
                  <a:pt x="355" y="216"/>
                </a:lnTo>
                <a:lnTo>
                  <a:pt x="360" y="192"/>
                </a:lnTo>
                <a:lnTo>
                  <a:pt x="365" y="163"/>
                </a:lnTo>
                <a:lnTo>
                  <a:pt x="365" y="139"/>
                </a:lnTo>
                <a:lnTo>
                  <a:pt x="365" y="11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98" name="Rectangle 90"/>
          <p:cNvSpPr>
            <a:spLocks noChangeArrowheads="1"/>
          </p:cNvSpPr>
          <p:nvPr/>
        </p:nvSpPr>
        <p:spPr bwMode="auto">
          <a:xfrm>
            <a:off x="6221413" y="3687763"/>
            <a:ext cx="3794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2800">
                <a:latin typeface="Symbol" pitchFamily="18" charset="2"/>
              </a:rPr>
              <a:t>b</a:t>
            </a:r>
          </a:p>
        </p:txBody>
      </p:sp>
      <p:sp>
        <p:nvSpPr>
          <p:cNvPr id="17499" name="Text Box 91"/>
          <p:cNvSpPr txBox="1">
            <a:spLocks noChangeArrowheads="1"/>
          </p:cNvSpPr>
          <p:nvPr/>
        </p:nvSpPr>
        <p:spPr bwMode="auto">
          <a:xfrm>
            <a:off x="2362200" y="30480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рецептор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7500" name="Text Box 92"/>
          <p:cNvSpPr txBox="1">
            <a:spLocks noChangeArrowheads="1"/>
          </p:cNvSpPr>
          <p:nvPr/>
        </p:nvSpPr>
        <p:spPr bwMode="auto">
          <a:xfrm>
            <a:off x="3200400" y="685800"/>
            <a:ext cx="365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Сигнальная молекула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17501" name="Text Box 93"/>
          <p:cNvSpPr txBox="1">
            <a:spLocks noChangeArrowheads="1"/>
          </p:cNvSpPr>
          <p:nvPr/>
        </p:nvSpPr>
        <p:spPr bwMode="auto">
          <a:xfrm>
            <a:off x="6858000" y="45720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G </a:t>
            </a:r>
            <a:r>
              <a:rPr lang="ru-RU" b="1" dirty="0" smtClean="0">
                <a:latin typeface="Tahoma" pitchFamily="34" charset="0"/>
              </a:rPr>
              <a:t>протеин</a:t>
            </a:r>
            <a:endParaRPr lang="pl-PL" b="1" dirty="0">
              <a:latin typeface="Tahoma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Овал 53"/>
          <p:cNvSpPr/>
          <p:nvPr/>
        </p:nvSpPr>
        <p:spPr>
          <a:xfrm>
            <a:off x="785786" y="6000768"/>
            <a:ext cx="571504" cy="57150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0" y="3214686"/>
            <a:ext cx="9144000" cy="35719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ru-RU" dirty="0" smtClean="0"/>
              <a:t>Мембрана клетки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8"/>
            <a:ext cx="8229600" cy="7143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Инсулиновый рецептор (</a:t>
            </a:r>
            <a:r>
              <a:rPr lang="ru-RU" dirty="0" err="1" smtClean="0"/>
              <a:t>тирозинкиназный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 rot="5400000">
            <a:off x="3178959" y="1321579"/>
            <a:ext cx="428628" cy="2143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ятиугольник 4"/>
          <p:cNvSpPr/>
          <p:nvPr/>
        </p:nvSpPr>
        <p:spPr>
          <a:xfrm rot="5400000">
            <a:off x="4250529" y="1321579"/>
            <a:ext cx="428628" cy="214314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ашивка 5"/>
          <p:cNvSpPr/>
          <p:nvPr/>
        </p:nvSpPr>
        <p:spPr>
          <a:xfrm rot="5400000">
            <a:off x="2821769" y="1678769"/>
            <a:ext cx="1143008" cy="6429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 rot="5400000">
            <a:off x="3893339" y="1678769"/>
            <a:ext cx="1143008" cy="642942"/>
          </a:xfrm>
          <a:prstGeom prst="chevron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43174" y="2643182"/>
            <a:ext cx="71438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β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00562" y="2643182"/>
            <a:ext cx="714380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dk1"/>
                </a:solidFill>
              </a:rPr>
              <a:t>β</a:t>
            </a:r>
            <a:endParaRPr lang="ru-RU" dirty="0">
              <a:solidFill>
                <a:schemeClr val="dk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4357694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</a:rPr>
              <a:t>Тирозин-киназа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57686" y="4357694"/>
            <a:ext cx="1071570" cy="5715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Тирозин-киназа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5000636"/>
            <a:ext cx="5072098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/>
              <a:t>Фосфорилирование</a:t>
            </a:r>
            <a:r>
              <a:rPr lang="ru-RU" dirty="0" smtClean="0"/>
              <a:t> ферментов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786182" y="1714488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714612" y="2214554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786314" y="228599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7072330" y="5000636"/>
            <a:ext cx="1984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Рост и экспрессия </a:t>
            </a:r>
          </a:p>
          <a:p>
            <a:r>
              <a:rPr lang="ru-RU" dirty="0" smtClean="0"/>
              <a:t>генов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5500694" y="5929330"/>
            <a:ext cx="17427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глюкозы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4166635" y="6488668"/>
            <a:ext cx="1548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жиров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857488" y="6000768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643042" y="6488668"/>
            <a:ext cx="2072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Транспорт глюкозы</a:t>
            </a:r>
            <a:endParaRPr lang="ru-RU" dirty="0"/>
          </a:p>
        </p:txBody>
      </p:sp>
      <p:cxnSp>
        <p:nvCxnSpPr>
          <p:cNvPr id="23" name="Прямая со стрелкой 22"/>
          <p:cNvCxnSpPr>
            <a:stCxn id="13" idx="3"/>
            <a:endCxn id="17" idx="1"/>
          </p:cNvCxnSpPr>
          <p:nvPr/>
        </p:nvCxnSpPr>
        <p:spPr>
          <a:xfrm>
            <a:off x="6500826" y="5322107"/>
            <a:ext cx="571504" cy="169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5965041" y="5822173"/>
            <a:ext cx="35719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9" idx="0"/>
          </p:cNvCxnSpPr>
          <p:nvPr/>
        </p:nvCxnSpPr>
        <p:spPr>
          <a:xfrm rot="16200000" flipH="1">
            <a:off x="4512462" y="6060308"/>
            <a:ext cx="845088" cy="116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>
            <a:off x="3428992" y="5786454"/>
            <a:ext cx="285752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5400000">
            <a:off x="2035157" y="6036487"/>
            <a:ext cx="786612" cy="79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286248" y="17859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3214678" y="1785926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4643438" y="785794"/>
            <a:ext cx="1015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Инсулин</a:t>
            </a:r>
            <a:endParaRPr lang="ru-RU" dirty="0"/>
          </a:p>
        </p:txBody>
      </p:sp>
      <p:sp>
        <p:nvSpPr>
          <p:cNvPr id="43" name="Овал 42"/>
          <p:cNvSpPr/>
          <p:nvPr/>
        </p:nvSpPr>
        <p:spPr>
          <a:xfrm>
            <a:off x="857224" y="621508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1142976" y="621508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Овал 44"/>
          <p:cNvSpPr/>
          <p:nvPr/>
        </p:nvSpPr>
        <p:spPr>
          <a:xfrm>
            <a:off x="571472" y="300037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Овал 45"/>
          <p:cNvSpPr/>
          <p:nvPr/>
        </p:nvSpPr>
        <p:spPr>
          <a:xfrm>
            <a:off x="857224" y="3000372"/>
            <a:ext cx="142876" cy="642918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8" name="Прямая со стрелкой 47"/>
          <p:cNvCxnSpPr/>
          <p:nvPr/>
        </p:nvCxnSpPr>
        <p:spPr>
          <a:xfrm rot="5400000">
            <a:off x="-142908" y="3429000"/>
            <a:ext cx="1857388" cy="1588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285720" y="2071678"/>
            <a:ext cx="97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глюкоза</a:t>
            </a:r>
            <a:endParaRPr lang="ru-RU" dirty="0"/>
          </a:p>
        </p:txBody>
      </p:sp>
      <p:cxnSp>
        <p:nvCxnSpPr>
          <p:cNvPr id="53" name="Shape 52"/>
          <p:cNvCxnSpPr>
            <a:stCxn id="54" idx="2"/>
          </p:cNvCxnSpPr>
          <p:nvPr/>
        </p:nvCxnSpPr>
        <p:spPr>
          <a:xfrm rot="10800000">
            <a:off x="500034" y="3714754"/>
            <a:ext cx="285752" cy="2571766"/>
          </a:xfrm>
          <a:prstGeom prst="curvedConnector2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857224" y="2643182"/>
            <a:ext cx="107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ГЛЮТ 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6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1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40" grpId="0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4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363538"/>
            <a:ext cx="827405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Трансдукция осуществляется двумя механизмами: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2000240"/>
            <a:ext cx="8229600" cy="4525963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системами вторичных посредников;</a:t>
            </a:r>
          </a:p>
          <a:p>
            <a:pPr eaLnBrk="1" hangingPunct="1"/>
            <a:r>
              <a:rPr lang="ru-RU" sz="4000" b="1" dirty="0" err="1" smtClean="0">
                <a:solidFill>
                  <a:schemeClr val="tx1"/>
                </a:solidFill>
              </a:rPr>
              <a:t>аутофосфорилированием</a:t>
            </a:r>
            <a:r>
              <a:rPr lang="ru-RU" sz="4000" b="1" dirty="0" smtClean="0">
                <a:solidFill>
                  <a:schemeClr val="tx1"/>
                </a:solidFill>
              </a:rPr>
              <a:t> рецепторов и/или </a:t>
            </a:r>
            <a:r>
              <a:rPr lang="ru-RU" sz="4000" b="1" dirty="0" err="1" smtClean="0">
                <a:solidFill>
                  <a:schemeClr val="tx1"/>
                </a:solidFill>
              </a:rPr>
              <a:t>фосфорилированием</a:t>
            </a:r>
            <a:r>
              <a:rPr lang="ru-RU" sz="4000" b="1" dirty="0" smtClean="0">
                <a:solidFill>
                  <a:schemeClr val="tx1"/>
                </a:solidFill>
              </a:rPr>
              <a:t> внутриклеточных белков-субстратов.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96748" y="0"/>
            <a:ext cx="430887" cy="685800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>
              <a:defRPr/>
            </a:pPr>
            <a:r>
              <a:rPr lang="ru-RU" sz="1600" dirty="0">
                <a:solidFill>
                  <a:schemeClr val="bg1"/>
                </a:solidFill>
              </a:rPr>
              <a:t>И.В. Мирошниченко 	Кафедра нормальной физиологии </a:t>
            </a:r>
            <a:r>
              <a:rPr lang="ru-RU" sz="1600" dirty="0" err="1">
                <a:solidFill>
                  <a:schemeClr val="bg1"/>
                </a:solidFill>
              </a:rPr>
              <a:t>ОрГМА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Системы вторичных посредников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Ионизированный кальций - </a:t>
            </a:r>
            <a:r>
              <a:rPr lang="ru-RU" dirty="0" err="1" smtClean="0"/>
              <a:t>кальмодулин</a:t>
            </a:r>
            <a:endParaRPr lang="ru-RU" dirty="0" smtClean="0"/>
          </a:p>
          <a:p>
            <a:r>
              <a:rPr lang="ru-RU" dirty="0" smtClean="0"/>
              <a:t>Циклические </a:t>
            </a:r>
            <a:r>
              <a:rPr lang="ru-RU" dirty="0" err="1" smtClean="0"/>
              <a:t>монофосфонуклеотиды</a:t>
            </a:r>
            <a:r>
              <a:rPr lang="ru-RU" dirty="0" smtClean="0"/>
              <a:t> (цАМФ, </a:t>
            </a:r>
            <a:r>
              <a:rPr lang="ru-RU" dirty="0" err="1" smtClean="0"/>
              <a:t>цГМФ</a:t>
            </a:r>
            <a:r>
              <a:rPr lang="ru-RU" dirty="0" smtClean="0"/>
              <a:t>)</a:t>
            </a:r>
          </a:p>
          <a:p>
            <a:r>
              <a:rPr lang="ru-RU" dirty="0" smtClean="0"/>
              <a:t>Фосфолипидные фрагменты мембран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ru-RU" dirty="0" smtClean="0">
                <a:solidFill>
                  <a:schemeClr val="tx1"/>
                </a:solidFill>
              </a:rPr>
              <a:t>Кальций </a:t>
            </a:r>
          </a:p>
        </p:txBody>
      </p:sp>
      <p:sp>
        <p:nvSpPr>
          <p:cNvPr id="31747" name="Oval 5"/>
          <p:cNvSpPr>
            <a:spLocks noChangeArrowheads="1"/>
          </p:cNvSpPr>
          <p:nvPr/>
        </p:nvSpPr>
        <p:spPr bwMode="auto">
          <a:xfrm>
            <a:off x="144463" y="1739900"/>
            <a:ext cx="8926512" cy="4518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-2489647">
            <a:off x="4176713" y="1165225"/>
            <a:ext cx="898525" cy="1058863"/>
            <a:chOff x="4314" y="1129"/>
            <a:chExt cx="566" cy="667"/>
          </a:xfrm>
        </p:grpSpPr>
        <p:sp>
          <p:nvSpPr>
            <p:cNvPr id="31814" name="AutoShape 6"/>
            <p:cNvSpPr>
              <a:spLocks noChangeArrowheads="1"/>
            </p:cNvSpPr>
            <p:nvPr/>
          </p:nvSpPr>
          <p:spPr bwMode="auto">
            <a:xfrm rot="2189591">
              <a:off x="4314" y="1129"/>
              <a:ext cx="520" cy="667"/>
            </a:xfrm>
            <a:prstGeom prst="can">
              <a:avLst>
                <a:gd name="adj" fmla="val 320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5" name="Oval 7"/>
            <p:cNvSpPr>
              <a:spLocks noChangeArrowheads="1"/>
            </p:cNvSpPr>
            <p:nvPr/>
          </p:nvSpPr>
          <p:spPr bwMode="auto">
            <a:xfrm rot="2366608">
              <a:off x="4552" y="1253"/>
              <a:ext cx="328" cy="5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1749" name="AutoShape 10"/>
          <p:cNvSpPr>
            <a:spLocks noChangeArrowheads="1"/>
          </p:cNvSpPr>
          <p:nvPr/>
        </p:nvSpPr>
        <p:spPr bwMode="auto">
          <a:xfrm rot="8138738">
            <a:off x="268288" y="2187575"/>
            <a:ext cx="788987" cy="681038"/>
          </a:xfrm>
          <a:custGeom>
            <a:avLst/>
            <a:gdLst>
              <a:gd name="T0" fmla="*/ 394494 w 21600"/>
              <a:gd name="T1" fmla="*/ 0 h 21600"/>
              <a:gd name="T2" fmla="*/ 98623 w 21600"/>
              <a:gd name="T3" fmla="*/ 340519 h 21600"/>
              <a:gd name="T4" fmla="*/ 394494 w 21600"/>
              <a:gd name="T5" fmla="*/ 170260 h 21600"/>
              <a:gd name="T6" fmla="*/ 690364 w 21600"/>
              <a:gd name="T7" fmla="*/ 340519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Oval 11"/>
          <p:cNvSpPr>
            <a:spLocks noChangeArrowheads="1"/>
          </p:cNvSpPr>
          <p:nvPr/>
        </p:nvSpPr>
        <p:spPr bwMode="auto">
          <a:xfrm>
            <a:off x="0" y="1217613"/>
            <a:ext cx="411163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51" name="Oval 12"/>
          <p:cNvSpPr>
            <a:spLocks noChangeArrowheads="1"/>
          </p:cNvSpPr>
          <p:nvPr/>
        </p:nvSpPr>
        <p:spPr bwMode="auto">
          <a:xfrm>
            <a:off x="1327150" y="4805363"/>
            <a:ext cx="2779713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 rot="-1262250">
            <a:off x="3257550" y="4262438"/>
            <a:ext cx="639763" cy="884237"/>
            <a:chOff x="4314" y="1129"/>
            <a:chExt cx="566" cy="667"/>
          </a:xfrm>
        </p:grpSpPr>
        <p:sp>
          <p:nvSpPr>
            <p:cNvPr id="31812" name="AutoShape 15"/>
            <p:cNvSpPr>
              <a:spLocks noChangeArrowheads="1"/>
            </p:cNvSpPr>
            <p:nvPr/>
          </p:nvSpPr>
          <p:spPr bwMode="auto">
            <a:xfrm rot="2189591">
              <a:off x="4314" y="1129"/>
              <a:ext cx="520" cy="667"/>
            </a:xfrm>
            <a:prstGeom prst="can">
              <a:avLst>
                <a:gd name="adj" fmla="val 320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3" name="Oval 16"/>
            <p:cNvSpPr>
              <a:spLocks noChangeArrowheads="1"/>
            </p:cNvSpPr>
            <p:nvPr/>
          </p:nvSpPr>
          <p:spPr bwMode="auto">
            <a:xfrm rot="2366608">
              <a:off x="4552" y="1253"/>
              <a:ext cx="328" cy="5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47121" name="Freeform 17"/>
          <p:cNvSpPr>
            <a:spLocks/>
          </p:cNvSpPr>
          <p:nvPr/>
        </p:nvSpPr>
        <p:spPr bwMode="auto">
          <a:xfrm>
            <a:off x="5856288" y="2776538"/>
            <a:ext cx="887412" cy="1347787"/>
          </a:xfrm>
          <a:custGeom>
            <a:avLst/>
            <a:gdLst>
              <a:gd name="T0" fmla="*/ 264 w 559"/>
              <a:gd name="T1" fmla="*/ 296 h 849"/>
              <a:gd name="T2" fmla="*/ 264 w 559"/>
              <a:gd name="T3" fmla="*/ 59 h 849"/>
              <a:gd name="T4" fmla="*/ 287 w 559"/>
              <a:gd name="T5" fmla="*/ 25 h 849"/>
              <a:gd name="T6" fmla="*/ 355 w 559"/>
              <a:gd name="T7" fmla="*/ 2 h 849"/>
              <a:gd name="T8" fmla="*/ 524 w 559"/>
              <a:gd name="T9" fmla="*/ 14 h 849"/>
              <a:gd name="T10" fmla="*/ 535 w 559"/>
              <a:gd name="T11" fmla="*/ 48 h 849"/>
              <a:gd name="T12" fmla="*/ 558 w 559"/>
              <a:gd name="T13" fmla="*/ 172 h 849"/>
              <a:gd name="T14" fmla="*/ 547 w 559"/>
              <a:gd name="T15" fmla="*/ 273 h 849"/>
              <a:gd name="T16" fmla="*/ 513 w 559"/>
              <a:gd name="T17" fmla="*/ 296 h 849"/>
              <a:gd name="T18" fmla="*/ 400 w 559"/>
              <a:gd name="T19" fmla="*/ 330 h 849"/>
              <a:gd name="T20" fmla="*/ 355 w 559"/>
              <a:gd name="T21" fmla="*/ 398 h 849"/>
              <a:gd name="T22" fmla="*/ 298 w 559"/>
              <a:gd name="T23" fmla="*/ 545 h 849"/>
              <a:gd name="T24" fmla="*/ 321 w 559"/>
              <a:gd name="T25" fmla="*/ 703 h 849"/>
              <a:gd name="T26" fmla="*/ 298 w 559"/>
              <a:gd name="T27" fmla="*/ 827 h 849"/>
              <a:gd name="T28" fmla="*/ 230 w 559"/>
              <a:gd name="T29" fmla="*/ 849 h 849"/>
              <a:gd name="T30" fmla="*/ 117 w 559"/>
              <a:gd name="T31" fmla="*/ 827 h 849"/>
              <a:gd name="T32" fmla="*/ 27 w 559"/>
              <a:gd name="T33" fmla="*/ 737 h 849"/>
              <a:gd name="T34" fmla="*/ 4 w 559"/>
              <a:gd name="T35" fmla="*/ 669 h 849"/>
              <a:gd name="T36" fmla="*/ 16 w 559"/>
              <a:gd name="T37" fmla="*/ 601 h 849"/>
              <a:gd name="T38" fmla="*/ 151 w 559"/>
              <a:gd name="T39" fmla="*/ 556 h 849"/>
              <a:gd name="T40" fmla="*/ 230 w 559"/>
              <a:gd name="T41" fmla="*/ 465 h 849"/>
              <a:gd name="T42" fmla="*/ 264 w 559"/>
              <a:gd name="T43" fmla="*/ 375 h 849"/>
              <a:gd name="T44" fmla="*/ 264 w 559"/>
              <a:gd name="T45" fmla="*/ 296 h 84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9"/>
              <a:gd name="T70" fmla="*/ 0 h 849"/>
              <a:gd name="T71" fmla="*/ 559 w 559"/>
              <a:gd name="T72" fmla="*/ 849 h 84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9" h="849">
                <a:moveTo>
                  <a:pt x="264" y="296"/>
                </a:moveTo>
                <a:cubicBezTo>
                  <a:pt x="254" y="214"/>
                  <a:pt x="229" y="139"/>
                  <a:pt x="264" y="59"/>
                </a:cubicBezTo>
                <a:cubicBezTo>
                  <a:pt x="269" y="46"/>
                  <a:pt x="275" y="32"/>
                  <a:pt x="287" y="25"/>
                </a:cubicBezTo>
                <a:cubicBezTo>
                  <a:pt x="307" y="12"/>
                  <a:pt x="355" y="2"/>
                  <a:pt x="355" y="2"/>
                </a:cubicBezTo>
                <a:cubicBezTo>
                  <a:pt x="411" y="6"/>
                  <a:pt x="469" y="0"/>
                  <a:pt x="524" y="14"/>
                </a:cubicBezTo>
                <a:cubicBezTo>
                  <a:pt x="536" y="17"/>
                  <a:pt x="532" y="37"/>
                  <a:pt x="535" y="48"/>
                </a:cubicBezTo>
                <a:cubicBezTo>
                  <a:pt x="552" y="107"/>
                  <a:pt x="548" y="97"/>
                  <a:pt x="558" y="172"/>
                </a:cubicBezTo>
                <a:cubicBezTo>
                  <a:pt x="554" y="206"/>
                  <a:pt x="559" y="241"/>
                  <a:pt x="547" y="273"/>
                </a:cubicBezTo>
                <a:cubicBezTo>
                  <a:pt x="542" y="286"/>
                  <a:pt x="525" y="290"/>
                  <a:pt x="513" y="296"/>
                </a:cubicBezTo>
                <a:cubicBezTo>
                  <a:pt x="475" y="313"/>
                  <a:pt x="439" y="320"/>
                  <a:pt x="400" y="330"/>
                </a:cubicBezTo>
                <a:cubicBezTo>
                  <a:pt x="385" y="353"/>
                  <a:pt x="364" y="372"/>
                  <a:pt x="355" y="398"/>
                </a:cubicBezTo>
                <a:cubicBezTo>
                  <a:pt x="337" y="450"/>
                  <a:pt x="329" y="499"/>
                  <a:pt x="298" y="545"/>
                </a:cubicBezTo>
                <a:cubicBezTo>
                  <a:pt x="279" y="603"/>
                  <a:pt x="287" y="653"/>
                  <a:pt x="321" y="703"/>
                </a:cubicBezTo>
                <a:cubicBezTo>
                  <a:pt x="332" y="738"/>
                  <a:pt x="334" y="801"/>
                  <a:pt x="298" y="827"/>
                </a:cubicBezTo>
                <a:cubicBezTo>
                  <a:pt x="279" y="841"/>
                  <a:pt x="230" y="849"/>
                  <a:pt x="230" y="849"/>
                </a:cubicBezTo>
                <a:cubicBezTo>
                  <a:pt x="227" y="849"/>
                  <a:pt x="130" y="834"/>
                  <a:pt x="117" y="827"/>
                </a:cubicBezTo>
                <a:cubicBezTo>
                  <a:pt x="81" y="806"/>
                  <a:pt x="67" y="763"/>
                  <a:pt x="27" y="737"/>
                </a:cubicBezTo>
                <a:cubicBezTo>
                  <a:pt x="19" y="714"/>
                  <a:pt x="0" y="693"/>
                  <a:pt x="4" y="669"/>
                </a:cubicBezTo>
                <a:cubicBezTo>
                  <a:pt x="8" y="646"/>
                  <a:pt x="6" y="622"/>
                  <a:pt x="16" y="601"/>
                </a:cubicBezTo>
                <a:cubicBezTo>
                  <a:pt x="34" y="566"/>
                  <a:pt x="125" y="560"/>
                  <a:pt x="151" y="556"/>
                </a:cubicBezTo>
                <a:cubicBezTo>
                  <a:pt x="204" y="477"/>
                  <a:pt x="173" y="503"/>
                  <a:pt x="230" y="465"/>
                </a:cubicBezTo>
                <a:cubicBezTo>
                  <a:pt x="241" y="435"/>
                  <a:pt x="250" y="404"/>
                  <a:pt x="264" y="375"/>
                </a:cubicBezTo>
                <a:cubicBezTo>
                  <a:pt x="264" y="375"/>
                  <a:pt x="264" y="296"/>
                  <a:pt x="264" y="29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4232275" y="2722563"/>
            <a:ext cx="827088" cy="485775"/>
            <a:chOff x="2666" y="1715"/>
            <a:chExt cx="521" cy="306"/>
          </a:xfrm>
        </p:grpSpPr>
        <p:sp>
          <p:nvSpPr>
            <p:cNvPr id="31810" name="Oval 22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11" name="Text Box 23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4681538" y="3046413"/>
            <a:ext cx="827087" cy="485775"/>
            <a:chOff x="2666" y="1715"/>
            <a:chExt cx="521" cy="306"/>
          </a:xfrm>
        </p:grpSpPr>
        <p:sp>
          <p:nvSpPr>
            <p:cNvPr id="31808" name="Oval 26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9" name="Text Box 27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664075" y="2705100"/>
            <a:ext cx="827088" cy="485775"/>
            <a:chOff x="2666" y="1715"/>
            <a:chExt cx="521" cy="306"/>
          </a:xfrm>
        </p:grpSpPr>
        <p:sp>
          <p:nvSpPr>
            <p:cNvPr id="31806" name="Oval 29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7" name="Text Box 30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7" name="Group 31"/>
          <p:cNvGrpSpPr>
            <a:grpSpLocks/>
          </p:cNvGrpSpPr>
          <p:nvPr/>
        </p:nvGrpSpPr>
        <p:grpSpPr bwMode="auto">
          <a:xfrm>
            <a:off x="4216400" y="3209925"/>
            <a:ext cx="827088" cy="485775"/>
            <a:chOff x="2666" y="1715"/>
            <a:chExt cx="521" cy="306"/>
          </a:xfrm>
        </p:grpSpPr>
        <p:sp>
          <p:nvSpPr>
            <p:cNvPr id="31804" name="Oval 32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805" name="Text Box 33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6926263" y="3211513"/>
            <a:ext cx="2217737" cy="1684337"/>
            <a:chOff x="4363" y="2023"/>
            <a:chExt cx="1397" cy="1061"/>
          </a:xfrm>
        </p:grpSpPr>
        <p:sp>
          <p:nvSpPr>
            <p:cNvPr id="31791" name="Freeform 21"/>
            <p:cNvSpPr>
              <a:spLocks/>
            </p:cNvSpPr>
            <p:nvPr/>
          </p:nvSpPr>
          <p:spPr bwMode="auto">
            <a:xfrm rot="6134340">
              <a:off x="4683" y="2156"/>
              <a:ext cx="559" cy="849"/>
            </a:xfrm>
            <a:custGeom>
              <a:avLst/>
              <a:gdLst>
                <a:gd name="T0" fmla="*/ 264 w 559"/>
                <a:gd name="T1" fmla="*/ 296 h 849"/>
                <a:gd name="T2" fmla="*/ 264 w 559"/>
                <a:gd name="T3" fmla="*/ 59 h 849"/>
                <a:gd name="T4" fmla="*/ 287 w 559"/>
                <a:gd name="T5" fmla="*/ 25 h 849"/>
                <a:gd name="T6" fmla="*/ 355 w 559"/>
                <a:gd name="T7" fmla="*/ 2 h 849"/>
                <a:gd name="T8" fmla="*/ 524 w 559"/>
                <a:gd name="T9" fmla="*/ 14 h 849"/>
                <a:gd name="T10" fmla="*/ 535 w 559"/>
                <a:gd name="T11" fmla="*/ 48 h 849"/>
                <a:gd name="T12" fmla="*/ 558 w 559"/>
                <a:gd name="T13" fmla="*/ 172 h 849"/>
                <a:gd name="T14" fmla="*/ 547 w 559"/>
                <a:gd name="T15" fmla="*/ 273 h 849"/>
                <a:gd name="T16" fmla="*/ 513 w 559"/>
                <a:gd name="T17" fmla="*/ 296 h 849"/>
                <a:gd name="T18" fmla="*/ 400 w 559"/>
                <a:gd name="T19" fmla="*/ 330 h 849"/>
                <a:gd name="T20" fmla="*/ 355 w 559"/>
                <a:gd name="T21" fmla="*/ 398 h 849"/>
                <a:gd name="T22" fmla="*/ 298 w 559"/>
                <a:gd name="T23" fmla="*/ 545 h 849"/>
                <a:gd name="T24" fmla="*/ 321 w 559"/>
                <a:gd name="T25" fmla="*/ 703 h 849"/>
                <a:gd name="T26" fmla="*/ 298 w 559"/>
                <a:gd name="T27" fmla="*/ 827 h 849"/>
                <a:gd name="T28" fmla="*/ 230 w 559"/>
                <a:gd name="T29" fmla="*/ 849 h 849"/>
                <a:gd name="T30" fmla="*/ 117 w 559"/>
                <a:gd name="T31" fmla="*/ 827 h 849"/>
                <a:gd name="T32" fmla="*/ 27 w 559"/>
                <a:gd name="T33" fmla="*/ 737 h 849"/>
                <a:gd name="T34" fmla="*/ 4 w 559"/>
                <a:gd name="T35" fmla="*/ 669 h 849"/>
                <a:gd name="T36" fmla="*/ 16 w 559"/>
                <a:gd name="T37" fmla="*/ 601 h 849"/>
                <a:gd name="T38" fmla="*/ 151 w 559"/>
                <a:gd name="T39" fmla="*/ 556 h 849"/>
                <a:gd name="T40" fmla="*/ 230 w 559"/>
                <a:gd name="T41" fmla="*/ 465 h 849"/>
                <a:gd name="T42" fmla="*/ 264 w 559"/>
                <a:gd name="T43" fmla="*/ 375 h 849"/>
                <a:gd name="T44" fmla="*/ 264 w 559"/>
                <a:gd name="T45" fmla="*/ 296 h 8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9"/>
                <a:gd name="T70" fmla="*/ 0 h 849"/>
                <a:gd name="T71" fmla="*/ 559 w 559"/>
                <a:gd name="T72" fmla="*/ 849 h 8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9" h="849">
                  <a:moveTo>
                    <a:pt x="264" y="296"/>
                  </a:moveTo>
                  <a:cubicBezTo>
                    <a:pt x="254" y="214"/>
                    <a:pt x="229" y="139"/>
                    <a:pt x="264" y="59"/>
                  </a:cubicBezTo>
                  <a:cubicBezTo>
                    <a:pt x="269" y="46"/>
                    <a:pt x="275" y="32"/>
                    <a:pt x="287" y="25"/>
                  </a:cubicBezTo>
                  <a:cubicBezTo>
                    <a:pt x="307" y="12"/>
                    <a:pt x="355" y="2"/>
                    <a:pt x="355" y="2"/>
                  </a:cubicBezTo>
                  <a:cubicBezTo>
                    <a:pt x="411" y="6"/>
                    <a:pt x="469" y="0"/>
                    <a:pt x="524" y="14"/>
                  </a:cubicBezTo>
                  <a:cubicBezTo>
                    <a:pt x="536" y="17"/>
                    <a:pt x="532" y="37"/>
                    <a:pt x="535" y="48"/>
                  </a:cubicBezTo>
                  <a:cubicBezTo>
                    <a:pt x="552" y="107"/>
                    <a:pt x="548" y="97"/>
                    <a:pt x="558" y="172"/>
                  </a:cubicBezTo>
                  <a:cubicBezTo>
                    <a:pt x="554" y="206"/>
                    <a:pt x="559" y="241"/>
                    <a:pt x="547" y="273"/>
                  </a:cubicBezTo>
                  <a:cubicBezTo>
                    <a:pt x="542" y="286"/>
                    <a:pt x="525" y="290"/>
                    <a:pt x="513" y="296"/>
                  </a:cubicBezTo>
                  <a:cubicBezTo>
                    <a:pt x="475" y="313"/>
                    <a:pt x="439" y="320"/>
                    <a:pt x="400" y="330"/>
                  </a:cubicBezTo>
                  <a:cubicBezTo>
                    <a:pt x="385" y="353"/>
                    <a:pt x="364" y="372"/>
                    <a:pt x="355" y="398"/>
                  </a:cubicBezTo>
                  <a:cubicBezTo>
                    <a:pt x="337" y="450"/>
                    <a:pt x="329" y="499"/>
                    <a:pt x="298" y="545"/>
                  </a:cubicBezTo>
                  <a:cubicBezTo>
                    <a:pt x="279" y="603"/>
                    <a:pt x="287" y="653"/>
                    <a:pt x="321" y="703"/>
                  </a:cubicBezTo>
                  <a:cubicBezTo>
                    <a:pt x="332" y="738"/>
                    <a:pt x="334" y="801"/>
                    <a:pt x="298" y="827"/>
                  </a:cubicBezTo>
                  <a:cubicBezTo>
                    <a:pt x="279" y="841"/>
                    <a:pt x="230" y="849"/>
                    <a:pt x="230" y="849"/>
                  </a:cubicBezTo>
                  <a:cubicBezTo>
                    <a:pt x="227" y="849"/>
                    <a:pt x="130" y="834"/>
                    <a:pt x="117" y="827"/>
                  </a:cubicBezTo>
                  <a:cubicBezTo>
                    <a:pt x="81" y="806"/>
                    <a:pt x="67" y="763"/>
                    <a:pt x="27" y="737"/>
                  </a:cubicBezTo>
                  <a:cubicBezTo>
                    <a:pt x="19" y="714"/>
                    <a:pt x="0" y="693"/>
                    <a:pt x="4" y="669"/>
                  </a:cubicBezTo>
                  <a:cubicBezTo>
                    <a:pt x="8" y="646"/>
                    <a:pt x="6" y="622"/>
                    <a:pt x="16" y="601"/>
                  </a:cubicBezTo>
                  <a:cubicBezTo>
                    <a:pt x="34" y="566"/>
                    <a:pt x="125" y="560"/>
                    <a:pt x="151" y="556"/>
                  </a:cubicBezTo>
                  <a:cubicBezTo>
                    <a:pt x="204" y="477"/>
                    <a:pt x="173" y="503"/>
                    <a:pt x="230" y="465"/>
                  </a:cubicBezTo>
                  <a:cubicBezTo>
                    <a:pt x="241" y="435"/>
                    <a:pt x="250" y="404"/>
                    <a:pt x="264" y="375"/>
                  </a:cubicBezTo>
                  <a:cubicBezTo>
                    <a:pt x="264" y="375"/>
                    <a:pt x="264" y="296"/>
                    <a:pt x="264" y="29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972" y="2778"/>
              <a:ext cx="521" cy="306"/>
              <a:chOff x="2666" y="1715"/>
              <a:chExt cx="521" cy="306"/>
            </a:xfrm>
          </p:grpSpPr>
          <p:sp>
            <p:nvSpPr>
              <p:cNvPr id="31802" name="Oval 35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3" name="Text Box 36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Са</a:t>
                </a:r>
                <a:r>
                  <a:rPr lang="ru-RU" baseline="30000"/>
                  <a:t>2+</a:t>
                </a:r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5239" y="2542"/>
              <a:ext cx="521" cy="306"/>
              <a:chOff x="2666" y="1715"/>
              <a:chExt cx="521" cy="306"/>
            </a:xfrm>
          </p:grpSpPr>
          <p:sp>
            <p:nvSpPr>
              <p:cNvPr id="31800" name="Oval 38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801" name="Text Box 39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Са</a:t>
                </a:r>
                <a:r>
                  <a:rPr lang="ru-RU" baseline="30000"/>
                  <a:t>2+</a:t>
                </a:r>
              </a:p>
            </p:txBody>
          </p:sp>
        </p:grpSp>
        <p:grpSp>
          <p:nvGrpSpPr>
            <p:cNvPr id="11" name="Group 40"/>
            <p:cNvGrpSpPr>
              <a:grpSpLocks/>
            </p:cNvGrpSpPr>
            <p:nvPr/>
          </p:nvGrpSpPr>
          <p:grpSpPr bwMode="auto">
            <a:xfrm>
              <a:off x="4363" y="2384"/>
              <a:ext cx="521" cy="306"/>
              <a:chOff x="2666" y="1715"/>
              <a:chExt cx="521" cy="306"/>
            </a:xfrm>
          </p:grpSpPr>
          <p:sp>
            <p:nvSpPr>
              <p:cNvPr id="31798" name="Oval 41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9" name="Text Box 42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Са</a:t>
                </a:r>
                <a:r>
                  <a:rPr lang="ru-RU" baseline="30000"/>
                  <a:t>2+</a:t>
                </a:r>
              </a:p>
            </p:txBody>
          </p:sp>
        </p:grpSp>
        <p:grpSp>
          <p:nvGrpSpPr>
            <p:cNvPr id="12" name="Group 43"/>
            <p:cNvGrpSpPr>
              <a:grpSpLocks/>
            </p:cNvGrpSpPr>
            <p:nvPr/>
          </p:nvGrpSpPr>
          <p:grpSpPr bwMode="auto">
            <a:xfrm>
              <a:off x="4578" y="2023"/>
              <a:ext cx="521" cy="306"/>
              <a:chOff x="2666" y="1715"/>
              <a:chExt cx="521" cy="306"/>
            </a:xfrm>
          </p:grpSpPr>
          <p:sp>
            <p:nvSpPr>
              <p:cNvPr id="31796" name="Oval 44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797" name="Text Box 45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/>
                  <a:t>Са</a:t>
                </a:r>
                <a:r>
                  <a:rPr lang="ru-RU" baseline="30000"/>
                  <a:t>2+</a:t>
                </a:r>
              </a:p>
            </p:txBody>
          </p:sp>
        </p:grpSp>
      </p:grpSp>
      <p:grpSp>
        <p:nvGrpSpPr>
          <p:cNvPr id="13" name="Group 47"/>
          <p:cNvGrpSpPr>
            <a:grpSpLocks/>
          </p:cNvGrpSpPr>
          <p:nvPr/>
        </p:nvGrpSpPr>
        <p:grpSpPr bwMode="auto">
          <a:xfrm>
            <a:off x="1419225" y="2281238"/>
            <a:ext cx="911225" cy="879475"/>
            <a:chOff x="848" y="1526"/>
            <a:chExt cx="574" cy="554"/>
          </a:xfrm>
        </p:grpSpPr>
        <p:sp>
          <p:nvSpPr>
            <p:cNvPr id="31789" name="Oval 8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90" name="Text Box 46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G</a:t>
              </a:r>
              <a:endParaRPr lang="ru-RU" sz="3200" b="1"/>
            </a:p>
          </p:txBody>
        </p:sp>
      </p:grpSp>
      <p:grpSp>
        <p:nvGrpSpPr>
          <p:cNvPr id="14" name="Group 49"/>
          <p:cNvGrpSpPr>
            <a:grpSpLocks/>
          </p:cNvGrpSpPr>
          <p:nvPr/>
        </p:nvGrpSpPr>
        <p:grpSpPr bwMode="auto">
          <a:xfrm rot="1047359">
            <a:off x="2749550" y="2025650"/>
            <a:ext cx="1119188" cy="604838"/>
            <a:chOff x="1596" y="1343"/>
            <a:chExt cx="705" cy="381"/>
          </a:xfrm>
        </p:grpSpPr>
        <p:sp>
          <p:nvSpPr>
            <p:cNvPr id="31787" name="Oval 9"/>
            <p:cNvSpPr>
              <a:spLocks noChangeArrowheads="1"/>
            </p:cNvSpPr>
            <p:nvPr/>
          </p:nvSpPr>
          <p:spPr bwMode="auto">
            <a:xfrm rot="-1407521">
              <a:off x="1596" y="1370"/>
              <a:ext cx="705" cy="354"/>
            </a:xfrm>
            <a:prstGeom prst="ellipse">
              <a:avLst/>
            </a:prstGeom>
            <a:solidFill>
              <a:srgbClr val="66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1788" name="Text Box 48"/>
            <p:cNvSpPr txBox="1">
              <a:spLocks noChangeArrowheads="1"/>
            </p:cNvSpPr>
            <p:nvPr/>
          </p:nvSpPr>
          <p:spPr bwMode="auto">
            <a:xfrm rot="-1523499">
              <a:off x="1613" y="1343"/>
              <a:ext cx="678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PLC</a:t>
              </a:r>
              <a:endParaRPr lang="ru-RU" sz="3200" b="1"/>
            </a:p>
          </p:txBody>
        </p:sp>
      </p:grpSp>
      <p:sp>
        <p:nvSpPr>
          <p:cNvPr id="31761" name="Text Box 51"/>
          <p:cNvSpPr txBox="1">
            <a:spLocks noChangeArrowheads="1"/>
          </p:cNvSpPr>
          <p:nvPr/>
        </p:nvSpPr>
        <p:spPr bwMode="auto">
          <a:xfrm>
            <a:off x="2006600" y="4930775"/>
            <a:ext cx="123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47156" name="Text Box 52"/>
          <p:cNvSpPr txBox="1">
            <a:spLocks noChangeArrowheads="1"/>
          </p:cNvSpPr>
          <p:nvPr/>
        </p:nvSpPr>
        <p:spPr bwMode="auto">
          <a:xfrm>
            <a:off x="2079625" y="3783013"/>
            <a:ext cx="1379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ИФ</a:t>
            </a:r>
            <a:r>
              <a:rPr lang="ru-RU" sz="3200" b="1" baseline="-25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endParaRPr lang="ru-RU" sz="3200" b="1" baseline="-25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157" name="Line 53"/>
          <p:cNvSpPr>
            <a:spLocks noChangeShapeType="1"/>
          </p:cNvSpPr>
          <p:nvPr/>
        </p:nvSpPr>
        <p:spPr bwMode="auto">
          <a:xfrm>
            <a:off x="4554538" y="1057275"/>
            <a:ext cx="160337" cy="16668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8" name="Line 54"/>
          <p:cNvSpPr>
            <a:spLocks noChangeShapeType="1"/>
          </p:cNvSpPr>
          <p:nvPr/>
        </p:nvSpPr>
        <p:spPr bwMode="auto">
          <a:xfrm flipV="1">
            <a:off x="896938" y="2851150"/>
            <a:ext cx="484187" cy="190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59" name="Line 55"/>
          <p:cNvSpPr>
            <a:spLocks noChangeShapeType="1"/>
          </p:cNvSpPr>
          <p:nvPr/>
        </p:nvSpPr>
        <p:spPr bwMode="auto">
          <a:xfrm flipV="1">
            <a:off x="2225675" y="2241550"/>
            <a:ext cx="484188" cy="1905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60" name="Line 56"/>
          <p:cNvSpPr>
            <a:spLocks noChangeShapeType="1"/>
          </p:cNvSpPr>
          <p:nvPr/>
        </p:nvSpPr>
        <p:spPr bwMode="auto">
          <a:xfrm flipH="1">
            <a:off x="2565400" y="2690813"/>
            <a:ext cx="358775" cy="10747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61" name="Line 57"/>
          <p:cNvSpPr>
            <a:spLocks noChangeShapeType="1"/>
          </p:cNvSpPr>
          <p:nvPr/>
        </p:nvSpPr>
        <p:spPr bwMode="auto">
          <a:xfrm>
            <a:off x="2422525" y="4251325"/>
            <a:ext cx="1020763" cy="5349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62" name="Freeform 58"/>
          <p:cNvSpPr>
            <a:spLocks/>
          </p:cNvSpPr>
          <p:nvPr/>
        </p:nvSpPr>
        <p:spPr bwMode="auto">
          <a:xfrm>
            <a:off x="3354388" y="3694113"/>
            <a:ext cx="876300" cy="1579562"/>
          </a:xfrm>
          <a:custGeom>
            <a:avLst/>
            <a:gdLst>
              <a:gd name="T0" fmla="*/ 0 w 552"/>
              <a:gd name="T1" fmla="*/ 995 h 995"/>
              <a:gd name="T2" fmla="*/ 247 w 552"/>
              <a:gd name="T3" fmla="*/ 282 h 995"/>
              <a:gd name="T4" fmla="*/ 552 w 552"/>
              <a:gd name="T5" fmla="*/ 0 h 995"/>
              <a:gd name="T6" fmla="*/ 0 60000 65536"/>
              <a:gd name="T7" fmla="*/ 0 60000 65536"/>
              <a:gd name="T8" fmla="*/ 0 60000 65536"/>
              <a:gd name="T9" fmla="*/ 0 w 552"/>
              <a:gd name="T10" fmla="*/ 0 h 995"/>
              <a:gd name="T11" fmla="*/ 552 w 552"/>
              <a:gd name="T12" fmla="*/ 995 h 9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995">
                <a:moveTo>
                  <a:pt x="0" y="995"/>
                </a:moveTo>
                <a:lnTo>
                  <a:pt x="247" y="282"/>
                </a:lnTo>
                <a:lnTo>
                  <a:pt x="552" y="0"/>
                </a:ln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63" name="Line 59"/>
          <p:cNvSpPr>
            <a:spLocks noChangeShapeType="1"/>
          </p:cNvSpPr>
          <p:nvPr/>
        </p:nvSpPr>
        <p:spPr bwMode="auto">
          <a:xfrm>
            <a:off x="5380038" y="3067050"/>
            <a:ext cx="733425" cy="2857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70" name="Text Box 60"/>
          <p:cNvSpPr txBox="1">
            <a:spLocks noChangeArrowheads="1"/>
          </p:cNvSpPr>
          <p:nvPr/>
        </p:nvSpPr>
        <p:spPr bwMode="auto">
          <a:xfrm>
            <a:off x="6491288" y="2295525"/>
            <a:ext cx="1379537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chemeClr val="tx2"/>
                </a:solidFill>
              </a:rPr>
              <a:t>КМ</a:t>
            </a:r>
            <a:endParaRPr lang="ru-RU" sz="3200" b="1" baseline="-25000" dirty="0">
              <a:solidFill>
                <a:schemeClr val="tx2"/>
              </a:solidFill>
            </a:endParaRPr>
          </a:p>
        </p:txBody>
      </p:sp>
      <p:grpSp>
        <p:nvGrpSpPr>
          <p:cNvPr id="15" name="Group 62"/>
          <p:cNvGrpSpPr>
            <a:grpSpLocks/>
          </p:cNvGrpSpPr>
          <p:nvPr/>
        </p:nvGrpSpPr>
        <p:grpSpPr bwMode="auto">
          <a:xfrm>
            <a:off x="6894513" y="3365500"/>
            <a:ext cx="1150937" cy="1943100"/>
            <a:chOff x="4343" y="2120"/>
            <a:chExt cx="725" cy="1224"/>
          </a:xfrm>
        </p:grpSpPr>
        <p:sp>
          <p:nvSpPr>
            <p:cNvPr id="31785" name="Freeform 18"/>
            <p:cNvSpPr>
              <a:spLocks/>
            </p:cNvSpPr>
            <p:nvPr/>
          </p:nvSpPr>
          <p:spPr bwMode="auto">
            <a:xfrm rot="-3475667">
              <a:off x="4094" y="2369"/>
              <a:ext cx="1224" cy="725"/>
            </a:xfrm>
            <a:custGeom>
              <a:avLst/>
              <a:gdLst>
                <a:gd name="T0" fmla="*/ 978 w 1224"/>
                <a:gd name="T1" fmla="*/ 499 h 725"/>
                <a:gd name="T2" fmla="*/ 1170 w 1224"/>
                <a:gd name="T3" fmla="*/ 556 h 725"/>
                <a:gd name="T4" fmla="*/ 1192 w 1224"/>
                <a:gd name="T5" fmla="*/ 658 h 725"/>
                <a:gd name="T6" fmla="*/ 1113 w 1224"/>
                <a:gd name="T7" fmla="*/ 680 h 725"/>
                <a:gd name="T8" fmla="*/ 978 w 1224"/>
                <a:gd name="T9" fmla="*/ 635 h 725"/>
                <a:gd name="T10" fmla="*/ 966 w 1224"/>
                <a:gd name="T11" fmla="*/ 601 h 725"/>
                <a:gd name="T12" fmla="*/ 842 w 1224"/>
                <a:gd name="T13" fmla="*/ 567 h 725"/>
                <a:gd name="T14" fmla="*/ 492 w 1224"/>
                <a:gd name="T15" fmla="*/ 601 h 725"/>
                <a:gd name="T16" fmla="*/ 323 w 1224"/>
                <a:gd name="T17" fmla="*/ 725 h 725"/>
                <a:gd name="T18" fmla="*/ 176 w 1224"/>
                <a:gd name="T19" fmla="*/ 680 h 725"/>
                <a:gd name="T20" fmla="*/ 108 w 1224"/>
                <a:gd name="T21" fmla="*/ 646 h 725"/>
                <a:gd name="T22" fmla="*/ 29 w 1224"/>
                <a:gd name="T23" fmla="*/ 556 h 725"/>
                <a:gd name="T24" fmla="*/ 52 w 1224"/>
                <a:gd name="T25" fmla="*/ 364 h 725"/>
                <a:gd name="T26" fmla="*/ 153 w 1224"/>
                <a:gd name="T27" fmla="*/ 194 h 725"/>
                <a:gd name="T28" fmla="*/ 244 w 1224"/>
                <a:gd name="T29" fmla="*/ 82 h 725"/>
                <a:gd name="T30" fmla="*/ 402 w 1224"/>
                <a:gd name="T31" fmla="*/ 59 h 725"/>
                <a:gd name="T32" fmla="*/ 424 w 1224"/>
                <a:gd name="T33" fmla="*/ 127 h 725"/>
                <a:gd name="T34" fmla="*/ 458 w 1224"/>
                <a:gd name="T35" fmla="*/ 307 h 725"/>
                <a:gd name="T36" fmla="*/ 526 w 1224"/>
                <a:gd name="T37" fmla="*/ 330 h 725"/>
                <a:gd name="T38" fmla="*/ 560 w 1224"/>
                <a:gd name="T39" fmla="*/ 341 h 725"/>
                <a:gd name="T40" fmla="*/ 808 w 1224"/>
                <a:gd name="T41" fmla="*/ 432 h 725"/>
                <a:gd name="T42" fmla="*/ 831 w 1224"/>
                <a:gd name="T43" fmla="*/ 466 h 725"/>
                <a:gd name="T44" fmla="*/ 865 w 1224"/>
                <a:gd name="T45" fmla="*/ 477 h 725"/>
                <a:gd name="T46" fmla="*/ 933 w 1224"/>
                <a:gd name="T47" fmla="*/ 522 h 725"/>
                <a:gd name="T48" fmla="*/ 978 w 1224"/>
                <a:gd name="T49" fmla="*/ 533 h 725"/>
                <a:gd name="T50" fmla="*/ 978 w 1224"/>
                <a:gd name="T51" fmla="*/ 499 h 7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4"/>
                <a:gd name="T79" fmla="*/ 0 h 725"/>
                <a:gd name="T80" fmla="*/ 1224 w 1224"/>
                <a:gd name="T81" fmla="*/ 725 h 7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4" h="725">
                  <a:moveTo>
                    <a:pt x="978" y="499"/>
                  </a:moveTo>
                  <a:cubicBezTo>
                    <a:pt x="1041" y="521"/>
                    <a:pt x="1106" y="535"/>
                    <a:pt x="1170" y="556"/>
                  </a:cubicBezTo>
                  <a:cubicBezTo>
                    <a:pt x="1187" y="582"/>
                    <a:pt x="1224" y="626"/>
                    <a:pt x="1192" y="658"/>
                  </a:cubicBezTo>
                  <a:cubicBezTo>
                    <a:pt x="1187" y="663"/>
                    <a:pt x="1113" y="680"/>
                    <a:pt x="1113" y="680"/>
                  </a:cubicBezTo>
                  <a:cubicBezTo>
                    <a:pt x="1054" y="670"/>
                    <a:pt x="1026" y="667"/>
                    <a:pt x="978" y="635"/>
                  </a:cubicBezTo>
                  <a:cubicBezTo>
                    <a:pt x="974" y="624"/>
                    <a:pt x="975" y="608"/>
                    <a:pt x="966" y="601"/>
                  </a:cubicBezTo>
                  <a:cubicBezTo>
                    <a:pt x="957" y="594"/>
                    <a:pt x="856" y="571"/>
                    <a:pt x="842" y="567"/>
                  </a:cubicBezTo>
                  <a:cubicBezTo>
                    <a:pt x="711" y="574"/>
                    <a:pt x="616" y="588"/>
                    <a:pt x="492" y="601"/>
                  </a:cubicBezTo>
                  <a:cubicBezTo>
                    <a:pt x="452" y="660"/>
                    <a:pt x="386" y="694"/>
                    <a:pt x="323" y="725"/>
                  </a:cubicBezTo>
                  <a:cubicBezTo>
                    <a:pt x="276" y="707"/>
                    <a:pt x="221" y="702"/>
                    <a:pt x="176" y="680"/>
                  </a:cubicBezTo>
                  <a:cubicBezTo>
                    <a:pt x="78" y="632"/>
                    <a:pt x="203" y="679"/>
                    <a:pt x="108" y="646"/>
                  </a:cubicBezTo>
                  <a:cubicBezTo>
                    <a:pt x="83" y="609"/>
                    <a:pt x="54" y="593"/>
                    <a:pt x="29" y="556"/>
                  </a:cubicBezTo>
                  <a:cubicBezTo>
                    <a:pt x="1" y="472"/>
                    <a:pt x="0" y="441"/>
                    <a:pt x="52" y="364"/>
                  </a:cubicBezTo>
                  <a:cubicBezTo>
                    <a:pt x="74" y="296"/>
                    <a:pt x="91" y="236"/>
                    <a:pt x="153" y="194"/>
                  </a:cubicBezTo>
                  <a:cubicBezTo>
                    <a:pt x="173" y="140"/>
                    <a:pt x="189" y="100"/>
                    <a:pt x="244" y="82"/>
                  </a:cubicBezTo>
                  <a:cubicBezTo>
                    <a:pt x="282" y="24"/>
                    <a:pt x="283" y="0"/>
                    <a:pt x="402" y="59"/>
                  </a:cubicBezTo>
                  <a:cubicBezTo>
                    <a:pt x="423" y="70"/>
                    <a:pt x="424" y="127"/>
                    <a:pt x="424" y="127"/>
                  </a:cubicBezTo>
                  <a:cubicBezTo>
                    <a:pt x="429" y="188"/>
                    <a:pt x="406" y="275"/>
                    <a:pt x="458" y="307"/>
                  </a:cubicBezTo>
                  <a:cubicBezTo>
                    <a:pt x="478" y="320"/>
                    <a:pt x="503" y="322"/>
                    <a:pt x="526" y="330"/>
                  </a:cubicBezTo>
                  <a:cubicBezTo>
                    <a:pt x="537" y="334"/>
                    <a:pt x="560" y="341"/>
                    <a:pt x="560" y="341"/>
                  </a:cubicBezTo>
                  <a:cubicBezTo>
                    <a:pt x="634" y="391"/>
                    <a:pt x="725" y="403"/>
                    <a:pt x="808" y="432"/>
                  </a:cubicBezTo>
                  <a:cubicBezTo>
                    <a:pt x="816" y="443"/>
                    <a:pt x="820" y="458"/>
                    <a:pt x="831" y="466"/>
                  </a:cubicBezTo>
                  <a:cubicBezTo>
                    <a:pt x="840" y="473"/>
                    <a:pt x="855" y="471"/>
                    <a:pt x="865" y="477"/>
                  </a:cubicBezTo>
                  <a:cubicBezTo>
                    <a:pt x="889" y="490"/>
                    <a:pt x="907" y="516"/>
                    <a:pt x="933" y="522"/>
                  </a:cubicBezTo>
                  <a:cubicBezTo>
                    <a:pt x="948" y="526"/>
                    <a:pt x="964" y="540"/>
                    <a:pt x="978" y="533"/>
                  </a:cubicBezTo>
                  <a:cubicBezTo>
                    <a:pt x="988" y="528"/>
                    <a:pt x="978" y="510"/>
                    <a:pt x="978" y="49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6" name="Text Box 61"/>
            <p:cNvSpPr txBox="1">
              <a:spLocks noChangeArrowheads="1"/>
            </p:cNvSpPr>
            <p:nvPr/>
          </p:nvSpPr>
          <p:spPr bwMode="auto">
            <a:xfrm>
              <a:off x="4349" y="2800"/>
              <a:ext cx="5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ПК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grpSp>
        <p:nvGrpSpPr>
          <p:cNvPr id="16" name="Group 64"/>
          <p:cNvGrpSpPr>
            <a:grpSpLocks/>
          </p:cNvGrpSpPr>
          <p:nvPr/>
        </p:nvGrpSpPr>
        <p:grpSpPr bwMode="auto">
          <a:xfrm>
            <a:off x="5253038" y="4962525"/>
            <a:ext cx="1379537" cy="920750"/>
            <a:chOff x="3309" y="3126"/>
            <a:chExt cx="869" cy="580"/>
          </a:xfrm>
        </p:grpSpPr>
        <p:sp>
          <p:nvSpPr>
            <p:cNvPr id="31783" name="Freeform 19"/>
            <p:cNvSpPr>
              <a:spLocks/>
            </p:cNvSpPr>
            <p:nvPr/>
          </p:nvSpPr>
          <p:spPr bwMode="auto">
            <a:xfrm>
              <a:off x="3331" y="3126"/>
              <a:ext cx="746" cy="580"/>
            </a:xfrm>
            <a:custGeom>
              <a:avLst/>
              <a:gdLst>
                <a:gd name="T0" fmla="*/ 204 w 746"/>
                <a:gd name="T1" fmla="*/ 556 h 580"/>
                <a:gd name="T2" fmla="*/ 12 w 746"/>
                <a:gd name="T3" fmla="*/ 443 h 580"/>
                <a:gd name="T4" fmla="*/ 1 w 746"/>
                <a:gd name="T5" fmla="*/ 409 h 580"/>
                <a:gd name="T6" fmla="*/ 91 w 746"/>
                <a:gd name="T7" fmla="*/ 93 h 580"/>
                <a:gd name="T8" fmla="*/ 238 w 746"/>
                <a:gd name="T9" fmla="*/ 2 h 580"/>
                <a:gd name="T10" fmla="*/ 441 w 746"/>
                <a:gd name="T11" fmla="*/ 14 h 580"/>
                <a:gd name="T12" fmla="*/ 509 w 746"/>
                <a:gd name="T13" fmla="*/ 59 h 580"/>
                <a:gd name="T14" fmla="*/ 532 w 746"/>
                <a:gd name="T15" fmla="*/ 93 h 580"/>
                <a:gd name="T16" fmla="*/ 599 w 746"/>
                <a:gd name="T17" fmla="*/ 115 h 580"/>
                <a:gd name="T18" fmla="*/ 701 w 746"/>
                <a:gd name="T19" fmla="*/ 206 h 580"/>
                <a:gd name="T20" fmla="*/ 746 w 746"/>
                <a:gd name="T21" fmla="*/ 307 h 580"/>
                <a:gd name="T22" fmla="*/ 690 w 746"/>
                <a:gd name="T23" fmla="*/ 466 h 580"/>
                <a:gd name="T24" fmla="*/ 509 w 746"/>
                <a:gd name="T25" fmla="*/ 499 h 580"/>
                <a:gd name="T26" fmla="*/ 441 w 746"/>
                <a:gd name="T27" fmla="*/ 522 h 580"/>
                <a:gd name="T28" fmla="*/ 407 w 746"/>
                <a:gd name="T29" fmla="*/ 533 h 580"/>
                <a:gd name="T30" fmla="*/ 294 w 746"/>
                <a:gd name="T31" fmla="*/ 578 h 580"/>
                <a:gd name="T32" fmla="*/ 193 w 746"/>
                <a:gd name="T33" fmla="*/ 567 h 580"/>
                <a:gd name="T34" fmla="*/ 181 w 746"/>
                <a:gd name="T35" fmla="*/ 533 h 580"/>
                <a:gd name="T36" fmla="*/ 204 w 746"/>
                <a:gd name="T37" fmla="*/ 556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580"/>
                <a:gd name="T59" fmla="*/ 746 w 746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580">
                  <a:moveTo>
                    <a:pt x="204" y="556"/>
                  </a:moveTo>
                  <a:cubicBezTo>
                    <a:pt x="56" y="522"/>
                    <a:pt x="61" y="557"/>
                    <a:pt x="12" y="443"/>
                  </a:cubicBezTo>
                  <a:cubicBezTo>
                    <a:pt x="7" y="432"/>
                    <a:pt x="5" y="420"/>
                    <a:pt x="1" y="409"/>
                  </a:cubicBezTo>
                  <a:cubicBezTo>
                    <a:pt x="8" y="317"/>
                    <a:pt x="0" y="152"/>
                    <a:pt x="91" y="93"/>
                  </a:cubicBezTo>
                  <a:cubicBezTo>
                    <a:pt x="120" y="3"/>
                    <a:pt x="150" y="17"/>
                    <a:pt x="238" y="2"/>
                  </a:cubicBezTo>
                  <a:cubicBezTo>
                    <a:pt x="306" y="6"/>
                    <a:pt x="375" y="0"/>
                    <a:pt x="441" y="14"/>
                  </a:cubicBezTo>
                  <a:cubicBezTo>
                    <a:pt x="468" y="20"/>
                    <a:pt x="509" y="59"/>
                    <a:pt x="509" y="59"/>
                  </a:cubicBezTo>
                  <a:cubicBezTo>
                    <a:pt x="517" y="70"/>
                    <a:pt x="520" y="86"/>
                    <a:pt x="532" y="93"/>
                  </a:cubicBezTo>
                  <a:cubicBezTo>
                    <a:pt x="552" y="105"/>
                    <a:pt x="599" y="115"/>
                    <a:pt x="599" y="115"/>
                  </a:cubicBezTo>
                  <a:cubicBezTo>
                    <a:pt x="639" y="142"/>
                    <a:pt x="661" y="179"/>
                    <a:pt x="701" y="206"/>
                  </a:cubicBezTo>
                  <a:cubicBezTo>
                    <a:pt x="713" y="243"/>
                    <a:pt x="734" y="270"/>
                    <a:pt x="746" y="307"/>
                  </a:cubicBezTo>
                  <a:cubicBezTo>
                    <a:pt x="739" y="355"/>
                    <a:pt x="728" y="427"/>
                    <a:pt x="690" y="466"/>
                  </a:cubicBezTo>
                  <a:cubicBezTo>
                    <a:pt x="670" y="486"/>
                    <a:pt x="514" y="498"/>
                    <a:pt x="509" y="499"/>
                  </a:cubicBezTo>
                  <a:cubicBezTo>
                    <a:pt x="486" y="507"/>
                    <a:pt x="464" y="514"/>
                    <a:pt x="441" y="522"/>
                  </a:cubicBezTo>
                  <a:cubicBezTo>
                    <a:pt x="430" y="526"/>
                    <a:pt x="407" y="533"/>
                    <a:pt x="407" y="533"/>
                  </a:cubicBezTo>
                  <a:cubicBezTo>
                    <a:pt x="368" y="559"/>
                    <a:pt x="340" y="567"/>
                    <a:pt x="294" y="578"/>
                  </a:cubicBezTo>
                  <a:cubicBezTo>
                    <a:pt x="260" y="574"/>
                    <a:pt x="224" y="580"/>
                    <a:pt x="193" y="567"/>
                  </a:cubicBezTo>
                  <a:cubicBezTo>
                    <a:pt x="182" y="563"/>
                    <a:pt x="173" y="541"/>
                    <a:pt x="181" y="533"/>
                  </a:cubicBezTo>
                  <a:cubicBezTo>
                    <a:pt x="189" y="525"/>
                    <a:pt x="196" y="548"/>
                    <a:pt x="204" y="55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1784" name="Text Box 63"/>
            <p:cNvSpPr txBox="1">
              <a:spLocks noChangeArrowheads="1"/>
            </p:cNvSpPr>
            <p:nvPr/>
          </p:nvSpPr>
          <p:spPr bwMode="auto">
            <a:xfrm>
              <a:off x="3309" y="3242"/>
              <a:ext cx="8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ЭБ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sp>
        <p:nvSpPr>
          <p:cNvPr id="47169" name="Text Box 65"/>
          <p:cNvSpPr txBox="1">
            <a:spLocks noChangeArrowheads="1"/>
          </p:cNvSpPr>
          <p:nvPr/>
        </p:nvSpPr>
        <p:spPr bwMode="auto">
          <a:xfrm>
            <a:off x="3568700" y="5540375"/>
            <a:ext cx="13795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КР</a:t>
            </a:r>
            <a:endParaRPr lang="ru-RU" sz="3200" b="1" baseline="-25000" dirty="0"/>
          </a:p>
        </p:txBody>
      </p:sp>
      <p:sp>
        <p:nvSpPr>
          <p:cNvPr id="47170" name="Line 66"/>
          <p:cNvSpPr>
            <a:spLocks noChangeShapeType="1"/>
          </p:cNvSpPr>
          <p:nvPr/>
        </p:nvSpPr>
        <p:spPr bwMode="auto">
          <a:xfrm>
            <a:off x="6473825" y="3443288"/>
            <a:ext cx="733425" cy="2857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71" name="Line 67"/>
          <p:cNvSpPr>
            <a:spLocks noChangeShapeType="1"/>
          </p:cNvSpPr>
          <p:nvPr/>
        </p:nvSpPr>
        <p:spPr bwMode="auto">
          <a:xfrm flipH="1">
            <a:off x="6364288" y="5040313"/>
            <a:ext cx="522287" cy="17780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72" name="Line 68"/>
          <p:cNvSpPr>
            <a:spLocks noChangeShapeType="1"/>
          </p:cNvSpPr>
          <p:nvPr/>
        </p:nvSpPr>
        <p:spPr bwMode="auto">
          <a:xfrm flipH="1">
            <a:off x="4286250" y="5634038"/>
            <a:ext cx="862013" cy="2127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77" name="Oval 69"/>
          <p:cNvSpPr>
            <a:spLocks noChangeArrowheads="1"/>
          </p:cNvSpPr>
          <p:nvPr/>
        </p:nvSpPr>
        <p:spPr bwMode="auto">
          <a:xfrm>
            <a:off x="5451475" y="1543050"/>
            <a:ext cx="681038" cy="78898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1778" name="Line 70"/>
          <p:cNvSpPr>
            <a:spLocks noChangeShapeType="1"/>
          </p:cNvSpPr>
          <p:nvPr/>
        </p:nvSpPr>
        <p:spPr bwMode="auto">
          <a:xfrm flipV="1">
            <a:off x="5256213" y="1811338"/>
            <a:ext cx="249237" cy="84296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79" name="Line 71"/>
          <p:cNvSpPr>
            <a:spLocks noChangeShapeType="1"/>
          </p:cNvSpPr>
          <p:nvPr/>
        </p:nvSpPr>
        <p:spPr bwMode="auto">
          <a:xfrm flipV="1">
            <a:off x="6134100" y="1165225"/>
            <a:ext cx="249238" cy="84296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47176" name="Line 72"/>
          <p:cNvSpPr>
            <a:spLocks noChangeShapeType="1"/>
          </p:cNvSpPr>
          <p:nvPr/>
        </p:nvSpPr>
        <p:spPr bwMode="auto">
          <a:xfrm>
            <a:off x="5432425" y="1111250"/>
            <a:ext cx="752475" cy="148907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177" name="Line 73"/>
          <p:cNvSpPr>
            <a:spLocks noChangeShapeType="1"/>
          </p:cNvSpPr>
          <p:nvPr/>
        </p:nvSpPr>
        <p:spPr bwMode="auto">
          <a:xfrm flipV="1">
            <a:off x="5164138" y="1597025"/>
            <a:ext cx="1504950" cy="681038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-2.29949E-6 C 0.00695 0.00626 0.00955 0.01484 0.01754 0.01831 C 0.03264 0.03176 0.02795 0.02295 0.03333 0.04451 C 0.03403 0.04706 0.03455 0.04984 0.03524 0.05239 C 0.03594 0.05494 0.03715 0.06027 0.03715 0.06027 C 0.03559 0.07696 0.03438 0.09342 0.03142 0.10987 C 0.03177 0.11382 0.03333 0.13282 0.03524 0.13885 C 0.03611 0.14186 0.03924 0.14673 0.03924 0.14673 " pathEditMode="relative" ptsTypes="fffffffA">
                                      <p:cBhvr>
                                        <p:cTn id="37" dur="2000" fill="hold"/>
                                        <p:tgtEl>
                                          <p:spTgt spid="47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7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31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770" decel="100000"/>
                                        <p:tgtEl>
                                          <p:spTgt spid="471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7" dur="770" decel="100000"/>
                                        <p:tgtEl>
                                          <p:spTgt spid="471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29" dur="77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1" dur="770" fill="hold"/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5" grpId="0" animBg="1"/>
      <p:bldP spid="47115" grpId="1" animBg="1"/>
      <p:bldP spid="47121" grpId="0" animBg="1"/>
      <p:bldP spid="47156" grpId="0"/>
      <p:bldP spid="47157" grpId="0" animBg="1"/>
      <p:bldP spid="47158" grpId="0" animBg="1"/>
      <p:bldP spid="47159" grpId="0" animBg="1"/>
      <p:bldP spid="47160" grpId="0" animBg="1"/>
      <p:bldP spid="47161" grpId="0" animBg="1"/>
      <p:bldP spid="47162" grpId="0" animBg="1"/>
      <p:bldP spid="47163" grpId="0" animBg="1"/>
      <p:bldP spid="31770" grpId="0"/>
      <p:bldP spid="47169" grpId="0"/>
      <p:bldP spid="47170" grpId="0" animBg="1"/>
      <p:bldP spid="47171" grpId="0" animBg="1"/>
      <p:bldP spid="47172" grpId="0" animBg="1"/>
      <p:bldP spid="47176" grpId="0" animBg="1"/>
      <p:bldP spid="471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Уровни гуморальной регуляции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Аутокринный</a:t>
            </a:r>
            <a:endParaRPr lang="ru-RU" dirty="0" smtClean="0"/>
          </a:p>
          <a:p>
            <a:r>
              <a:rPr lang="ru-RU" dirty="0" err="1" smtClean="0"/>
              <a:t>Паракринный</a:t>
            </a:r>
            <a:endParaRPr lang="ru-RU" dirty="0" smtClean="0"/>
          </a:p>
          <a:p>
            <a:r>
              <a:rPr lang="ru-RU" dirty="0" err="1" smtClean="0"/>
              <a:t>Телекринный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1"/>
          <p:cNvSpPr>
            <a:spLocks noChangeArrowheads="1"/>
          </p:cNvSpPr>
          <p:nvPr/>
        </p:nvSpPr>
        <p:spPr bwMode="auto">
          <a:xfrm>
            <a:off x="0" y="1630363"/>
            <a:ext cx="9144000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988050" cy="1143000"/>
          </a:xfrm>
        </p:spPr>
        <p:txBody>
          <a:bodyPr/>
          <a:lstStyle/>
          <a:p>
            <a:pPr eaLnBrk="1" hangingPunct="1"/>
            <a:r>
              <a:rPr lang="ru-RU" sz="6000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АМФ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2772" name="AutoShape 7"/>
          <p:cNvSpPr>
            <a:spLocks noChangeArrowheads="1"/>
          </p:cNvSpPr>
          <p:nvPr/>
        </p:nvSpPr>
        <p:spPr bwMode="auto">
          <a:xfrm rot="10800000">
            <a:off x="609600" y="950913"/>
            <a:ext cx="788988" cy="681037"/>
          </a:xfrm>
          <a:custGeom>
            <a:avLst/>
            <a:gdLst>
              <a:gd name="T0" fmla="*/ 394494 w 21600"/>
              <a:gd name="T1" fmla="*/ 0 h 21600"/>
              <a:gd name="T2" fmla="*/ 97893 w 21600"/>
              <a:gd name="T3" fmla="*/ 340424 h 21600"/>
              <a:gd name="T4" fmla="*/ 394494 w 21600"/>
              <a:gd name="T5" fmla="*/ 169030 h 21600"/>
              <a:gd name="T6" fmla="*/ 691095 w 21600"/>
              <a:gd name="T7" fmla="*/ 34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 w 21600"/>
              <a:gd name="T13" fmla="*/ 0 h 21600"/>
              <a:gd name="T14" fmla="*/ 21151 w 21600"/>
              <a:gd name="T15" fmla="*/ 12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61" y="10798"/>
                </a:moveTo>
                <a:cubicBezTo>
                  <a:pt x="5362" y="7794"/>
                  <a:pt x="7796" y="5360"/>
                  <a:pt x="10800" y="5361"/>
                </a:cubicBezTo>
                <a:cubicBezTo>
                  <a:pt x="13803" y="5361"/>
                  <a:pt x="16237" y="7794"/>
                  <a:pt x="16238" y="10798"/>
                </a:cubicBezTo>
                <a:lnTo>
                  <a:pt x="21599" y="10796"/>
                </a:lnTo>
                <a:cubicBezTo>
                  <a:pt x="21597" y="4832"/>
                  <a:pt x="16763" y="-1"/>
                  <a:pt x="10799" y="0"/>
                </a:cubicBezTo>
                <a:cubicBezTo>
                  <a:pt x="4836" y="0"/>
                  <a:pt x="2" y="4832"/>
                  <a:pt x="0" y="10796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Oval 8"/>
          <p:cNvSpPr>
            <a:spLocks noChangeArrowheads="1"/>
          </p:cNvSpPr>
          <p:nvPr/>
        </p:nvSpPr>
        <p:spPr bwMode="auto">
          <a:xfrm>
            <a:off x="735013" y="249238"/>
            <a:ext cx="411162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2246313" y="2535238"/>
            <a:ext cx="911225" cy="879475"/>
            <a:chOff x="848" y="1526"/>
            <a:chExt cx="574" cy="554"/>
          </a:xfrm>
        </p:grpSpPr>
        <p:sp>
          <p:nvSpPr>
            <p:cNvPr id="32807" name="Oval 41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8" name="Text Box 42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G</a:t>
              </a:r>
              <a:endParaRPr lang="ru-RU" sz="3200" b="1"/>
            </a:p>
          </p:txBody>
        </p:sp>
      </p:grpSp>
      <p:sp>
        <p:nvSpPr>
          <p:cNvPr id="32775" name="Oval 44"/>
          <p:cNvSpPr>
            <a:spLocks noChangeArrowheads="1"/>
          </p:cNvSpPr>
          <p:nvPr/>
        </p:nvSpPr>
        <p:spPr bwMode="auto">
          <a:xfrm>
            <a:off x="2871788" y="1685925"/>
            <a:ext cx="1119187" cy="1444625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23" name="Text Box 47"/>
          <p:cNvSpPr txBox="1">
            <a:spLocks noChangeArrowheads="1"/>
          </p:cNvSpPr>
          <p:nvPr/>
        </p:nvSpPr>
        <p:spPr bwMode="auto">
          <a:xfrm>
            <a:off x="1541463" y="4176713"/>
            <a:ext cx="13795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АТФ</a:t>
            </a:r>
            <a:endParaRPr lang="ru-RU" sz="3200" b="1" baseline="-25000" dirty="0"/>
          </a:p>
        </p:txBody>
      </p:sp>
      <p:sp>
        <p:nvSpPr>
          <p:cNvPr id="50225" name="Line 49"/>
          <p:cNvSpPr>
            <a:spLocks noChangeShapeType="1"/>
          </p:cNvSpPr>
          <p:nvPr/>
        </p:nvSpPr>
        <p:spPr bwMode="auto">
          <a:xfrm>
            <a:off x="1112838" y="2798763"/>
            <a:ext cx="1074737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7" name="Line 51"/>
          <p:cNvSpPr>
            <a:spLocks noChangeShapeType="1"/>
          </p:cNvSpPr>
          <p:nvPr/>
        </p:nvSpPr>
        <p:spPr bwMode="auto">
          <a:xfrm>
            <a:off x="3498850" y="3173413"/>
            <a:ext cx="627063" cy="10048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28" name="Line 52"/>
          <p:cNvSpPr>
            <a:spLocks noChangeShapeType="1"/>
          </p:cNvSpPr>
          <p:nvPr/>
        </p:nvSpPr>
        <p:spPr bwMode="auto">
          <a:xfrm flipV="1">
            <a:off x="2422525" y="3136900"/>
            <a:ext cx="804863" cy="11144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4797425" y="4011613"/>
            <a:ext cx="1150938" cy="1943100"/>
            <a:chOff x="4343" y="2120"/>
            <a:chExt cx="725" cy="1224"/>
          </a:xfrm>
        </p:grpSpPr>
        <p:sp>
          <p:nvSpPr>
            <p:cNvPr id="32805" name="Freeform 57"/>
            <p:cNvSpPr>
              <a:spLocks/>
            </p:cNvSpPr>
            <p:nvPr/>
          </p:nvSpPr>
          <p:spPr bwMode="auto">
            <a:xfrm rot="-3475667">
              <a:off x="4094" y="2369"/>
              <a:ext cx="1224" cy="725"/>
            </a:xfrm>
            <a:custGeom>
              <a:avLst/>
              <a:gdLst>
                <a:gd name="T0" fmla="*/ 978 w 1224"/>
                <a:gd name="T1" fmla="*/ 499 h 725"/>
                <a:gd name="T2" fmla="*/ 1170 w 1224"/>
                <a:gd name="T3" fmla="*/ 556 h 725"/>
                <a:gd name="T4" fmla="*/ 1192 w 1224"/>
                <a:gd name="T5" fmla="*/ 658 h 725"/>
                <a:gd name="T6" fmla="*/ 1113 w 1224"/>
                <a:gd name="T7" fmla="*/ 680 h 725"/>
                <a:gd name="T8" fmla="*/ 978 w 1224"/>
                <a:gd name="T9" fmla="*/ 635 h 725"/>
                <a:gd name="T10" fmla="*/ 966 w 1224"/>
                <a:gd name="T11" fmla="*/ 601 h 725"/>
                <a:gd name="T12" fmla="*/ 842 w 1224"/>
                <a:gd name="T13" fmla="*/ 567 h 725"/>
                <a:gd name="T14" fmla="*/ 492 w 1224"/>
                <a:gd name="T15" fmla="*/ 601 h 725"/>
                <a:gd name="T16" fmla="*/ 323 w 1224"/>
                <a:gd name="T17" fmla="*/ 725 h 725"/>
                <a:gd name="T18" fmla="*/ 176 w 1224"/>
                <a:gd name="T19" fmla="*/ 680 h 725"/>
                <a:gd name="T20" fmla="*/ 108 w 1224"/>
                <a:gd name="T21" fmla="*/ 646 h 725"/>
                <a:gd name="T22" fmla="*/ 29 w 1224"/>
                <a:gd name="T23" fmla="*/ 556 h 725"/>
                <a:gd name="T24" fmla="*/ 52 w 1224"/>
                <a:gd name="T25" fmla="*/ 364 h 725"/>
                <a:gd name="T26" fmla="*/ 153 w 1224"/>
                <a:gd name="T27" fmla="*/ 194 h 725"/>
                <a:gd name="T28" fmla="*/ 244 w 1224"/>
                <a:gd name="T29" fmla="*/ 82 h 725"/>
                <a:gd name="T30" fmla="*/ 402 w 1224"/>
                <a:gd name="T31" fmla="*/ 59 h 725"/>
                <a:gd name="T32" fmla="*/ 424 w 1224"/>
                <a:gd name="T33" fmla="*/ 127 h 725"/>
                <a:gd name="T34" fmla="*/ 458 w 1224"/>
                <a:gd name="T35" fmla="*/ 307 h 725"/>
                <a:gd name="T36" fmla="*/ 526 w 1224"/>
                <a:gd name="T37" fmla="*/ 330 h 725"/>
                <a:gd name="T38" fmla="*/ 560 w 1224"/>
                <a:gd name="T39" fmla="*/ 341 h 725"/>
                <a:gd name="T40" fmla="*/ 808 w 1224"/>
                <a:gd name="T41" fmla="*/ 432 h 725"/>
                <a:gd name="T42" fmla="*/ 831 w 1224"/>
                <a:gd name="T43" fmla="*/ 466 h 725"/>
                <a:gd name="T44" fmla="*/ 865 w 1224"/>
                <a:gd name="T45" fmla="*/ 477 h 725"/>
                <a:gd name="T46" fmla="*/ 933 w 1224"/>
                <a:gd name="T47" fmla="*/ 522 h 725"/>
                <a:gd name="T48" fmla="*/ 978 w 1224"/>
                <a:gd name="T49" fmla="*/ 533 h 725"/>
                <a:gd name="T50" fmla="*/ 978 w 1224"/>
                <a:gd name="T51" fmla="*/ 499 h 7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4"/>
                <a:gd name="T79" fmla="*/ 0 h 725"/>
                <a:gd name="T80" fmla="*/ 1224 w 1224"/>
                <a:gd name="T81" fmla="*/ 725 h 7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4" h="725">
                  <a:moveTo>
                    <a:pt x="978" y="499"/>
                  </a:moveTo>
                  <a:cubicBezTo>
                    <a:pt x="1041" y="521"/>
                    <a:pt x="1106" y="535"/>
                    <a:pt x="1170" y="556"/>
                  </a:cubicBezTo>
                  <a:cubicBezTo>
                    <a:pt x="1187" y="582"/>
                    <a:pt x="1224" y="626"/>
                    <a:pt x="1192" y="658"/>
                  </a:cubicBezTo>
                  <a:cubicBezTo>
                    <a:pt x="1187" y="663"/>
                    <a:pt x="1113" y="680"/>
                    <a:pt x="1113" y="680"/>
                  </a:cubicBezTo>
                  <a:cubicBezTo>
                    <a:pt x="1054" y="670"/>
                    <a:pt x="1026" y="667"/>
                    <a:pt x="978" y="635"/>
                  </a:cubicBezTo>
                  <a:cubicBezTo>
                    <a:pt x="974" y="624"/>
                    <a:pt x="975" y="608"/>
                    <a:pt x="966" y="601"/>
                  </a:cubicBezTo>
                  <a:cubicBezTo>
                    <a:pt x="957" y="594"/>
                    <a:pt x="856" y="571"/>
                    <a:pt x="842" y="567"/>
                  </a:cubicBezTo>
                  <a:cubicBezTo>
                    <a:pt x="711" y="574"/>
                    <a:pt x="616" y="588"/>
                    <a:pt x="492" y="601"/>
                  </a:cubicBezTo>
                  <a:cubicBezTo>
                    <a:pt x="452" y="660"/>
                    <a:pt x="386" y="694"/>
                    <a:pt x="323" y="725"/>
                  </a:cubicBezTo>
                  <a:cubicBezTo>
                    <a:pt x="276" y="707"/>
                    <a:pt x="221" y="702"/>
                    <a:pt x="176" y="680"/>
                  </a:cubicBezTo>
                  <a:cubicBezTo>
                    <a:pt x="78" y="632"/>
                    <a:pt x="203" y="679"/>
                    <a:pt x="108" y="646"/>
                  </a:cubicBezTo>
                  <a:cubicBezTo>
                    <a:pt x="83" y="609"/>
                    <a:pt x="54" y="593"/>
                    <a:pt x="29" y="556"/>
                  </a:cubicBezTo>
                  <a:cubicBezTo>
                    <a:pt x="1" y="472"/>
                    <a:pt x="0" y="441"/>
                    <a:pt x="52" y="364"/>
                  </a:cubicBezTo>
                  <a:cubicBezTo>
                    <a:pt x="74" y="296"/>
                    <a:pt x="91" y="236"/>
                    <a:pt x="153" y="194"/>
                  </a:cubicBezTo>
                  <a:cubicBezTo>
                    <a:pt x="173" y="140"/>
                    <a:pt x="189" y="100"/>
                    <a:pt x="244" y="82"/>
                  </a:cubicBezTo>
                  <a:cubicBezTo>
                    <a:pt x="282" y="24"/>
                    <a:pt x="283" y="0"/>
                    <a:pt x="402" y="59"/>
                  </a:cubicBezTo>
                  <a:cubicBezTo>
                    <a:pt x="423" y="70"/>
                    <a:pt x="424" y="127"/>
                    <a:pt x="424" y="127"/>
                  </a:cubicBezTo>
                  <a:cubicBezTo>
                    <a:pt x="429" y="188"/>
                    <a:pt x="406" y="275"/>
                    <a:pt x="458" y="307"/>
                  </a:cubicBezTo>
                  <a:cubicBezTo>
                    <a:pt x="478" y="320"/>
                    <a:pt x="503" y="322"/>
                    <a:pt x="526" y="330"/>
                  </a:cubicBezTo>
                  <a:cubicBezTo>
                    <a:pt x="537" y="334"/>
                    <a:pt x="560" y="341"/>
                    <a:pt x="560" y="341"/>
                  </a:cubicBezTo>
                  <a:cubicBezTo>
                    <a:pt x="634" y="391"/>
                    <a:pt x="725" y="403"/>
                    <a:pt x="808" y="432"/>
                  </a:cubicBezTo>
                  <a:cubicBezTo>
                    <a:pt x="816" y="443"/>
                    <a:pt x="820" y="458"/>
                    <a:pt x="831" y="466"/>
                  </a:cubicBezTo>
                  <a:cubicBezTo>
                    <a:pt x="840" y="473"/>
                    <a:pt x="855" y="471"/>
                    <a:pt x="865" y="477"/>
                  </a:cubicBezTo>
                  <a:cubicBezTo>
                    <a:pt x="889" y="490"/>
                    <a:pt x="907" y="516"/>
                    <a:pt x="933" y="522"/>
                  </a:cubicBezTo>
                  <a:cubicBezTo>
                    <a:pt x="948" y="526"/>
                    <a:pt x="964" y="540"/>
                    <a:pt x="978" y="533"/>
                  </a:cubicBezTo>
                  <a:cubicBezTo>
                    <a:pt x="988" y="528"/>
                    <a:pt x="978" y="510"/>
                    <a:pt x="978" y="49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6" name="Text Box 58"/>
            <p:cNvSpPr txBox="1">
              <a:spLocks noChangeArrowheads="1"/>
            </p:cNvSpPr>
            <p:nvPr/>
          </p:nvSpPr>
          <p:spPr bwMode="auto">
            <a:xfrm>
              <a:off x="4349" y="2800"/>
              <a:ext cx="5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 dirty="0"/>
                <a:t>ПК</a:t>
              </a:r>
              <a:endParaRPr lang="ru-RU" sz="3200" b="1" baseline="-25000" dirty="0"/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6256338" y="5661025"/>
            <a:ext cx="1379537" cy="920750"/>
            <a:chOff x="3309" y="3126"/>
            <a:chExt cx="869" cy="580"/>
          </a:xfrm>
        </p:grpSpPr>
        <p:sp>
          <p:nvSpPr>
            <p:cNvPr id="32803" name="Freeform 60"/>
            <p:cNvSpPr>
              <a:spLocks/>
            </p:cNvSpPr>
            <p:nvPr/>
          </p:nvSpPr>
          <p:spPr bwMode="auto">
            <a:xfrm>
              <a:off x="3331" y="3126"/>
              <a:ext cx="746" cy="580"/>
            </a:xfrm>
            <a:custGeom>
              <a:avLst/>
              <a:gdLst>
                <a:gd name="T0" fmla="*/ 204 w 746"/>
                <a:gd name="T1" fmla="*/ 556 h 580"/>
                <a:gd name="T2" fmla="*/ 12 w 746"/>
                <a:gd name="T3" fmla="*/ 443 h 580"/>
                <a:gd name="T4" fmla="*/ 1 w 746"/>
                <a:gd name="T5" fmla="*/ 409 h 580"/>
                <a:gd name="T6" fmla="*/ 91 w 746"/>
                <a:gd name="T7" fmla="*/ 93 h 580"/>
                <a:gd name="T8" fmla="*/ 238 w 746"/>
                <a:gd name="T9" fmla="*/ 2 h 580"/>
                <a:gd name="T10" fmla="*/ 441 w 746"/>
                <a:gd name="T11" fmla="*/ 14 h 580"/>
                <a:gd name="T12" fmla="*/ 509 w 746"/>
                <a:gd name="T13" fmla="*/ 59 h 580"/>
                <a:gd name="T14" fmla="*/ 532 w 746"/>
                <a:gd name="T15" fmla="*/ 93 h 580"/>
                <a:gd name="T16" fmla="*/ 599 w 746"/>
                <a:gd name="T17" fmla="*/ 115 h 580"/>
                <a:gd name="T18" fmla="*/ 701 w 746"/>
                <a:gd name="T19" fmla="*/ 206 h 580"/>
                <a:gd name="T20" fmla="*/ 746 w 746"/>
                <a:gd name="T21" fmla="*/ 307 h 580"/>
                <a:gd name="T22" fmla="*/ 690 w 746"/>
                <a:gd name="T23" fmla="*/ 466 h 580"/>
                <a:gd name="T24" fmla="*/ 509 w 746"/>
                <a:gd name="T25" fmla="*/ 499 h 580"/>
                <a:gd name="T26" fmla="*/ 441 w 746"/>
                <a:gd name="T27" fmla="*/ 522 h 580"/>
                <a:gd name="T28" fmla="*/ 407 w 746"/>
                <a:gd name="T29" fmla="*/ 533 h 580"/>
                <a:gd name="T30" fmla="*/ 294 w 746"/>
                <a:gd name="T31" fmla="*/ 578 h 580"/>
                <a:gd name="T32" fmla="*/ 193 w 746"/>
                <a:gd name="T33" fmla="*/ 567 h 580"/>
                <a:gd name="T34" fmla="*/ 181 w 746"/>
                <a:gd name="T35" fmla="*/ 533 h 580"/>
                <a:gd name="T36" fmla="*/ 204 w 746"/>
                <a:gd name="T37" fmla="*/ 556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580"/>
                <a:gd name="T59" fmla="*/ 746 w 746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580">
                  <a:moveTo>
                    <a:pt x="204" y="556"/>
                  </a:moveTo>
                  <a:cubicBezTo>
                    <a:pt x="56" y="522"/>
                    <a:pt x="61" y="557"/>
                    <a:pt x="12" y="443"/>
                  </a:cubicBezTo>
                  <a:cubicBezTo>
                    <a:pt x="7" y="432"/>
                    <a:pt x="5" y="420"/>
                    <a:pt x="1" y="409"/>
                  </a:cubicBezTo>
                  <a:cubicBezTo>
                    <a:pt x="8" y="317"/>
                    <a:pt x="0" y="152"/>
                    <a:pt x="91" y="93"/>
                  </a:cubicBezTo>
                  <a:cubicBezTo>
                    <a:pt x="120" y="3"/>
                    <a:pt x="150" y="17"/>
                    <a:pt x="238" y="2"/>
                  </a:cubicBezTo>
                  <a:cubicBezTo>
                    <a:pt x="306" y="6"/>
                    <a:pt x="375" y="0"/>
                    <a:pt x="441" y="14"/>
                  </a:cubicBezTo>
                  <a:cubicBezTo>
                    <a:pt x="468" y="20"/>
                    <a:pt x="509" y="59"/>
                    <a:pt x="509" y="59"/>
                  </a:cubicBezTo>
                  <a:cubicBezTo>
                    <a:pt x="517" y="70"/>
                    <a:pt x="520" y="86"/>
                    <a:pt x="532" y="93"/>
                  </a:cubicBezTo>
                  <a:cubicBezTo>
                    <a:pt x="552" y="105"/>
                    <a:pt x="599" y="115"/>
                    <a:pt x="599" y="115"/>
                  </a:cubicBezTo>
                  <a:cubicBezTo>
                    <a:pt x="639" y="142"/>
                    <a:pt x="661" y="179"/>
                    <a:pt x="701" y="206"/>
                  </a:cubicBezTo>
                  <a:cubicBezTo>
                    <a:pt x="713" y="243"/>
                    <a:pt x="734" y="270"/>
                    <a:pt x="746" y="307"/>
                  </a:cubicBezTo>
                  <a:cubicBezTo>
                    <a:pt x="739" y="355"/>
                    <a:pt x="728" y="427"/>
                    <a:pt x="690" y="466"/>
                  </a:cubicBezTo>
                  <a:cubicBezTo>
                    <a:pt x="670" y="486"/>
                    <a:pt x="514" y="498"/>
                    <a:pt x="509" y="499"/>
                  </a:cubicBezTo>
                  <a:cubicBezTo>
                    <a:pt x="486" y="507"/>
                    <a:pt x="464" y="514"/>
                    <a:pt x="441" y="522"/>
                  </a:cubicBezTo>
                  <a:cubicBezTo>
                    <a:pt x="430" y="526"/>
                    <a:pt x="407" y="533"/>
                    <a:pt x="407" y="533"/>
                  </a:cubicBezTo>
                  <a:cubicBezTo>
                    <a:pt x="368" y="559"/>
                    <a:pt x="340" y="567"/>
                    <a:pt x="294" y="578"/>
                  </a:cubicBezTo>
                  <a:cubicBezTo>
                    <a:pt x="260" y="574"/>
                    <a:pt x="224" y="580"/>
                    <a:pt x="193" y="567"/>
                  </a:cubicBezTo>
                  <a:cubicBezTo>
                    <a:pt x="182" y="563"/>
                    <a:pt x="173" y="541"/>
                    <a:pt x="181" y="533"/>
                  </a:cubicBezTo>
                  <a:cubicBezTo>
                    <a:pt x="189" y="525"/>
                    <a:pt x="196" y="548"/>
                    <a:pt x="204" y="55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2804" name="Text Box 61"/>
            <p:cNvSpPr txBox="1">
              <a:spLocks noChangeArrowheads="1"/>
            </p:cNvSpPr>
            <p:nvPr/>
          </p:nvSpPr>
          <p:spPr bwMode="auto">
            <a:xfrm>
              <a:off x="3309" y="3242"/>
              <a:ext cx="8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 dirty="0"/>
                <a:t>ЭБ</a:t>
              </a:r>
              <a:endParaRPr lang="ru-RU" sz="3200" b="1" baseline="-25000" dirty="0"/>
            </a:p>
          </p:txBody>
        </p:sp>
      </p:grpSp>
      <p:sp>
        <p:nvSpPr>
          <p:cNvPr id="50238" name="Text Box 62"/>
          <p:cNvSpPr txBox="1">
            <a:spLocks noChangeArrowheads="1"/>
          </p:cNvSpPr>
          <p:nvPr/>
        </p:nvSpPr>
        <p:spPr bwMode="auto">
          <a:xfrm>
            <a:off x="7854950" y="4141788"/>
            <a:ext cx="1379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КР</a:t>
            </a:r>
            <a:endParaRPr lang="ru-RU" sz="5400" b="1" baseline="-25000" dirty="0"/>
          </a:p>
        </p:txBody>
      </p:sp>
      <p:sp>
        <p:nvSpPr>
          <p:cNvPr id="50240" name="Line 64"/>
          <p:cNvSpPr>
            <a:spLocks noChangeShapeType="1"/>
          </p:cNvSpPr>
          <p:nvPr/>
        </p:nvSpPr>
        <p:spPr bwMode="auto">
          <a:xfrm>
            <a:off x="5775325" y="5399088"/>
            <a:ext cx="536575" cy="3032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41" name="Line 65"/>
          <p:cNvSpPr>
            <a:spLocks noChangeShapeType="1"/>
          </p:cNvSpPr>
          <p:nvPr/>
        </p:nvSpPr>
        <p:spPr bwMode="auto">
          <a:xfrm flipV="1">
            <a:off x="7192963" y="4986338"/>
            <a:ext cx="931862" cy="8461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2786" name="AutoShape 72"/>
          <p:cNvSpPr>
            <a:spLocks noChangeArrowheads="1"/>
          </p:cNvSpPr>
          <p:nvPr/>
        </p:nvSpPr>
        <p:spPr bwMode="auto">
          <a:xfrm rot="10800000">
            <a:off x="5432425" y="950913"/>
            <a:ext cx="788988" cy="681037"/>
          </a:xfrm>
          <a:custGeom>
            <a:avLst/>
            <a:gdLst>
              <a:gd name="T0" fmla="*/ 394494 w 21600"/>
              <a:gd name="T1" fmla="*/ 0 h 21600"/>
              <a:gd name="T2" fmla="*/ 97893 w 21600"/>
              <a:gd name="T3" fmla="*/ 340424 h 21600"/>
              <a:gd name="T4" fmla="*/ 394494 w 21600"/>
              <a:gd name="T5" fmla="*/ 169030 h 21600"/>
              <a:gd name="T6" fmla="*/ 691095 w 21600"/>
              <a:gd name="T7" fmla="*/ 34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 w 21600"/>
              <a:gd name="T13" fmla="*/ 0 h 21600"/>
              <a:gd name="T14" fmla="*/ 21151 w 21600"/>
              <a:gd name="T15" fmla="*/ 12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61" y="10798"/>
                </a:moveTo>
                <a:cubicBezTo>
                  <a:pt x="5362" y="7794"/>
                  <a:pt x="7796" y="5360"/>
                  <a:pt x="10800" y="5361"/>
                </a:cubicBezTo>
                <a:cubicBezTo>
                  <a:pt x="13803" y="5361"/>
                  <a:pt x="16237" y="7794"/>
                  <a:pt x="16238" y="10798"/>
                </a:cubicBezTo>
                <a:lnTo>
                  <a:pt x="21599" y="10796"/>
                </a:lnTo>
                <a:cubicBezTo>
                  <a:pt x="21597" y="4832"/>
                  <a:pt x="16763" y="-1"/>
                  <a:pt x="10799" y="0"/>
                </a:cubicBezTo>
                <a:cubicBezTo>
                  <a:pt x="4836" y="0"/>
                  <a:pt x="2" y="4832"/>
                  <a:pt x="0" y="10796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0249" name="Oval 73"/>
          <p:cNvSpPr>
            <a:spLocks noChangeArrowheads="1"/>
          </p:cNvSpPr>
          <p:nvPr/>
        </p:nvSpPr>
        <p:spPr bwMode="auto">
          <a:xfrm>
            <a:off x="5557838" y="249238"/>
            <a:ext cx="411162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88" name="Freeform 74"/>
          <p:cNvSpPr>
            <a:spLocks/>
          </p:cNvSpPr>
          <p:nvPr/>
        </p:nvSpPr>
        <p:spPr bwMode="auto">
          <a:xfrm>
            <a:off x="534988" y="1631950"/>
            <a:ext cx="106045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789" name="Freeform 75"/>
          <p:cNvSpPr>
            <a:spLocks/>
          </p:cNvSpPr>
          <p:nvPr/>
        </p:nvSpPr>
        <p:spPr bwMode="auto">
          <a:xfrm>
            <a:off x="5465763" y="1666875"/>
            <a:ext cx="106045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76"/>
          <p:cNvGrpSpPr>
            <a:grpSpLocks/>
          </p:cNvGrpSpPr>
          <p:nvPr/>
        </p:nvGrpSpPr>
        <p:grpSpPr bwMode="auto">
          <a:xfrm>
            <a:off x="3770313" y="2606675"/>
            <a:ext cx="911225" cy="879475"/>
            <a:chOff x="848" y="1526"/>
            <a:chExt cx="574" cy="554"/>
          </a:xfrm>
        </p:grpSpPr>
        <p:sp>
          <p:nvSpPr>
            <p:cNvPr id="32801" name="Oval 77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2802" name="Text Box 78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G</a:t>
              </a:r>
              <a:endParaRPr lang="ru-RU" sz="3200" b="1"/>
            </a:p>
          </p:txBody>
        </p:sp>
      </p:grpSp>
      <p:sp>
        <p:nvSpPr>
          <p:cNvPr id="50226" name="Line 50"/>
          <p:cNvSpPr>
            <a:spLocks noChangeShapeType="1"/>
          </p:cNvSpPr>
          <p:nvPr/>
        </p:nvSpPr>
        <p:spPr bwMode="auto">
          <a:xfrm flipH="1">
            <a:off x="4716463" y="2870200"/>
            <a:ext cx="1273175" cy="3032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55" name="Text Box 79"/>
          <p:cNvSpPr txBox="1">
            <a:spLocks noChangeArrowheads="1"/>
          </p:cNvSpPr>
          <p:nvPr/>
        </p:nvSpPr>
        <p:spPr bwMode="auto">
          <a:xfrm>
            <a:off x="3746500" y="4124325"/>
            <a:ext cx="1614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цАМФ</a:t>
            </a:r>
            <a:endParaRPr lang="ru-RU" sz="3200" b="1" baseline="-25000" dirty="0"/>
          </a:p>
        </p:txBody>
      </p:sp>
      <p:sp>
        <p:nvSpPr>
          <p:cNvPr id="50256" name="Line 80"/>
          <p:cNvSpPr>
            <a:spLocks noChangeShapeType="1"/>
          </p:cNvSpPr>
          <p:nvPr/>
        </p:nvSpPr>
        <p:spPr bwMode="auto">
          <a:xfrm>
            <a:off x="4826000" y="4679950"/>
            <a:ext cx="411163" cy="1809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57" name="Line 81"/>
          <p:cNvSpPr>
            <a:spLocks noChangeShapeType="1"/>
          </p:cNvSpPr>
          <p:nvPr/>
        </p:nvSpPr>
        <p:spPr bwMode="auto">
          <a:xfrm flipH="1">
            <a:off x="3014663" y="4768850"/>
            <a:ext cx="1022350" cy="105886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59" name="Text Box 83"/>
          <p:cNvSpPr txBox="1">
            <a:spLocks noChangeArrowheads="1"/>
          </p:cNvSpPr>
          <p:nvPr/>
        </p:nvSpPr>
        <p:spPr bwMode="auto">
          <a:xfrm>
            <a:off x="1524000" y="5772150"/>
            <a:ext cx="15414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5</a:t>
            </a:r>
            <a:r>
              <a:rPr lang="en-US" sz="3200" b="1" dirty="0"/>
              <a:t>’</a:t>
            </a:r>
            <a:r>
              <a:rPr lang="ru-RU" sz="3200" b="1" dirty="0"/>
              <a:t>АМФ</a:t>
            </a:r>
            <a:endParaRPr lang="ru-RU" sz="3200" b="1" baseline="-25000" dirty="0"/>
          </a:p>
        </p:txBody>
      </p:sp>
      <p:sp>
        <p:nvSpPr>
          <p:cNvPr id="50260" name="Text Box 84"/>
          <p:cNvSpPr txBox="1">
            <a:spLocks noChangeArrowheads="1"/>
          </p:cNvSpPr>
          <p:nvPr/>
        </p:nvSpPr>
        <p:spPr bwMode="auto">
          <a:xfrm rot="-2760533">
            <a:off x="2883694" y="4752182"/>
            <a:ext cx="9239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00FF"/>
                </a:solidFill>
              </a:rPr>
              <a:t>ФД</a:t>
            </a:r>
          </a:p>
        </p:txBody>
      </p:sp>
      <p:sp>
        <p:nvSpPr>
          <p:cNvPr id="32797" name="Text Box 55"/>
          <p:cNvSpPr txBox="1">
            <a:spLocks noChangeArrowheads="1"/>
          </p:cNvSpPr>
          <p:nvPr/>
        </p:nvSpPr>
        <p:spPr bwMode="auto">
          <a:xfrm>
            <a:off x="788988" y="1989138"/>
            <a:ext cx="71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R</a:t>
            </a:r>
            <a:r>
              <a:rPr lang="en-US" sz="3200" b="1" baseline="-25000" dirty="0"/>
              <a:t>s</a:t>
            </a:r>
            <a:endParaRPr lang="ru-RU" sz="3200" b="1" baseline="-25000" dirty="0"/>
          </a:p>
        </p:txBody>
      </p:sp>
      <p:sp>
        <p:nvSpPr>
          <p:cNvPr id="32798" name="Text Box 85"/>
          <p:cNvSpPr txBox="1">
            <a:spLocks noChangeArrowheads="1"/>
          </p:cNvSpPr>
          <p:nvPr/>
        </p:nvSpPr>
        <p:spPr bwMode="auto">
          <a:xfrm>
            <a:off x="5667375" y="2151063"/>
            <a:ext cx="71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/>
              <a:t>R</a:t>
            </a:r>
            <a:r>
              <a:rPr lang="en-US" sz="3200" b="1" baseline="-25000" dirty="0" err="1"/>
              <a:t>i</a:t>
            </a:r>
            <a:endParaRPr lang="ru-RU" sz="3200" b="1" baseline="-25000" dirty="0"/>
          </a:p>
        </p:txBody>
      </p:sp>
      <p:sp>
        <p:nvSpPr>
          <p:cNvPr id="32799" name="Text Box 86"/>
          <p:cNvSpPr txBox="1">
            <a:spLocks noChangeArrowheads="1"/>
          </p:cNvSpPr>
          <p:nvPr/>
        </p:nvSpPr>
        <p:spPr bwMode="auto">
          <a:xfrm>
            <a:off x="3030538" y="204152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FF0000"/>
                </a:solidFill>
              </a:rPr>
              <a:t>АЦ</a:t>
            </a:r>
            <a:endParaRPr lang="ru-RU" sz="4000" b="1" baseline="-250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539E-6 C 0.00694 0.00626 0.00955 0.01483 0.01753 0.01831 C 0.03264 0.03175 0.0566 0.02179 0.06198 0.04334 C 0.06267 0.04589 0.04548 0.00162 0.04618 0.00417 C 0.04687 0.00672 0.07951 0.05099 0.07951 0.05123 C 0.07795 0.06768 0.0158 0.04265 0.01285 0.05911 C 0.01319 0.06305 -0.04584 0.05053 -0.04393 0.05656 C -0.04306 0.05957 0.00694 0.10593 0.00694 0.10616 " pathEditMode="relative" rAng="0" ptsTypes="ffffffff">
                                      <p:cBhvr>
                                        <p:cTn id="10" dur="20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0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0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70" decel="100000"/>
                                        <p:tgtEl>
                                          <p:spTgt spid="502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770" decel="100000"/>
                                        <p:tgtEl>
                                          <p:spTgt spid="5023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5" dur="770" fill="hold"/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539E-6 C 0.00694 0.00626 0.00955 0.01483 0.01753 0.01831 C 0.03264 0.03175 0.0566 0.02179 0.06198 0.04334 C 0.06267 0.04589 0.04548 0.00162 0.04618 0.00417 C 0.04687 0.00672 0.07951 0.05099 0.07951 0.05123 C 0.07795 0.06768 0.0158 0.04265 0.01285 0.05911 C 0.01319 0.06305 -0.04584 0.05053 -0.04393 0.05656 C -0.04306 0.05957 0.00694 0.10593 0.00694 0.10616 " pathEditMode="relative" rAng="0" ptsTypes="ffffffff">
                                      <p:cBhvr>
                                        <p:cTn id="80" dur="2000" fill="hold"/>
                                        <p:tgtEl>
                                          <p:spTgt spid="50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50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5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5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4" grpId="0" animBg="1"/>
      <p:bldP spid="50184" grpId="1" animBg="1"/>
      <p:bldP spid="50223" grpId="0"/>
      <p:bldP spid="50225" grpId="0" animBg="1"/>
      <p:bldP spid="50227" grpId="0" animBg="1"/>
      <p:bldP spid="50228" grpId="0" animBg="1"/>
      <p:bldP spid="50238" grpId="0"/>
      <p:bldP spid="50240" grpId="0" animBg="1"/>
      <p:bldP spid="50241" grpId="0" animBg="1"/>
      <p:bldP spid="50249" grpId="0" animBg="1"/>
      <p:bldP spid="50249" grpId="1" animBg="1"/>
      <p:bldP spid="50226" grpId="0" animBg="1"/>
      <p:bldP spid="50255" grpId="0"/>
      <p:bldP spid="50256" grpId="0" animBg="1"/>
      <p:bldP spid="50257" grpId="0" animBg="1"/>
      <p:bldP spid="50259" grpId="0"/>
      <p:bldP spid="5026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45075" y="838200"/>
            <a:ext cx="3565525" cy="3051175"/>
            <a:chOff x="2068" y="528"/>
            <a:chExt cx="2246" cy="1922"/>
          </a:xfrm>
        </p:grpSpPr>
        <p:sp>
          <p:nvSpPr>
            <p:cNvPr id="23555" name="Freeform 3"/>
            <p:cNvSpPr>
              <a:spLocks/>
            </p:cNvSpPr>
            <p:nvPr/>
          </p:nvSpPr>
          <p:spPr bwMode="auto">
            <a:xfrm>
              <a:off x="3376" y="528"/>
              <a:ext cx="938" cy="1228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879" y="192"/>
                </a:cxn>
                <a:cxn ang="0">
                  <a:pos x="1172" y="384"/>
                </a:cxn>
                <a:cxn ang="0">
                  <a:pos x="1172" y="767"/>
                </a:cxn>
                <a:cxn ang="0">
                  <a:pos x="1172" y="1151"/>
                </a:cxn>
                <a:cxn ang="0">
                  <a:pos x="879" y="1343"/>
                </a:cxn>
                <a:cxn ang="0">
                  <a:pos x="586" y="1535"/>
                </a:cxn>
                <a:cxn ang="0">
                  <a:pos x="293" y="1343"/>
                </a:cxn>
                <a:cxn ang="0">
                  <a:pos x="0" y="1151"/>
                </a:cxn>
                <a:cxn ang="0">
                  <a:pos x="0" y="767"/>
                </a:cxn>
                <a:cxn ang="0">
                  <a:pos x="0" y="384"/>
                </a:cxn>
                <a:cxn ang="0">
                  <a:pos x="293" y="192"/>
                </a:cxn>
                <a:cxn ang="0">
                  <a:pos x="586" y="0"/>
                </a:cxn>
              </a:cxnLst>
              <a:rect l="0" t="0" r="r" b="b"/>
              <a:pathLst>
                <a:path w="1172" h="1535">
                  <a:moveTo>
                    <a:pt x="586" y="0"/>
                  </a:moveTo>
                  <a:lnTo>
                    <a:pt x="879" y="192"/>
                  </a:lnTo>
                  <a:lnTo>
                    <a:pt x="1172" y="384"/>
                  </a:lnTo>
                  <a:lnTo>
                    <a:pt x="1172" y="767"/>
                  </a:lnTo>
                  <a:lnTo>
                    <a:pt x="1172" y="1151"/>
                  </a:lnTo>
                  <a:lnTo>
                    <a:pt x="879" y="1343"/>
                  </a:lnTo>
                  <a:lnTo>
                    <a:pt x="586" y="1535"/>
                  </a:lnTo>
                  <a:lnTo>
                    <a:pt x="293" y="1343"/>
                  </a:lnTo>
                  <a:lnTo>
                    <a:pt x="0" y="1151"/>
                  </a:lnTo>
                  <a:lnTo>
                    <a:pt x="0" y="767"/>
                  </a:lnTo>
                  <a:lnTo>
                    <a:pt x="0" y="384"/>
                  </a:lnTo>
                  <a:lnTo>
                    <a:pt x="293" y="192"/>
                  </a:lnTo>
                  <a:lnTo>
                    <a:pt x="586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6" name="Freeform 4"/>
            <p:cNvSpPr>
              <a:spLocks/>
            </p:cNvSpPr>
            <p:nvPr/>
          </p:nvSpPr>
          <p:spPr bwMode="auto">
            <a:xfrm>
              <a:off x="3844" y="1404"/>
              <a:ext cx="400" cy="260"/>
            </a:xfrm>
            <a:custGeom>
              <a:avLst/>
              <a:gdLst/>
              <a:ahLst/>
              <a:cxnLst>
                <a:cxn ang="0">
                  <a:pos x="500" y="0"/>
                </a:cxn>
                <a:cxn ang="0">
                  <a:pos x="250" y="164"/>
                </a:cxn>
                <a:cxn ang="0">
                  <a:pos x="0" y="327"/>
                </a:cxn>
              </a:cxnLst>
              <a:rect l="0" t="0" r="r" b="b"/>
              <a:pathLst>
                <a:path w="500" h="327">
                  <a:moveTo>
                    <a:pt x="500" y="0"/>
                  </a:moveTo>
                  <a:lnTo>
                    <a:pt x="250" y="164"/>
                  </a:lnTo>
                  <a:lnTo>
                    <a:pt x="0" y="327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7" name="Freeform 5"/>
            <p:cNvSpPr>
              <a:spLocks/>
            </p:cNvSpPr>
            <p:nvPr/>
          </p:nvSpPr>
          <p:spPr bwMode="auto">
            <a:xfrm>
              <a:off x="3844" y="620"/>
              <a:ext cx="400" cy="2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0" y="163"/>
                </a:cxn>
                <a:cxn ang="0">
                  <a:pos x="500" y="326"/>
                </a:cxn>
              </a:cxnLst>
              <a:rect l="0" t="0" r="r" b="b"/>
              <a:pathLst>
                <a:path w="500" h="326">
                  <a:moveTo>
                    <a:pt x="0" y="0"/>
                  </a:moveTo>
                  <a:lnTo>
                    <a:pt x="250" y="163"/>
                  </a:lnTo>
                  <a:lnTo>
                    <a:pt x="500" y="326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8" name="Freeform 6"/>
            <p:cNvSpPr>
              <a:spLocks/>
            </p:cNvSpPr>
            <p:nvPr/>
          </p:nvSpPr>
          <p:spPr bwMode="auto">
            <a:xfrm>
              <a:off x="2556" y="640"/>
              <a:ext cx="820" cy="974"/>
            </a:xfrm>
            <a:custGeom>
              <a:avLst/>
              <a:gdLst/>
              <a:ahLst/>
              <a:cxnLst>
                <a:cxn ang="0">
                  <a:pos x="1014" y="993"/>
                </a:cxn>
                <a:cxn ang="0">
                  <a:pos x="697" y="1103"/>
                </a:cxn>
                <a:cxn ang="0">
                  <a:pos x="380" y="1218"/>
                </a:cxn>
                <a:cxn ang="0">
                  <a:pos x="193" y="911"/>
                </a:cxn>
                <a:cxn ang="0">
                  <a:pos x="0" y="604"/>
                </a:cxn>
                <a:cxn ang="0">
                  <a:pos x="197" y="302"/>
                </a:cxn>
                <a:cxn ang="0">
                  <a:pos x="394" y="0"/>
                </a:cxn>
                <a:cxn ang="0">
                  <a:pos x="711" y="120"/>
                </a:cxn>
                <a:cxn ang="0">
                  <a:pos x="1024" y="245"/>
                </a:cxn>
              </a:cxnLst>
              <a:rect l="0" t="0" r="r" b="b"/>
              <a:pathLst>
                <a:path w="1024" h="1218">
                  <a:moveTo>
                    <a:pt x="1014" y="993"/>
                  </a:moveTo>
                  <a:lnTo>
                    <a:pt x="697" y="1103"/>
                  </a:lnTo>
                  <a:lnTo>
                    <a:pt x="380" y="1218"/>
                  </a:lnTo>
                  <a:lnTo>
                    <a:pt x="193" y="911"/>
                  </a:lnTo>
                  <a:lnTo>
                    <a:pt x="0" y="604"/>
                  </a:lnTo>
                  <a:lnTo>
                    <a:pt x="197" y="302"/>
                  </a:lnTo>
                  <a:lnTo>
                    <a:pt x="394" y="0"/>
                  </a:lnTo>
                  <a:lnTo>
                    <a:pt x="711" y="120"/>
                  </a:lnTo>
                  <a:lnTo>
                    <a:pt x="1024" y="245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59" name="Freeform 7"/>
            <p:cNvSpPr>
              <a:spLocks/>
            </p:cNvSpPr>
            <p:nvPr/>
          </p:nvSpPr>
          <p:spPr bwMode="auto">
            <a:xfrm>
              <a:off x="2638" y="736"/>
              <a:ext cx="254" cy="388"/>
            </a:xfrm>
            <a:custGeom>
              <a:avLst/>
              <a:gdLst/>
              <a:ahLst/>
              <a:cxnLst>
                <a:cxn ang="0">
                  <a:pos x="0" y="484"/>
                </a:cxn>
                <a:cxn ang="0">
                  <a:pos x="159" y="245"/>
                </a:cxn>
                <a:cxn ang="0">
                  <a:pos x="317" y="0"/>
                </a:cxn>
              </a:cxnLst>
              <a:rect l="0" t="0" r="r" b="b"/>
              <a:pathLst>
                <a:path w="317" h="484">
                  <a:moveTo>
                    <a:pt x="0" y="484"/>
                  </a:moveTo>
                  <a:lnTo>
                    <a:pt x="159" y="245"/>
                  </a:lnTo>
                  <a:lnTo>
                    <a:pt x="317" y="0"/>
                  </a:lnTo>
                </a:path>
              </a:pathLst>
            </a:custGeom>
            <a:noFill/>
            <a:ln w="28575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0" name="Line 8"/>
            <p:cNvSpPr>
              <a:spLocks noChangeShapeType="1"/>
            </p:cNvSpPr>
            <p:nvPr/>
          </p:nvSpPr>
          <p:spPr bwMode="auto">
            <a:xfrm>
              <a:off x="3448" y="836"/>
              <a:ext cx="2" cy="5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068" y="1934"/>
              <a:ext cx="796" cy="516"/>
              <a:chOff x="2220" y="1937"/>
              <a:chExt cx="398" cy="258"/>
            </a:xfrm>
          </p:grpSpPr>
          <p:sp>
            <p:nvSpPr>
              <p:cNvPr id="23562" name="Line 10"/>
              <p:cNvSpPr>
                <a:spLocks noChangeShapeType="1"/>
              </p:cNvSpPr>
              <p:nvPr/>
            </p:nvSpPr>
            <p:spPr bwMode="auto">
              <a:xfrm>
                <a:off x="2286" y="2185"/>
                <a:ext cx="269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auto">
              <a:xfrm>
                <a:off x="2220" y="2040"/>
                <a:ext cx="66" cy="155"/>
              </a:xfrm>
              <a:custGeom>
                <a:avLst/>
                <a:gdLst/>
                <a:ahLst/>
                <a:cxnLst>
                  <a:cxn ang="0">
                    <a:pos x="64" y="137"/>
                  </a:cxn>
                  <a:cxn ang="0">
                    <a:pos x="0" y="0"/>
                  </a:cxn>
                  <a:cxn ang="0">
                    <a:pos x="66" y="155"/>
                  </a:cxn>
                  <a:cxn ang="0">
                    <a:pos x="64" y="137"/>
                  </a:cxn>
                </a:cxnLst>
                <a:rect l="0" t="0" r="r" b="b"/>
                <a:pathLst>
                  <a:path w="66" h="155">
                    <a:moveTo>
                      <a:pt x="64" y="137"/>
                    </a:moveTo>
                    <a:lnTo>
                      <a:pt x="0" y="0"/>
                    </a:lnTo>
                    <a:lnTo>
                      <a:pt x="66" y="155"/>
                    </a:lnTo>
                    <a:lnTo>
                      <a:pt x="64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 flipH="1">
                <a:off x="2552" y="2036"/>
                <a:ext cx="66" cy="155"/>
              </a:xfrm>
              <a:custGeom>
                <a:avLst/>
                <a:gdLst/>
                <a:ahLst/>
                <a:cxnLst>
                  <a:cxn ang="0">
                    <a:pos x="64" y="137"/>
                  </a:cxn>
                  <a:cxn ang="0">
                    <a:pos x="0" y="0"/>
                  </a:cxn>
                  <a:cxn ang="0">
                    <a:pos x="66" y="155"/>
                  </a:cxn>
                  <a:cxn ang="0">
                    <a:pos x="64" y="137"/>
                  </a:cxn>
                </a:cxnLst>
                <a:rect l="0" t="0" r="r" b="b"/>
                <a:pathLst>
                  <a:path w="66" h="155">
                    <a:moveTo>
                      <a:pt x="64" y="137"/>
                    </a:moveTo>
                    <a:lnTo>
                      <a:pt x="0" y="0"/>
                    </a:lnTo>
                    <a:lnTo>
                      <a:pt x="66" y="155"/>
                    </a:lnTo>
                    <a:lnTo>
                      <a:pt x="64" y="137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auto">
              <a:xfrm>
                <a:off x="2220" y="1937"/>
                <a:ext cx="398" cy="103"/>
              </a:xfrm>
              <a:custGeom>
                <a:avLst/>
                <a:gdLst/>
                <a:ahLst/>
                <a:cxnLst>
                  <a:cxn ang="0">
                    <a:pos x="0" y="103"/>
                  </a:cxn>
                  <a:cxn ang="0">
                    <a:pos x="198" y="0"/>
                  </a:cxn>
                  <a:cxn ang="0">
                    <a:pos x="398" y="99"/>
                  </a:cxn>
                </a:cxnLst>
                <a:rect l="0" t="0" r="r" b="b"/>
                <a:pathLst>
                  <a:path w="398" h="103">
                    <a:moveTo>
                      <a:pt x="0" y="103"/>
                    </a:moveTo>
                    <a:lnTo>
                      <a:pt x="198" y="0"/>
                    </a:lnTo>
                    <a:lnTo>
                      <a:pt x="398" y="99"/>
                    </a:lnTo>
                  </a:path>
                </a:pathLst>
              </a:custGeom>
              <a:noFill/>
              <a:ln w="635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3566" name="Line 14"/>
            <p:cNvSpPr>
              <a:spLocks noChangeShapeType="1"/>
            </p:cNvSpPr>
            <p:nvPr/>
          </p:nvSpPr>
          <p:spPr bwMode="auto">
            <a:xfrm>
              <a:off x="2868" y="1614"/>
              <a:ext cx="0" cy="6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67" name="Line 15"/>
            <p:cNvSpPr>
              <a:spLocks noChangeShapeType="1"/>
            </p:cNvSpPr>
            <p:nvPr/>
          </p:nvSpPr>
          <p:spPr bwMode="auto">
            <a:xfrm>
              <a:off x="2072" y="1750"/>
              <a:ext cx="0" cy="5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848225" y="24003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CH</a:t>
            </a:r>
            <a:r>
              <a:rPr lang="pl-PL" b="1" baseline="-25000">
                <a:latin typeface="Arial" charset="0"/>
              </a:rPr>
              <a:t>2</a:t>
            </a:r>
            <a:endParaRPr lang="pl-PL" b="1">
              <a:latin typeface="Arial" charset="0"/>
            </a:endParaRP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4860925" y="21336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i="1">
                <a:latin typeface="Arial" charset="0"/>
              </a:rPr>
              <a:t>5’</a:t>
            </a:r>
          </a:p>
        </p:txBody>
      </p:sp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5178425" y="3454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i="1" dirty="0">
                <a:latin typeface="Arial" charset="0"/>
              </a:rPr>
              <a:t>3’</a:t>
            </a:r>
          </a:p>
        </p:txBody>
      </p: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246698" y="3857628"/>
            <a:ext cx="825500" cy="177800"/>
            <a:chOff x="2208" y="2432"/>
            <a:chExt cx="520" cy="200"/>
          </a:xfrm>
        </p:grpSpPr>
        <p:sp>
          <p:nvSpPr>
            <p:cNvPr id="23572" name="Line 20"/>
            <p:cNvSpPr>
              <a:spLocks noChangeShapeType="1"/>
            </p:cNvSpPr>
            <p:nvPr/>
          </p:nvSpPr>
          <p:spPr bwMode="auto">
            <a:xfrm>
              <a:off x="2208" y="2432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2728" y="2440"/>
              <a:ext cx="0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3574" name="Text Box 22"/>
          <p:cNvSpPr txBox="1">
            <a:spLocks noChangeArrowheads="1"/>
          </p:cNvSpPr>
          <p:nvPr/>
        </p:nvSpPr>
        <p:spPr bwMode="auto">
          <a:xfrm>
            <a:off x="5064125" y="3924300"/>
            <a:ext cx="26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Arial" charset="0"/>
              </a:rPr>
              <a:t>O</a:t>
            </a:r>
          </a:p>
        </p:txBody>
      </p:sp>
      <p:sp>
        <p:nvSpPr>
          <p:cNvPr id="23575" name="Text Box 23"/>
          <p:cNvSpPr txBox="1">
            <a:spLocks noChangeArrowheads="1"/>
          </p:cNvSpPr>
          <p:nvPr/>
        </p:nvSpPr>
        <p:spPr bwMode="auto">
          <a:xfrm>
            <a:off x="5889625" y="3937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Arial" charset="0"/>
              </a:rPr>
              <a:t>OH</a:t>
            </a:r>
          </a:p>
        </p:txBody>
      </p:sp>
      <p:sp>
        <p:nvSpPr>
          <p:cNvPr id="23576" name="Text Box 24"/>
          <p:cNvSpPr txBox="1">
            <a:spLocks noChangeArrowheads="1"/>
          </p:cNvSpPr>
          <p:nvPr/>
        </p:nvSpPr>
        <p:spPr bwMode="auto">
          <a:xfrm>
            <a:off x="6283325" y="787400"/>
            <a:ext cx="2286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N</a:t>
            </a:r>
          </a:p>
        </p:txBody>
      </p:sp>
      <p:sp>
        <p:nvSpPr>
          <p:cNvPr id="23577" name="Text Box 25"/>
          <p:cNvSpPr txBox="1">
            <a:spLocks noChangeArrowheads="1"/>
          </p:cNvSpPr>
          <p:nvPr/>
        </p:nvSpPr>
        <p:spPr bwMode="auto">
          <a:xfrm>
            <a:off x="7781925" y="304800"/>
            <a:ext cx="7620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NH</a:t>
            </a:r>
            <a:r>
              <a:rPr lang="pl-PL" b="1" baseline="-25000">
                <a:latin typeface="Arial" charset="0"/>
              </a:rPr>
              <a:t>2</a:t>
            </a:r>
            <a:endParaRPr lang="pl-PL" b="1">
              <a:latin typeface="Arial" charset="0"/>
            </a:endParaRPr>
          </a:p>
        </p:txBody>
      </p:sp>
      <p:sp>
        <p:nvSpPr>
          <p:cNvPr id="23578" name="Text Box 26"/>
          <p:cNvSpPr txBox="1">
            <a:spLocks noChangeArrowheads="1"/>
          </p:cNvSpPr>
          <p:nvPr/>
        </p:nvSpPr>
        <p:spPr bwMode="auto">
          <a:xfrm>
            <a:off x="7781925" y="2590800"/>
            <a:ext cx="2286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N</a:t>
            </a:r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6257925" y="2362200"/>
            <a:ext cx="2286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N</a:t>
            </a:r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4670425" y="2628900"/>
            <a:ext cx="228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4314825" y="23749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solidFill>
                  <a:srgbClr val="FF3300"/>
                </a:solidFill>
                <a:latin typeface="Arial" charset="0"/>
              </a:rPr>
              <a:t>O</a:t>
            </a:r>
          </a:p>
        </p:txBody>
      </p:sp>
      <p:sp>
        <p:nvSpPr>
          <p:cNvPr id="23582" name="Text Box 30"/>
          <p:cNvSpPr txBox="1">
            <a:spLocks noChangeArrowheads="1"/>
          </p:cNvSpPr>
          <p:nvPr/>
        </p:nvSpPr>
        <p:spPr bwMode="auto">
          <a:xfrm>
            <a:off x="4356100" y="39243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solidFill>
                  <a:srgbClr val="FF3300"/>
                </a:solidFill>
                <a:latin typeface="Arial" charset="0"/>
              </a:rPr>
              <a:t>P</a:t>
            </a:r>
          </a:p>
        </p:txBody>
      </p:sp>
      <p:sp>
        <p:nvSpPr>
          <p:cNvPr id="23583" name="Freeform 31"/>
          <p:cNvSpPr>
            <a:spLocks/>
          </p:cNvSpPr>
          <p:nvPr/>
        </p:nvSpPr>
        <p:spPr bwMode="auto">
          <a:xfrm>
            <a:off x="4508500" y="2755900"/>
            <a:ext cx="9525" cy="1231900"/>
          </a:xfrm>
          <a:custGeom>
            <a:avLst/>
            <a:gdLst/>
            <a:ahLst/>
            <a:cxnLst>
              <a:cxn ang="0">
                <a:pos x="6" y="0"/>
              </a:cxn>
              <a:cxn ang="0">
                <a:pos x="0" y="776"/>
              </a:cxn>
            </a:cxnLst>
            <a:rect l="0" t="0" r="r" b="b"/>
            <a:pathLst>
              <a:path w="6" h="776">
                <a:moveTo>
                  <a:pt x="6" y="0"/>
                </a:moveTo>
                <a:lnTo>
                  <a:pt x="0" y="776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4" name="Freeform 32"/>
          <p:cNvSpPr>
            <a:spLocks/>
          </p:cNvSpPr>
          <p:nvPr/>
        </p:nvSpPr>
        <p:spPr bwMode="auto">
          <a:xfrm>
            <a:off x="4699000" y="4152900"/>
            <a:ext cx="406400" cy="1588"/>
          </a:xfrm>
          <a:custGeom>
            <a:avLst/>
            <a:gdLst/>
            <a:ahLst/>
            <a:cxnLst>
              <a:cxn ang="0">
                <a:pos x="256" y="0"/>
              </a:cxn>
              <a:cxn ang="0">
                <a:pos x="0" y="0"/>
              </a:cxn>
            </a:cxnLst>
            <a:rect l="0" t="0" r="r" b="b"/>
            <a:pathLst>
              <a:path w="256" h="1">
                <a:moveTo>
                  <a:pt x="256" y="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FF3300"/>
            </a:solidFill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5" name="Text Box 33"/>
          <p:cNvSpPr txBox="1">
            <a:spLocks noChangeArrowheads="1"/>
          </p:cNvSpPr>
          <p:nvPr/>
        </p:nvSpPr>
        <p:spPr bwMode="auto">
          <a:xfrm>
            <a:off x="4038600" y="1905000"/>
            <a:ext cx="99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FF3300"/>
                </a:solidFill>
              </a:rPr>
              <a:t>моно</a:t>
            </a:r>
            <a:endParaRPr lang="pl-PL" b="1" dirty="0">
              <a:solidFill>
                <a:srgbClr val="FF3300"/>
              </a:solidFill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 flipV="1">
            <a:off x="7848600" y="609600"/>
            <a:ext cx="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87" name="Text Box 35"/>
          <p:cNvSpPr txBox="1">
            <a:spLocks noChangeArrowheads="1"/>
          </p:cNvSpPr>
          <p:nvPr/>
        </p:nvSpPr>
        <p:spPr bwMode="auto">
          <a:xfrm>
            <a:off x="5575300" y="2921000"/>
            <a:ext cx="228600" cy="365125"/>
          </a:xfrm>
          <a:prstGeom prst="rect">
            <a:avLst/>
          </a:prstGeom>
          <a:solidFill>
            <a:srgbClr val="E9FFDE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>
                <a:latin typeface="Arial" charset="0"/>
              </a:rPr>
              <a:t>O</a:t>
            </a:r>
          </a:p>
        </p:txBody>
      </p:sp>
      <p:sp>
        <p:nvSpPr>
          <p:cNvPr id="23588" name="Text Box 36"/>
          <p:cNvSpPr txBox="1">
            <a:spLocks noChangeArrowheads="1"/>
          </p:cNvSpPr>
          <p:nvPr/>
        </p:nvSpPr>
        <p:spPr bwMode="auto">
          <a:xfrm>
            <a:off x="3429000" y="4572000"/>
            <a:ext cx="55499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/>
              <a:t>Циклический</a:t>
            </a:r>
            <a:r>
              <a:rPr lang="pl-PL" b="1" dirty="0" smtClean="0"/>
              <a:t> </a:t>
            </a:r>
            <a:r>
              <a:rPr lang="ru-RU" b="1" dirty="0" err="1" smtClean="0"/>
              <a:t>аденозин</a:t>
            </a:r>
            <a:r>
              <a:rPr lang="ru-RU" b="1" u="sng" dirty="0" err="1" smtClean="0">
                <a:solidFill>
                  <a:srgbClr val="FF3300"/>
                </a:solidFill>
              </a:rPr>
              <a:t>моно</a:t>
            </a:r>
            <a:r>
              <a:rPr lang="ru-RU" b="1" dirty="0" err="1" smtClean="0"/>
              <a:t>фосфат</a:t>
            </a:r>
            <a:r>
              <a:rPr lang="pl-PL" b="1" dirty="0" smtClean="0"/>
              <a:t> </a:t>
            </a:r>
            <a:r>
              <a:rPr lang="pl-PL" b="1" dirty="0"/>
              <a:t>(</a:t>
            </a:r>
            <a:r>
              <a:rPr lang="pl-PL" b="1" dirty="0">
                <a:solidFill>
                  <a:srgbClr val="FF3300"/>
                </a:solidFill>
              </a:rPr>
              <a:t>cAMP</a:t>
            </a:r>
            <a:r>
              <a:rPr lang="pl-PL" b="1" dirty="0"/>
              <a:t>)</a:t>
            </a:r>
          </a:p>
        </p:txBody>
      </p:sp>
      <p:sp>
        <p:nvSpPr>
          <p:cNvPr id="23589" name="AutoShape 37"/>
          <p:cNvSpPr>
            <a:spLocks/>
          </p:cNvSpPr>
          <p:nvPr/>
        </p:nvSpPr>
        <p:spPr bwMode="auto">
          <a:xfrm rot="-5400000">
            <a:off x="5981700" y="2171700"/>
            <a:ext cx="304800" cy="4495800"/>
          </a:xfrm>
          <a:prstGeom prst="leftBrace">
            <a:avLst>
              <a:gd name="adj1" fmla="val 122917"/>
              <a:gd name="adj2" fmla="val 50000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90" name="Text Box 38"/>
          <p:cNvSpPr txBox="1">
            <a:spLocks noChangeArrowheads="1"/>
          </p:cNvSpPr>
          <p:nvPr/>
        </p:nvSpPr>
        <p:spPr bwMode="auto">
          <a:xfrm>
            <a:off x="533400" y="35052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latin typeface="Tahoma" pitchFamily="34" charset="0"/>
              </a:rPr>
              <a:t>Вторичный посредник</a:t>
            </a:r>
            <a:endParaRPr lang="pl-PL" b="1" dirty="0">
              <a:latin typeface="Tahoma" pitchFamily="34" charset="0"/>
            </a:endParaRPr>
          </a:p>
        </p:txBody>
      </p:sp>
      <p:sp>
        <p:nvSpPr>
          <p:cNvPr id="23591" name="Rectangle 39"/>
          <p:cNvSpPr>
            <a:spLocks noChangeArrowheads="1"/>
          </p:cNvSpPr>
          <p:nvPr/>
        </p:nvSpPr>
        <p:spPr bwMode="auto">
          <a:xfrm>
            <a:off x="609600" y="2286000"/>
            <a:ext cx="284565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8000" b="1" dirty="0" smtClean="0">
                <a:solidFill>
                  <a:srgbClr val="FF3300"/>
                </a:solidFill>
              </a:rPr>
              <a:t>цАМФ</a:t>
            </a:r>
            <a:endParaRPr lang="pl-PL" sz="8000" b="1" dirty="0">
              <a:solidFill>
                <a:srgbClr val="FF3300"/>
              </a:solidFill>
            </a:endParaRPr>
          </a:p>
        </p:txBody>
      </p:sp>
      <p:sp>
        <p:nvSpPr>
          <p:cNvPr id="23592" name="WordArt 40"/>
          <p:cNvSpPr>
            <a:spLocks noChangeArrowheads="1" noChangeShapeType="1" noTextEdit="1"/>
          </p:cNvSpPr>
          <p:nvPr/>
        </p:nvSpPr>
        <p:spPr bwMode="auto">
          <a:xfrm>
            <a:off x="5029200" y="1524000"/>
            <a:ext cx="37338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Adenosine</a:t>
            </a:r>
            <a:endParaRPr lang="ru-RU" sz="3600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/>
                </a:outerShdw>
              </a:effectLst>
              <a:latin typeface="Impact"/>
            </a:endParaRPr>
          </a:p>
        </p:txBody>
      </p:sp>
      <p:sp>
        <p:nvSpPr>
          <p:cNvPr id="41" name="AutoShape 37"/>
          <p:cNvSpPr>
            <a:spLocks noChangeArrowheads="1"/>
          </p:cNvSpPr>
          <p:nvPr/>
        </p:nvSpPr>
        <p:spPr bwMode="auto">
          <a:xfrm>
            <a:off x="3276600" y="838200"/>
            <a:ext cx="228600" cy="914400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1981200" y="228600"/>
            <a:ext cx="434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b="1" dirty="0">
                <a:latin typeface="Tahoma" pitchFamily="34" charset="0"/>
              </a:rPr>
              <a:t>Phosphodiesterase + Mg</a:t>
            </a:r>
            <a:r>
              <a:rPr lang="pl-PL" b="1" baseline="30000" dirty="0">
                <a:latin typeface="Tahoma" pitchFamily="34" charset="0"/>
              </a:rPr>
              <a:t>2+</a:t>
            </a:r>
          </a:p>
        </p:txBody>
      </p:sp>
      <p:sp>
        <p:nvSpPr>
          <p:cNvPr id="43" name="Rectangle 37"/>
          <p:cNvSpPr>
            <a:spLocks noChangeArrowheads="1"/>
          </p:cNvSpPr>
          <p:nvPr/>
        </p:nvSpPr>
        <p:spPr bwMode="auto">
          <a:xfrm>
            <a:off x="228600" y="2286000"/>
            <a:ext cx="345787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8000" b="1" i="1" dirty="0">
                <a:solidFill>
                  <a:srgbClr val="FF3300"/>
                </a:solidFill>
              </a:rPr>
              <a:t>5</a:t>
            </a:r>
            <a:r>
              <a:rPr lang="pl-PL" sz="8000" b="1" i="1" dirty="0" smtClean="0">
                <a:solidFill>
                  <a:srgbClr val="FF3300"/>
                </a:solidFill>
              </a:rPr>
              <a:t>’</a:t>
            </a:r>
            <a:r>
              <a:rPr lang="pl-PL" sz="8000" b="1" dirty="0" smtClean="0">
                <a:solidFill>
                  <a:srgbClr val="FF3300"/>
                </a:solidFill>
              </a:rPr>
              <a:t>-</a:t>
            </a:r>
            <a:r>
              <a:rPr lang="ru-RU" sz="8000" b="1" dirty="0" smtClean="0">
                <a:solidFill>
                  <a:srgbClr val="FF3300"/>
                </a:solidFill>
              </a:rPr>
              <a:t>АМФ</a:t>
            </a:r>
            <a:endParaRPr lang="pl-PL" sz="80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23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23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4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729 -0.0618 L -0.07674 -0.18218 L -0.08767 -0.22755 " pathEditMode="relative" ptsTypes="AAAA">
                                      <p:cBhvr>
                                        <p:cTn id="129" dur="2000" fill="hold"/>
                                        <p:tgtEl>
                                          <p:spTgt spid="235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729 -0.0618 L -0.07674 -0.18218 L -0.08767 -0.22755 " pathEditMode="relative" ptsTypes="AAAA">
                                      <p:cBhvr>
                                        <p:cTn id="131" dur="20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5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23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8" grpId="0"/>
      <p:bldP spid="23569" grpId="0"/>
      <p:bldP spid="23570" grpId="0"/>
      <p:bldP spid="23574" grpId="0"/>
      <p:bldP spid="23575" grpId="0"/>
      <p:bldP spid="23576" grpId="0" animBg="1"/>
      <p:bldP spid="23577" grpId="0" animBg="1"/>
      <p:bldP spid="23578" grpId="0" animBg="1"/>
      <p:bldP spid="23579" grpId="0" animBg="1"/>
      <p:bldP spid="23580" grpId="0" animBg="1"/>
      <p:bldP spid="23581" grpId="0"/>
      <p:bldP spid="23582" grpId="0"/>
      <p:bldP spid="23582" grpId="1"/>
      <p:bldP spid="23583" grpId="0" animBg="1"/>
      <p:bldP spid="23583" grpId="1" animBg="1"/>
      <p:bldP spid="23584" grpId="0" animBg="1"/>
      <p:bldP spid="23584" grpId="1" animBg="1"/>
      <p:bldP spid="23585" grpId="0"/>
      <p:bldP spid="23586" grpId="0" animBg="1"/>
      <p:bldP spid="23587" grpId="0" animBg="1"/>
      <p:bldP spid="23588" grpId="0"/>
      <p:bldP spid="23589" grpId="0" animBg="1"/>
      <p:bldP spid="23590" grpId="0"/>
      <p:bldP spid="23590" grpId="1"/>
      <p:bldP spid="23591" grpId="0"/>
      <p:bldP spid="23591" grpId="1"/>
      <p:bldP spid="23592" grpId="0"/>
      <p:bldP spid="41" grpId="0" animBg="1"/>
      <p:bldP spid="42" grpId="0"/>
      <p:bldP spid="4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ru-RU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АМФ зависимая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протеинкиназа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61925" y="1631950"/>
            <a:ext cx="8926513" cy="45180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2489647">
            <a:off x="3009900" y="1238250"/>
            <a:ext cx="898525" cy="1058863"/>
            <a:chOff x="4314" y="1129"/>
            <a:chExt cx="566" cy="667"/>
          </a:xfrm>
        </p:grpSpPr>
        <p:sp>
          <p:nvSpPr>
            <p:cNvPr id="33845" name="AutoShape 5"/>
            <p:cNvSpPr>
              <a:spLocks noChangeArrowheads="1"/>
            </p:cNvSpPr>
            <p:nvPr/>
          </p:nvSpPr>
          <p:spPr bwMode="auto">
            <a:xfrm rot="2189591">
              <a:off x="4314" y="1129"/>
              <a:ext cx="520" cy="667"/>
            </a:xfrm>
            <a:prstGeom prst="can">
              <a:avLst>
                <a:gd name="adj" fmla="val 320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46" name="Oval 6"/>
            <p:cNvSpPr>
              <a:spLocks noChangeArrowheads="1"/>
            </p:cNvSpPr>
            <p:nvPr/>
          </p:nvSpPr>
          <p:spPr bwMode="auto">
            <a:xfrm rot="2366608">
              <a:off x="4552" y="1253"/>
              <a:ext cx="328" cy="5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52237" name="Freeform 13"/>
          <p:cNvSpPr>
            <a:spLocks/>
          </p:cNvSpPr>
          <p:nvPr/>
        </p:nvSpPr>
        <p:spPr bwMode="auto">
          <a:xfrm rot="5977159">
            <a:off x="7559676" y="2813050"/>
            <a:ext cx="887412" cy="1347787"/>
          </a:xfrm>
          <a:custGeom>
            <a:avLst/>
            <a:gdLst>
              <a:gd name="T0" fmla="*/ 264 w 559"/>
              <a:gd name="T1" fmla="*/ 296 h 849"/>
              <a:gd name="T2" fmla="*/ 264 w 559"/>
              <a:gd name="T3" fmla="*/ 59 h 849"/>
              <a:gd name="T4" fmla="*/ 287 w 559"/>
              <a:gd name="T5" fmla="*/ 25 h 849"/>
              <a:gd name="T6" fmla="*/ 355 w 559"/>
              <a:gd name="T7" fmla="*/ 2 h 849"/>
              <a:gd name="T8" fmla="*/ 524 w 559"/>
              <a:gd name="T9" fmla="*/ 14 h 849"/>
              <a:gd name="T10" fmla="*/ 535 w 559"/>
              <a:gd name="T11" fmla="*/ 48 h 849"/>
              <a:gd name="T12" fmla="*/ 558 w 559"/>
              <a:gd name="T13" fmla="*/ 172 h 849"/>
              <a:gd name="T14" fmla="*/ 547 w 559"/>
              <a:gd name="T15" fmla="*/ 273 h 849"/>
              <a:gd name="T16" fmla="*/ 513 w 559"/>
              <a:gd name="T17" fmla="*/ 296 h 849"/>
              <a:gd name="T18" fmla="*/ 400 w 559"/>
              <a:gd name="T19" fmla="*/ 330 h 849"/>
              <a:gd name="T20" fmla="*/ 355 w 559"/>
              <a:gd name="T21" fmla="*/ 398 h 849"/>
              <a:gd name="T22" fmla="*/ 298 w 559"/>
              <a:gd name="T23" fmla="*/ 545 h 849"/>
              <a:gd name="T24" fmla="*/ 321 w 559"/>
              <a:gd name="T25" fmla="*/ 703 h 849"/>
              <a:gd name="T26" fmla="*/ 298 w 559"/>
              <a:gd name="T27" fmla="*/ 827 h 849"/>
              <a:gd name="T28" fmla="*/ 230 w 559"/>
              <a:gd name="T29" fmla="*/ 849 h 849"/>
              <a:gd name="T30" fmla="*/ 117 w 559"/>
              <a:gd name="T31" fmla="*/ 827 h 849"/>
              <a:gd name="T32" fmla="*/ 27 w 559"/>
              <a:gd name="T33" fmla="*/ 737 h 849"/>
              <a:gd name="T34" fmla="*/ 4 w 559"/>
              <a:gd name="T35" fmla="*/ 669 h 849"/>
              <a:gd name="T36" fmla="*/ 16 w 559"/>
              <a:gd name="T37" fmla="*/ 601 h 849"/>
              <a:gd name="T38" fmla="*/ 151 w 559"/>
              <a:gd name="T39" fmla="*/ 556 h 849"/>
              <a:gd name="T40" fmla="*/ 230 w 559"/>
              <a:gd name="T41" fmla="*/ 465 h 849"/>
              <a:gd name="T42" fmla="*/ 264 w 559"/>
              <a:gd name="T43" fmla="*/ 375 h 849"/>
              <a:gd name="T44" fmla="*/ 264 w 559"/>
              <a:gd name="T45" fmla="*/ 296 h 849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559"/>
              <a:gd name="T70" fmla="*/ 0 h 849"/>
              <a:gd name="T71" fmla="*/ 559 w 559"/>
              <a:gd name="T72" fmla="*/ 849 h 849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559" h="849">
                <a:moveTo>
                  <a:pt x="264" y="296"/>
                </a:moveTo>
                <a:cubicBezTo>
                  <a:pt x="254" y="214"/>
                  <a:pt x="229" y="139"/>
                  <a:pt x="264" y="59"/>
                </a:cubicBezTo>
                <a:cubicBezTo>
                  <a:pt x="269" y="46"/>
                  <a:pt x="275" y="32"/>
                  <a:pt x="287" y="25"/>
                </a:cubicBezTo>
                <a:cubicBezTo>
                  <a:pt x="307" y="12"/>
                  <a:pt x="355" y="2"/>
                  <a:pt x="355" y="2"/>
                </a:cubicBezTo>
                <a:cubicBezTo>
                  <a:pt x="411" y="6"/>
                  <a:pt x="469" y="0"/>
                  <a:pt x="524" y="14"/>
                </a:cubicBezTo>
                <a:cubicBezTo>
                  <a:pt x="536" y="17"/>
                  <a:pt x="532" y="37"/>
                  <a:pt x="535" y="48"/>
                </a:cubicBezTo>
                <a:cubicBezTo>
                  <a:pt x="552" y="107"/>
                  <a:pt x="548" y="97"/>
                  <a:pt x="558" y="172"/>
                </a:cubicBezTo>
                <a:cubicBezTo>
                  <a:pt x="554" y="206"/>
                  <a:pt x="559" y="241"/>
                  <a:pt x="547" y="273"/>
                </a:cubicBezTo>
                <a:cubicBezTo>
                  <a:pt x="542" y="286"/>
                  <a:pt x="525" y="290"/>
                  <a:pt x="513" y="296"/>
                </a:cubicBezTo>
                <a:cubicBezTo>
                  <a:pt x="475" y="313"/>
                  <a:pt x="439" y="320"/>
                  <a:pt x="400" y="330"/>
                </a:cubicBezTo>
                <a:cubicBezTo>
                  <a:pt x="385" y="353"/>
                  <a:pt x="364" y="372"/>
                  <a:pt x="355" y="398"/>
                </a:cubicBezTo>
                <a:cubicBezTo>
                  <a:pt x="337" y="450"/>
                  <a:pt x="329" y="499"/>
                  <a:pt x="298" y="545"/>
                </a:cubicBezTo>
                <a:cubicBezTo>
                  <a:pt x="279" y="603"/>
                  <a:pt x="287" y="653"/>
                  <a:pt x="321" y="703"/>
                </a:cubicBezTo>
                <a:cubicBezTo>
                  <a:pt x="332" y="738"/>
                  <a:pt x="334" y="801"/>
                  <a:pt x="298" y="827"/>
                </a:cubicBezTo>
                <a:cubicBezTo>
                  <a:pt x="279" y="841"/>
                  <a:pt x="230" y="849"/>
                  <a:pt x="230" y="849"/>
                </a:cubicBezTo>
                <a:cubicBezTo>
                  <a:pt x="227" y="849"/>
                  <a:pt x="130" y="834"/>
                  <a:pt x="117" y="827"/>
                </a:cubicBezTo>
                <a:cubicBezTo>
                  <a:pt x="81" y="806"/>
                  <a:pt x="67" y="763"/>
                  <a:pt x="27" y="737"/>
                </a:cubicBezTo>
                <a:cubicBezTo>
                  <a:pt x="19" y="714"/>
                  <a:pt x="0" y="693"/>
                  <a:pt x="4" y="669"/>
                </a:cubicBezTo>
                <a:cubicBezTo>
                  <a:pt x="8" y="646"/>
                  <a:pt x="6" y="622"/>
                  <a:pt x="16" y="601"/>
                </a:cubicBezTo>
                <a:cubicBezTo>
                  <a:pt x="34" y="566"/>
                  <a:pt x="125" y="560"/>
                  <a:pt x="151" y="556"/>
                </a:cubicBezTo>
                <a:cubicBezTo>
                  <a:pt x="204" y="477"/>
                  <a:pt x="173" y="503"/>
                  <a:pt x="230" y="465"/>
                </a:cubicBezTo>
                <a:cubicBezTo>
                  <a:pt x="241" y="435"/>
                  <a:pt x="250" y="404"/>
                  <a:pt x="264" y="375"/>
                </a:cubicBezTo>
                <a:cubicBezTo>
                  <a:pt x="264" y="375"/>
                  <a:pt x="264" y="296"/>
                  <a:pt x="264" y="296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6765925" y="3175000"/>
            <a:ext cx="2217738" cy="1684338"/>
            <a:chOff x="4363" y="2023"/>
            <a:chExt cx="1397" cy="1061"/>
          </a:xfrm>
        </p:grpSpPr>
        <p:sp>
          <p:nvSpPr>
            <p:cNvPr id="33832" name="Freeform 27"/>
            <p:cNvSpPr>
              <a:spLocks/>
            </p:cNvSpPr>
            <p:nvPr/>
          </p:nvSpPr>
          <p:spPr bwMode="auto">
            <a:xfrm rot="6134340">
              <a:off x="4683" y="2156"/>
              <a:ext cx="559" cy="849"/>
            </a:xfrm>
            <a:custGeom>
              <a:avLst/>
              <a:gdLst>
                <a:gd name="T0" fmla="*/ 264 w 559"/>
                <a:gd name="T1" fmla="*/ 296 h 849"/>
                <a:gd name="T2" fmla="*/ 264 w 559"/>
                <a:gd name="T3" fmla="*/ 59 h 849"/>
                <a:gd name="T4" fmla="*/ 287 w 559"/>
                <a:gd name="T5" fmla="*/ 25 h 849"/>
                <a:gd name="T6" fmla="*/ 355 w 559"/>
                <a:gd name="T7" fmla="*/ 2 h 849"/>
                <a:gd name="T8" fmla="*/ 524 w 559"/>
                <a:gd name="T9" fmla="*/ 14 h 849"/>
                <a:gd name="T10" fmla="*/ 535 w 559"/>
                <a:gd name="T11" fmla="*/ 48 h 849"/>
                <a:gd name="T12" fmla="*/ 558 w 559"/>
                <a:gd name="T13" fmla="*/ 172 h 849"/>
                <a:gd name="T14" fmla="*/ 547 w 559"/>
                <a:gd name="T15" fmla="*/ 273 h 849"/>
                <a:gd name="T16" fmla="*/ 513 w 559"/>
                <a:gd name="T17" fmla="*/ 296 h 849"/>
                <a:gd name="T18" fmla="*/ 400 w 559"/>
                <a:gd name="T19" fmla="*/ 330 h 849"/>
                <a:gd name="T20" fmla="*/ 355 w 559"/>
                <a:gd name="T21" fmla="*/ 398 h 849"/>
                <a:gd name="T22" fmla="*/ 298 w 559"/>
                <a:gd name="T23" fmla="*/ 545 h 849"/>
                <a:gd name="T24" fmla="*/ 321 w 559"/>
                <a:gd name="T25" fmla="*/ 703 h 849"/>
                <a:gd name="T26" fmla="*/ 298 w 559"/>
                <a:gd name="T27" fmla="*/ 827 h 849"/>
                <a:gd name="T28" fmla="*/ 230 w 559"/>
                <a:gd name="T29" fmla="*/ 849 h 849"/>
                <a:gd name="T30" fmla="*/ 117 w 559"/>
                <a:gd name="T31" fmla="*/ 827 h 849"/>
                <a:gd name="T32" fmla="*/ 27 w 559"/>
                <a:gd name="T33" fmla="*/ 737 h 849"/>
                <a:gd name="T34" fmla="*/ 4 w 559"/>
                <a:gd name="T35" fmla="*/ 669 h 849"/>
                <a:gd name="T36" fmla="*/ 16 w 559"/>
                <a:gd name="T37" fmla="*/ 601 h 849"/>
                <a:gd name="T38" fmla="*/ 151 w 559"/>
                <a:gd name="T39" fmla="*/ 556 h 849"/>
                <a:gd name="T40" fmla="*/ 230 w 559"/>
                <a:gd name="T41" fmla="*/ 465 h 849"/>
                <a:gd name="T42" fmla="*/ 264 w 559"/>
                <a:gd name="T43" fmla="*/ 375 h 849"/>
                <a:gd name="T44" fmla="*/ 264 w 559"/>
                <a:gd name="T45" fmla="*/ 296 h 8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559"/>
                <a:gd name="T70" fmla="*/ 0 h 849"/>
                <a:gd name="T71" fmla="*/ 559 w 559"/>
                <a:gd name="T72" fmla="*/ 849 h 849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559" h="849">
                  <a:moveTo>
                    <a:pt x="264" y="296"/>
                  </a:moveTo>
                  <a:cubicBezTo>
                    <a:pt x="254" y="214"/>
                    <a:pt x="229" y="139"/>
                    <a:pt x="264" y="59"/>
                  </a:cubicBezTo>
                  <a:cubicBezTo>
                    <a:pt x="269" y="46"/>
                    <a:pt x="275" y="32"/>
                    <a:pt x="287" y="25"/>
                  </a:cubicBezTo>
                  <a:cubicBezTo>
                    <a:pt x="307" y="12"/>
                    <a:pt x="355" y="2"/>
                    <a:pt x="355" y="2"/>
                  </a:cubicBezTo>
                  <a:cubicBezTo>
                    <a:pt x="411" y="6"/>
                    <a:pt x="469" y="0"/>
                    <a:pt x="524" y="14"/>
                  </a:cubicBezTo>
                  <a:cubicBezTo>
                    <a:pt x="536" y="17"/>
                    <a:pt x="532" y="37"/>
                    <a:pt x="535" y="48"/>
                  </a:cubicBezTo>
                  <a:cubicBezTo>
                    <a:pt x="552" y="107"/>
                    <a:pt x="548" y="97"/>
                    <a:pt x="558" y="172"/>
                  </a:cubicBezTo>
                  <a:cubicBezTo>
                    <a:pt x="554" y="206"/>
                    <a:pt x="559" y="241"/>
                    <a:pt x="547" y="273"/>
                  </a:cubicBezTo>
                  <a:cubicBezTo>
                    <a:pt x="542" y="286"/>
                    <a:pt x="525" y="290"/>
                    <a:pt x="513" y="296"/>
                  </a:cubicBezTo>
                  <a:cubicBezTo>
                    <a:pt x="475" y="313"/>
                    <a:pt x="439" y="320"/>
                    <a:pt x="400" y="330"/>
                  </a:cubicBezTo>
                  <a:cubicBezTo>
                    <a:pt x="385" y="353"/>
                    <a:pt x="364" y="372"/>
                    <a:pt x="355" y="398"/>
                  </a:cubicBezTo>
                  <a:cubicBezTo>
                    <a:pt x="337" y="450"/>
                    <a:pt x="329" y="499"/>
                    <a:pt x="298" y="545"/>
                  </a:cubicBezTo>
                  <a:cubicBezTo>
                    <a:pt x="279" y="603"/>
                    <a:pt x="287" y="653"/>
                    <a:pt x="321" y="703"/>
                  </a:cubicBezTo>
                  <a:cubicBezTo>
                    <a:pt x="332" y="738"/>
                    <a:pt x="334" y="801"/>
                    <a:pt x="298" y="827"/>
                  </a:cubicBezTo>
                  <a:cubicBezTo>
                    <a:pt x="279" y="841"/>
                    <a:pt x="230" y="849"/>
                    <a:pt x="230" y="849"/>
                  </a:cubicBezTo>
                  <a:cubicBezTo>
                    <a:pt x="227" y="849"/>
                    <a:pt x="130" y="834"/>
                    <a:pt x="117" y="827"/>
                  </a:cubicBezTo>
                  <a:cubicBezTo>
                    <a:pt x="81" y="806"/>
                    <a:pt x="67" y="763"/>
                    <a:pt x="27" y="737"/>
                  </a:cubicBezTo>
                  <a:cubicBezTo>
                    <a:pt x="19" y="714"/>
                    <a:pt x="0" y="693"/>
                    <a:pt x="4" y="669"/>
                  </a:cubicBezTo>
                  <a:cubicBezTo>
                    <a:pt x="8" y="646"/>
                    <a:pt x="6" y="622"/>
                    <a:pt x="16" y="601"/>
                  </a:cubicBezTo>
                  <a:cubicBezTo>
                    <a:pt x="34" y="566"/>
                    <a:pt x="125" y="560"/>
                    <a:pt x="151" y="556"/>
                  </a:cubicBezTo>
                  <a:cubicBezTo>
                    <a:pt x="204" y="477"/>
                    <a:pt x="173" y="503"/>
                    <a:pt x="230" y="465"/>
                  </a:cubicBezTo>
                  <a:cubicBezTo>
                    <a:pt x="241" y="435"/>
                    <a:pt x="250" y="404"/>
                    <a:pt x="264" y="375"/>
                  </a:cubicBezTo>
                  <a:cubicBezTo>
                    <a:pt x="264" y="375"/>
                    <a:pt x="264" y="296"/>
                    <a:pt x="264" y="296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4" name="Group 28"/>
            <p:cNvGrpSpPr>
              <a:grpSpLocks/>
            </p:cNvGrpSpPr>
            <p:nvPr/>
          </p:nvGrpSpPr>
          <p:grpSpPr bwMode="auto">
            <a:xfrm>
              <a:off x="4972" y="2778"/>
              <a:ext cx="521" cy="306"/>
              <a:chOff x="2666" y="1715"/>
              <a:chExt cx="521" cy="306"/>
            </a:xfrm>
          </p:grpSpPr>
          <p:sp>
            <p:nvSpPr>
              <p:cNvPr id="33843" name="Oval 29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44" name="Text Box 30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aseline="30000"/>
              </a:p>
            </p:txBody>
          </p:sp>
        </p:grpSp>
        <p:grpSp>
          <p:nvGrpSpPr>
            <p:cNvPr id="5" name="Group 31"/>
            <p:cNvGrpSpPr>
              <a:grpSpLocks/>
            </p:cNvGrpSpPr>
            <p:nvPr/>
          </p:nvGrpSpPr>
          <p:grpSpPr bwMode="auto">
            <a:xfrm>
              <a:off x="5239" y="2542"/>
              <a:ext cx="521" cy="306"/>
              <a:chOff x="2666" y="1715"/>
              <a:chExt cx="521" cy="306"/>
            </a:xfrm>
          </p:grpSpPr>
          <p:sp>
            <p:nvSpPr>
              <p:cNvPr id="33841" name="Oval 32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42" name="Text Box 33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aseline="30000"/>
              </a:p>
            </p:txBody>
          </p:sp>
        </p:grp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4363" y="2384"/>
              <a:ext cx="521" cy="306"/>
              <a:chOff x="2666" y="1715"/>
              <a:chExt cx="521" cy="306"/>
            </a:xfrm>
          </p:grpSpPr>
          <p:sp>
            <p:nvSpPr>
              <p:cNvPr id="33839" name="Oval 35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40" name="Text Box 36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aseline="30000"/>
              </a:p>
            </p:txBody>
          </p:sp>
        </p:grpSp>
        <p:grpSp>
          <p:nvGrpSpPr>
            <p:cNvPr id="7" name="Group 37"/>
            <p:cNvGrpSpPr>
              <a:grpSpLocks/>
            </p:cNvGrpSpPr>
            <p:nvPr/>
          </p:nvGrpSpPr>
          <p:grpSpPr bwMode="auto">
            <a:xfrm>
              <a:off x="4578" y="2023"/>
              <a:ext cx="521" cy="306"/>
              <a:chOff x="2666" y="1715"/>
              <a:chExt cx="521" cy="306"/>
            </a:xfrm>
          </p:grpSpPr>
          <p:sp>
            <p:nvSpPr>
              <p:cNvPr id="33837" name="Oval 38"/>
              <p:cNvSpPr>
                <a:spLocks noChangeArrowheads="1"/>
              </p:cNvSpPr>
              <p:nvPr/>
            </p:nvSpPr>
            <p:spPr bwMode="auto">
              <a:xfrm>
                <a:off x="2700" y="1715"/>
                <a:ext cx="339" cy="306"/>
              </a:xfrm>
              <a:prstGeom prst="ellipse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838" name="Text Box 39"/>
              <p:cNvSpPr txBox="1">
                <a:spLocks noChangeArrowheads="1"/>
              </p:cNvSpPr>
              <p:nvPr/>
            </p:nvSpPr>
            <p:spPr bwMode="auto">
              <a:xfrm>
                <a:off x="2666" y="1750"/>
                <a:ext cx="5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ru-RU" baseline="30000"/>
              </a:p>
            </p:txBody>
          </p:sp>
        </p:grp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5238750" y="4665663"/>
            <a:ext cx="911225" cy="879475"/>
            <a:chOff x="848" y="1526"/>
            <a:chExt cx="574" cy="554"/>
          </a:xfrm>
        </p:grpSpPr>
        <p:sp>
          <p:nvSpPr>
            <p:cNvPr id="33830" name="Oval 41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3831" name="Text Box 42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/>
                <a:t>Ф</a:t>
              </a:r>
            </a:p>
          </p:txBody>
        </p:sp>
      </p:grpSp>
      <p:sp>
        <p:nvSpPr>
          <p:cNvPr id="52268" name="Oval 44"/>
          <p:cNvSpPr>
            <a:spLocks noChangeArrowheads="1"/>
          </p:cNvSpPr>
          <p:nvPr/>
        </p:nvSpPr>
        <p:spPr bwMode="auto">
          <a:xfrm rot="-360162">
            <a:off x="673100" y="3608388"/>
            <a:ext cx="1614488" cy="1498600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920750" y="3602038"/>
            <a:ext cx="1230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ДНК</a:t>
            </a:r>
          </a:p>
        </p:txBody>
      </p:sp>
      <p:sp>
        <p:nvSpPr>
          <p:cNvPr id="52270" name="Text Box 46"/>
          <p:cNvSpPr txBox="1">
            <a:spLocks noChangeArrowheads="1"/>
          </p:cNvSpPr>
          <p:nvPr/>
        </p:nvSpPr>
        <p:spPr bwMode="auto">
          <a:xfrm>
            <a:off x="7816850" y="2959100"/>
            <a:ext cx="123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52271" name="Text Box 47"/>
          <p:cNvSpPr txBox="1">
            <a:spLocks noChangeArrowheads="1"/>
          </p:cNvSpPr>
          <p:nvPr/>
        </p:nvSpPr>
        <p:spPr bwMode="auto">
          <a:xfrm rot="-959856">
            <a:off x="5775325" y="5253038"/>
            <a:ext cx="20780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</a:rPr>
              <a:t>гликолиз</a:t>
            </a:r>
            <a:endParaRPr lang="ru-RU" sz="3200" b="1" baseline="-25000">
              <a:solidFill>
                <a:srgbClr val="FF9900"/>
              </a:solidFill>
            </a:endParaRPr>
          </a:p>
        </p:txBody>
      </p:sp>
      <p:sp>
        <p:nvSpPr>
          <p:cNvPr id="52272" name="Line 48"/>
          <p:cNvSpPr>
            <a:spLocks noChangeShapeType="1"/>
          </p:cNvSpPr>
          <p:nvPr/>
        </p:nvSpPr>
        <p:spPr bwMode="auto">
          <a:xfrm flipH="1" flipV="1">
            <a:off x="3368675" y="933450"/>
            <a:ext cx="125413" cy="16668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3" name="Line 49"/>
          <p:cNvSpPr>
            <a:spLocks noChangeShapeType="1"/>
          </p:cNvSpPr>
          <p:nvPr/>
        </p:nvSpPr>
        <p:spPr bwMode="auto">
          <a:xfrm flipH="1" flipV="1">
            <a:off x="3659188" y="2008188"/>
            <a:ext cx="214312" cy="14351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4" name="Line 50"/>
          <p:cNvSpPr>
            <a:spLocks noChangeShapeType="1"/>
          </p:cNvSpPr>
          <p:nvPr/>
        </p:nvSpPr>
        <p:spPr bwMode="auto">
          <a:xfrm flipV="1">
            <a:off x="4251325" y="2635250"/>
            <a:ext cx="1290638" cy="9334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5" name="Line 51"/>
          <p:cNvSpPr>
            <a:spLocks noChangeShapeType="1"/>
          </p:cNvSpPr>
          <p:nvPr/>
        </p:nvSpPr>
        <p:spPr bwMode="auto">
          <a:xfrm flipV="1">
            <a:off x="5362575" y="3587750"/>
            <a:ext cx="1668463" cy="179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76" name="Line 52"/>
          <p:cNvSpPr>
            <a:spLocks noChangeShapeType="1"/>
          </p:cNvSpPr>
          <p:nvPr/>
        </p:nvSpPr>
        <p:spPr bwMode="auto">
          <a:xfrm>
            <a:off x="4859338" y="4270375"/>
            <a:ext cx="538162" cy="338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9" name="Group 56"/>
          <p:cNvGrpSpPr>
            <a:grpSpLocks/>
          </p:cNvGrpSpPr>
          <p:nvPr/>
        </p:nvGrpSpPr>
        <p:grpSpPr bwMode="auto">
          <a:xfrm rot="2606288">
            <a:off x="3916363" y="2919413"/>
            <a:ext cx="1150937" cy="1943100"/>
            <a:chOff x="4343" y="2120"/>
            <a:chExt cx="725" cy="1224"/>
          </a:xfrm>
        </p:grpSpPr>
        <p:sp>
          <p:nvSpPr>
            <p:cNvPr id="33828" name="Freeform 57"/>
            <p:cNvSpPr>
              <a:spLocks/>
            </p:cNvSpPr>
            <p:nvPr/>
          </p:nvSpPr>
          <p:spPr bwMode="auto">
            <a:xfrm rot="-3475667">
              <a:off x="4094" y="2369"/>
              <a:ext cx="1224" cy="725"/>
            </a:xfrm>
            <a:custGeom>
              <a:avLst/>
              <a:gdLst>
                <a:gd name="T0" fmla="*/ 978 w 1224"/>
                <a:gd name="T1" fmla="*/ 499 h 725"/>
                <a:gd name="T2" fmla="*/ 1170 w 1224"/>
                <a:gd name="T3" fmla="*/ 556 h 725"/>
                <a:gd name="T4" fmla="*/ 1192 w 1224"/>
                <a:gd name="T5" fmla="*/ 658 h 725"/>
                <a:gd name="T6" fmla="*/ 1113 w 1224"/>
                <a:gd name="T7" fmla="*/ 680 h 725"/>
                <a:gd name="T8" fmla="*/ 978 w 1224"/>
                <a:gd name="T9" fmla="*/ 635 h 725"/>
                <a:gd name="T10" fmla="*/ 966 w 1224"/>
                <a:gd name="T11" fmla="*/ 601 h 725"/>
                <a:gd name="T12" fmla="*/ 842 w 1224"/>
                <a:gd name="T13" fmla="*/ 567 h 725"/>
                <a:gd name="T14" fmla="*/ 492 w 1224"/>
                <a:gd name="T15" fmla="*/ 601 h 725"/>
                <a:gd name="T16" fmla="*/ 323 w 1224"/>
                <a:gd name="T17" fmla="*/ 725 h 725"/>
                <a:gd name="T18" fmla="*/ 176 w 1224"/>
                <a:gd name="T19" fmla="*/ 680 h 725"/>
                <a:gd name="T20" fmla="*/ 108 w 1224"/>
                <a:gd name="T21" fmla="*/ 646 h 725"/>
                <a:gd name="T22" fmla="*/ 29 w 1224"/>
                <a:gd name="T23" fmla="*/ 556 h 725"/>
                <a:gd name="T24" fmla="*/ 52 w 1224"/>
                <a:gd name="T25" fmla="*/ 364 h 725"/>
                <a:gd name="T26" fmla="*/ 153 w 1224"/>
                <a:gd name="T27" fmla="*/ 194 h 725"/>
                <a:gd name="T28" fmla="*/ 244 w 1224"/>
                <a:gd name="T29" fmla="*/ 82 h 725"/>
                <a:gd name="T30" fmla="*/ 402 w 1224"/>
                <a:gd name="T31" fmla="*/ 59 h 725"/>
                <a:gd name="T32" fmla="*/ 424 w 1224"/>
                <a:gd name="T33" fmla="*/ 127 h 725"/>
                <a:gd name="T34" fmla="*/ 458 w 1224"/>
                <a:gd name="T35" fmla="*/ 307 h 725"/>
                <a:gd name="T36" fmla="*/ 526 w 1224"/>
                <a:gd name="T37" fmla="*/ 330 h 725"/>
                <a:gd name="T38" fmla="*/ 560 w 1224"/>
                <a:gd name="T39" fmla="*/ 341 h 725"/>
                <a:gd name="T40" fmla="*/ 808 w 1224"/>
                <a:gd name="T41" fmla="*/ 432 h 725"/>
                <a:gd name="T42" fmla="*/ 831 w 1224"/>
                <a:gd name="T43" fmla="*/ 466 h 725"/>
                <a:gd name="T44" fmla="*/ 865 w 1224"/>
                <a:gd name="T45" fmla="*/ 477 h 725"/>
                <a:gd name="T46" fmla="*/ 933 w 1224"/>
                <a:gd name="T47" fmla="*/ 522 h 725"/>
                <a:gd name="T48" fmla="*/ 978 w 1224"/>
                <a:gd name="T49" fmla="*/ 533 h 725"/>
                <a:gd name="T50" fmla="*/ 978 w 1224"/>
                <a:gd name="T51" fmla="*/ 499 h 7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4"/>
                <a:gd name="T79" fmla="*/ 0 h 725"/>
                <a:gd name="T80" fmla="*/ 1224 w 1224"/>
                <a:gd name="T81" fmla="*/ 725 h 7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4" h="725">
                  <a:moveTo>
                    <a:pt x="978" y="499"/>
                  </a:moveTo>
                  <a:cubicBezTo>
                    <a:pt x="1041" y="521"/>
                    <a:pt x="1106" y="535"/>
                    <a:pt x="1170" y="556"/>
                  </a:cubicBezTo>
                  <a:cubicBezTo>
                    <a:pt x="1187" y="582"/>
                    <a:pt x="1224" y="626"/>
                    <a:pt x="1192" y="658"/>
                  </a:cubicBezTo>
                  <a:cubicBezTo>
                    <a:pt x="1187" y="663"/>
                    <a:pt x="1113" y="680"/>
                    <a:pt x="1113" y="680"/>
                  </a:cubicBezTo>
                  <a:cubicBezTo>
                    <a:pt x="1054" y="670"/>
                    <a:pt x="1026" y="667"/>
                    <a:pt x="978" y="635"/>
                  </a:cubicBezTo>
                  <a:cubicBezTo>
                    <a:pt x="974" y="624"/>
                    <a:pt x="975" y="608"/>
                    <a:pt x="966" y="601"/>
                  </a:cubicBezTo>
                  <a:cubicBezTo>
                    <a:pt x="957" y="594"/>
                    <a:pt x="856" y="571"/>
                    <a:pt x="842" y="567"/>
                  </a:cubicBezTo>
                  <a:cubicBezTo>
                    <a:pt x="711" y="574"/>
                    <a:pt x="616" y="588"/>
                    <a:pt x="492" y="601"/>
                  </a:cubicBezTo>
                  <a:cubicBezTo>
                    <a:pt x="452" y="660"/>
                    <a:pt x="386" y="694"/>
                    <a:pt x="323" y="725"/>
                  </a:cubicBezTo>
                  <a:cubicBezTo>
                    <a:pt x="276" y="707"/>
                    <a:pt x="221" y="702"/>
                    <a:pt x="176" y="680"/>
                  </a:cubicBezTo>
                  <a:cubicBezTo>
                    <a:pt x="78" y="632"/>
                    <a:pt x="203" y="679"/>
                    <a:pt x="108" y="646"/>
                  </a:cubicBezTo>
                  <a:cubicBezTo>
                    <a:pt x="83" y="609"/>
                    <a:pt x="54" y="593"/>
                    <a:pt x="29" y="556"/>
                  </a:cubicBezTo>
                  <a:cubicBezTo>
                    <a:pt x="1" y="472"/>
                    <a:pt x="0" y="441"/>
                    <a:pt x="52" y="364"/>
                  </a:cubicBezTo>
                  <a:cubicBezTo>
                    <a:pt x="74" y="296"/>
                    <a:pt x="91" y="236"/>
                    <a:pt x="153" y="194"/>
                  </a:cubicBezTo>
                  <a:cubicBezTo>
                    <a:pt x="173" y="140"/>
                    <a:pt x="189" y="100"/>
                    <a:pt x="244" y="82"/>
                  </a:cubicBezTo>
                  <a:cubicBezTo>
                    <a:pt x="282" y="24"/>
                    <a:pt x="283" y="0"/>
                    <a:pt x="402" y="59"/>
                  </a:cubicBezTo>
                  <a:cubicBezTo>
                    <a:pt x="423" y="70"/>
                    <a:pt x="424" y="127"/>
                    <a:pt x="424" y="127"/>
                  </a:cubicBezTo>
                  <a:cubicBezTo>
                    <a:pt x="429" y="188"/>
                    <a:pt x="406" y="275"/>
                    <a:pt x="458" y="307"/>
                  </a:cubicBezTo>
                  <a:cubicBezTo>
                    <a:pt x="478" y="320"/>
                    <a:pt x="503" y="322"/>
                    <a:pt x="526" y="330"/>
                  </a:cubicBezTo>
                  <a:cubicBezTo>
                    <a:pt x="537" y="334"/>
                    <a:pt x="560" y="341"/>
                    <a:pt x="560" y="341"/>
                  </a:cubicBezTo>
                  <a:cubicBezTo>
                    <a:pt x="634" y="391"/>
                    <a:pt x="725" y="403"/>
                    <a:pt x="808" y="432"/>
                  </a:cubicBezTo>
                  <a:cubicBezTo>
                    <a:pt x="816" y="443"/>
                    <a:pt x="820" y="458"/>
                    <a:pt x="831" y="466"/>
                  </a:cubicBezTo>
                  <a:cubicBezTo>
                    <a:pt x="840" y="473"/>
                    <a:pt x="855" y="471"/>
                    <a:pt x="865" y="477"/>
                  </a:cubicBezTo>
                  <a:cubicBezTo>
                    <a:pt x="889" y="490"/>
                    <a:pt x="907" y="516"/>
                    <a:pt x="933" y="522"/>
                  </a:cubicBezTo>
                  <a:cubicBezTo>
                    <a:pt x="948" y="526"/>
                    <a:pt x="964" y="540"/>
                    <a:pt x="978" y="533"/>
                  </a:cubicBezTo>
                  <a:cubicBezTo>
                    <a:pt x="988" y="528"/>
                    <a:pt x="978" y="510"/>
                    <a:pt x="978" y="49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9" name="Text Box 58"/>
            <p:cNvSpPr txBox="1">
              <a:spLocks noChangeArrowheads="1"/>
            </p:cNvSpPr>
            <p:nvPr/>
          </p:nvSpPr>
          <p:spPr bwMode="auto">
            <a:xfrm>
              <a:off x="4349" y="2800"/>
              <a:ext cx="5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ПК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grpSp>
        <p:nvGrpSpPr>
          <p:cNvPr id="10" name="Group 59"/>
          <p:cNvGrpSpPr>
            <a:grpSpLocks/>
          </p:cNvGrpSpPr>
          <p:nvPr/>
        </p:nvGrpSpPr>
        <p:grpSpPr bwMode="auto">
          <a:xfrm>
            <a:off x="3941763" y="4819650"/>
            <a:ext cx="1379537" cy="920750"/>
            <a:chOff x="3309" y="3126"/>
            <a:chExt cx="869" cy="580"/>
          </a:xfrm>
        </p:grpSpPr>
        <p:sp>
          <p:nvSpPr>
            <p:cNvPr id="33826" name="Freeform 60"/>
            <p:cNvSpPr>
              <a:spLocks/>
            </p:cNvSpPr>
            <p:nvPr/>
          </p:nvSpPr>
          <p:spPr bwMode="auto">
            <a:xfrm>
              <a:off x="3331" y="3126"/>
              <a:ext cx="746" cy="580"/>
            </a:xfrm>
            <a:custGeom>
              <a:avLst/>
              <a:gdLst>
                <a:gd name="T0" fmla="*/ 204 w 746"/>
                <a:gd name="T1" fmla="*/ 556 h 580"/>
                <a:gd name="T2" fmla="*/ 12 w 746"/>
                <a:gd name="T3" fmla="*/ 443 h 580"/>
                <a:gd name="T4" fmla="*/ 1 w 746"/>
                <a:gd name="T5" fmla="*/ 409 h 580"/>
                <a:gd name="T6" fmla="*/ 91 w 746"/>
                <a:gd name="T7" fmla="*/ 93 h 580"/>
                <a:gd name="T8" fmla="*/ 238 w 746"/>
                <a:gd name="T9" fmla="*/ 2 h 580"/>
                <a:gd name="T10" fmla="*/ 441 w 746"/>
                <a:gd name="T11" fmla="*/ 14 h 580"/>
                <a:gd name="T12" fmla="*/ 509 w 746"/>
                <a:gd name="T13" fmla="*/ 59 h 580"/>
                <a:gd name="T14" fmla="*/ 532 w 746"/>
                <a:gd name="T15" fmla="*/ 93 h 580"/>
                <a:gd name="T16" fmla="*/ 599 w 746"/>
                <a:gd name="T17" fmla="*/ 115 h 580"/>
                <a:gd name="T18" fmla="*/ 701 w 746"/>
                <a:gd name="T19" fmla="*/ 206 h 580"/>
                <a:gd name="T20" fmla="*/ 746 w 746"/>
                <a:gd name="T21" fmla="*/ 307 h 580"/>
                <a:gd name="T22" fmla="*/ 690 w 746"/>
                <a:gd name="T23" fmla="*/ 466 h 580"/>
                <a:gd name="T24" fmla="*/ 509 w 746"/>
                <a:gd name="T25" fmla="*/ 499 h 580"/>
                <a:gd name="T26" fmla="*/ 441 w 746"/>
                <a:gd name="T27" fmla="*/ 522 h 580"/>
                <a:gd name="T28" fmla="*/ 407 w 746"/>
                <a:gd name="T29" fmla="*/ 533 h 580"/>
                <a:gd name="T30" fmla="*/ 294 w 746"/>
                <a:gd name="T31" fmla="*/ 578 h 580"/>
                <a:gd name="T32" fmla="*/ 193 w 746"/>
                <a:gd name="T33" fmla="*/ 567 h 580"/>
                <a:gd name="T34" fmla="*/ 181 w 746"/>
                <a:gd name="T35" fmla="*/ 533 h 580"/>
                <a:gd name="T36" fmla="*/ 204 w 746"/>
                <a:gd name="T37" fmla="*/ 556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580"/>
                <a:gd name="T59" fmla="*/ 746 w 746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580">
                  <a:moveTo>
                    <a:pt x="204" y="556"/>
                  </a:moveTo>
                  <a:cubicBezTo>
                    <a:pt x="56" y="522"/>
                    <a:pt x="61" y="557"/>
                    <a:pt x="12" y="443"/>
                  </a:cubicBezTo>
                  <a:cubicBezTo>
                    <a:pt x="7" y="432"/>
                    <a:pt x="5" y="420"/>
                    <a:pt x="1" y="409"/>
                  </a:cubicBezTo>
                  <a:cubicBezTo>
                    <a:pt x="8" y="317"/>
                    <a:pt x="0" y="152"/>
                    <a:pt x="91" y="93"/>
                  </a:cubicBezTo>
                  <a:cubicBezTo>
                    <a:pt x="120" y="3"/>
                    <a:pt x="150" y="17"/>
                    <a:pt x="238" y="2"/>
                  </a:cubicBezTo>
                  <a:cubicBezTo>
                    <a:pt x="306" y="6"/>
                    <a:pt x="375" y="0"/>
                    <a:pt x="441" y="14"/>
                  </a:cubicBezTo>
                  <a:cubicBezTo>
                    <a:pt x="468" y="20"/>
                    <a:pt x="509" y="59"/>
                    <a:pt x="509" y="59"/>
                  </a:cubicBezTo>
                  <a:cubicBezTo>
                    <a:pt x="517" y="70"/>
                    <a:pt x="520" y="86"/>
                    <a:pt x="532" y="93"/>
                  </a:cubicBezTo>
                  <a:cubicBezTo>
                    <a:pt x="552" y="105"/>
                    <a:pt x="599" y="115"/>
                    <a:pt x="599" y="115"/>
                  </a:cubicBezTo>
                  <a:cubicBezTo>
                    <a:pt x="639" y="142"/>
                    <a:pt x="661" y="179"/>
                    <a:pt x="701" y="206"/>
                  </a:cubicBezTo>
                  <a:cubicBezTo>
                    <a:pt x="713" y="243"/>
                    <a:pt x="734" y="270"/>
                    <a:pt x="746" y="307"/>
                  </a:cubicBezTo>
                  <a:cubicBezTo>
                    <a:pt x="739" y="355"/>
                    <a:pt x="728" y="427"/>
                    <a:pt x="690" y="466"/>
                  </a:cubicBezTo>
                  <a:cubicBezTo>
                    <a:pt x="670" y="486"/>
                    <a:pt x="514" y="498"/>
                    <a:pt x="509" y="499"/>
                  </a:cubicBezTo>
                  <a:cubicBezTo>
                    <a:pt x="486" y="507"/>
                    <a:pt x="464" y="514"/>
                    <a:pt x="441" y="522"/>
                  </a:cubicBezTo>
                  <a:cubicBezTo>
                    <a:pt x="430" y="526"/>
                    <a:pt x="407" y="533"/>
                    <a:pt x="407" y="533"/>
                  </a:cubicBezTo>
                  <a:cubicBezTo>
                    <a:pt x="368" y="559"/>
                    <a:pt x="340" y="567"/>
                    <a:pt x="294" y="578"/>
                  </a:cubicBezTo>
                  <a:cubicBezTo>
                    <a:pt x="260" y="574"/>
                    <a:pt x="224" y="580"/>
                    <a:pt x="193" y="567"/>
                  </a:cubicBezTo>
                  <a:cubicBezTo>
                    <a:pt x="182" y="563"/>
                    <a:pt x="173" y="541"/>
                    <a:pt x="181" y="533"/>
                  </a:cubicBezTo>
                  <a:cubicBezTo>
                    <a:pt x="189" y="525"/>
                    <a:pt x="196" y="548"/>
                    <a:pt x="204" y="55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3827" name="Text Box 61"/>
            <p:cNvSpPr txBox="1">
              <a:spLocks noChangeArrowheads="1"/>
            </p:cNvSpPr>
            <p:nvPr/>
          </p:nvSpPr>
          <p:spPr bwMode="auto">
            <a:xfrm>
              <a:off x="3309" y="3242"/>
              <a:ext cx="8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   Ф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sp>
        <p:nvSpPr>
          <p:cNvPr id="52286" name="Text Box 62"/>
          <p:cNvSpPr txBox="1">
            <a:spLocks noChangeArrowheads="1"/>
          </p:cNvSpPr>
          <p:nvPr/>
        </p:nvSpPr>
        <p:spPr bwMode="auto">
          <a:xfrm rot="968529">
            <a:off x="1938338" y="5341938"/>
            <a:ext cx="1952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accent2"/>
                </a:solidFill>
              </a:rPr>
              <a:t>липолиз</a:t>
            </a:r>
            <a:endParaRPr lang="ru-RU" sz="3200" b="1" baseline="-25000">
              <a:solidFill>
                <a:schemeClr val="accent2"/>
              </a:solidFill>
            </a:endParaRPr>
          </a:p>
        </p:txBody>
      </p:sp>
      <p:sp>
        <p:nvSpPr>
          <p:cNvPr id="52287" name="Line 63"/>
          <p:cNvSpPr>
            <a:spLocks noChangeShapeType="1"/>
          </p:cNvSpPr>
          <p:nvPr/>
        </p:nvSpPr>
        <p:spPr bwMode="auto">
          <a:xfrm>
            <a:off x="6132513" y="5110163"/>
            <a:ext cx="733425" cy="285750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88" name="Line 64"/>
          <p:cNvSpPr>
            <a:spLocks noChangeShapeType="1"/>
          </p:cNvSpPr>
          <p:nvPr/>
        </p:nvSpPr>
        <p:spPr bwMode="auto">
          <a:xfrm>
            <a:off x="1454150" y="4090988"/>
            <a:ext cx="33338" cy="50006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89" name="Line 65"/>
          <p:cNvSpPr>
            <a:spLocks noChangeShapeType="1"/>
          </p:cNvSpPr>
          <p:nvPr/>
        </p:nvSpPr>
        <p:spPr bwMode="auto">
          <a:xfrm flipH="1">
            <a:off x="3748088" y="5776913"/>
            <a:ext cx="862012" cy="21272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0" name="Oval 66"/>
          <p:cNvSpPr>
            <a:spLocks noChangeArrowheads="1"/>
          </p:cNvSpPr>
          <p:nvPr/>
        </p:nvSpPr>
        <p:spPr bwMode="auto">
          <a:xfrm>
            <a:off x="5451475" y="1543050"/>
            <a:ext cx="681038" cy="788988"/>
          </a:xfrm>
          <a:prstGeom prst="ellipse">
            <a:avLst/>
          </a:prstGeom>
          <a:solidFill>
            <a:srgbClr val="9900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91" name="Line 67"/>
          <p:cNvSpPr>
            <a:spLocks noChangeShapeType="1"/>
          </p:cNvSpPr>
          <p:nvPr/>
        </p:nvSpPr>
        <p:spPr bwMode="auto">
          <a:xfrm flipV="1">
            <a:off x="5256213" y="1811338"/>
            <a:ext cx="249237" cy="842962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2" name="Line 68"/>
          <p:cNvSpPr>
            <a:spLocks noChangeShapeType="1"/>
          </p:cNvSpPr>
          <p:nvPr/>
        </p:nvSpPr>
        <p:spPr bwMode="auto">
          <a:xfrm flipV="1">
            <a:off x="6134100" y="1165225"/>
            <a:ext cx="249238" cy="84296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5" name="Line 71"/>
          <p:cNvSpPr>
            <a:spLocks noChangeShapeType="1"/>
          </p:cNvSpPr>
          <p:nvPr/>
        </p:nvSpPr>
        <p:spPr bwMode="auto">
          <a:xfrm flipH="1">
            <a:off x="4359275" y="4325938"/>
            <a:ext cx="250825" cy="5349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6" name="Line 72"/>
          <p:cNvSpPr>
            <a:spLocks noChangeShapeType="1"/>
          </p:cNvSpPr>
          <p:nvPr/>
        </p:nvSpPr>
        <p:spPr bwMode="auto">
          <a:xfrm flipH="1" flipV="1">
            <a:off x="2424113" y="4537075"/>
            <a:ext cx="1290637" cy="238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2297" name="Text Box 73"/>
          <p:cNvSpPr txBox="1">
            <a:spLocks noChangeArrowheads="1"/>
          </p:cNvSpPr>
          <p:nvPr/>
        </p:nvSpPr>
        <p:spPr bwMode="auto">
          <a:xfrm>
            <a:off x="973138" y="4514850"/>
            <a:ext cx="12303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РНК</a:t>
            </a:r>
          </a:p>
        </p:txBody>
      </p:sp>
      <p:sp>
        <p:nvSpPr>
          <p:cNvPr id="52298" name="AutoShape 74"/>
          <p:cNvSpPr>
            <a:spLocks noChangeArrowheads="1"/>
          </p:cNvSpPr>
          <p:nvPr/>
        </p:nvSpPr>
        <p:spPr bwMode="auto">
          <a:xfrm rot="5400000">
            <a:off x="1793081" y="2188369"/>
            <a:ext cx="144463" cy="1450975"/>
          </a:xfrm>
          <a:prstGeom prst="can">
            <a:avLst>
              <a:gd name="adj" fmla="val 25109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00" name="AutoShape 76"/>
          <p:cNvSpPr>
            <a:spLocks noChangeArrowheads="1"/>
          </p:cNvSpPr>
          <p:nvPr/>
        </p:nvSpPr>
        <p:spPr bwMode="auto">
          <a:xfrm rot="5400000">
            <a:off x="1667669" y="2350294"/>
            <a:ext cx="144463" cy="1450975"/>
          </a:xfrm>
          <a:prstGeom prst="can">
            <a:avLst>
              <a:gd name="adj" fmla="val 25109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01" name="AutoShape 77"/>
          <p:cNvSpPr>
            <a:spLocks noChangeArrowheads="1"/>
          </p:cNvSpPr>
          <p:nvPr/>
        </p:nvSpPr>
        <p:spPr bwMode="auto">
          <a:xfrm rot="5400000">
            <a:off x="1777206" y="2477294"/>
            <a:ext cx="144463" cy="1450975"/>
          </a:xfrm>
          <a:prstGeom prst="can">
            <a:avLst>
              <a:gd name="adj" fmla="val 251098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302" name="Line 78"/>
          <p:cNvSpPr>
            <a:spLocks noChangeShapeType="1"/>
          </p:cNvSpPr>
          <p:nvPr/>
        </p:nvSpPr>
        <p:spPr bwMode="auto">
          <a:xfrm flipH="1" flipV="1">
            <a:off x="2605088" y="3248025"/>
            <a:ext cx="1074737" cy="4889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2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2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2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770" decel="100000"/>
                                        <p:tgtEl>
                                          <p:spTgt spid="522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770" decel="100000"/>
                                        <p:tgtEl>
                                          <p:spTgt spid="5228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0" dur="770" fill="hold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770" fill="hold"/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2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52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5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5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5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5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5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7" grpId="0" animBg="1"/>
      <p:bldP spid="52268" grpId="0" animBg="1"/>
      <p:bldP spid="52269" grpId="0"/>
      <p:bldP spid="52270" grpId="0"/>
      <p:bldP spid="52271" grpId="0"/>
      <p:bldP spid="52272" grpId="0" animBg="1"/>
      <p:bldP spid="52273" grpId="0" animBg="1"/>
      <p:bldP spid="52274" grpId="0" animBg="1"/>
      <p:bldP spid="52275" grpId="0" animBg="1"/>
      <p:bldP spid="52276" grpId="0" animBg="1"/>
      <p:bldP spid="52286" grpId="0"/>
      <p:bldP spid="52287" grpId="0" animBg="1"/>
      <p:bldP spid="52288" grpId="0" animBg="1"/>
      <p:bldP spid="52289" grpId="0" animBg="1"/>
      <p:bldP spid="52290" grpId="0" animBg="1"/>
      <p:bldP spid="52291" grpId="0" animBg="1"/>
      <p:bldP spid="52292" grpId="0" animBg="1"/>
      <p:bldP spid="52295" grpId="0" animBg="1"/>
      <p:bldP spid="52296" grpId="0" animBg="1"/>
      <p:bldP spid="52297" grpId="0"/>
      <p:bldP spid="52298" grpId="0" animBg="1"/>
      <p:bldP spid="52300" grpId="0" animBg="1"/>
      <p:bldP spid="52301" grpId="0" animBg="1"/>
      <p:bldP spid="5230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reeform 2"/>
          <p:cNvSpPr>
            <a:spLocks/>
          </p:cNvSpPr>
          <p:nvPr/>
        </p:nvSpPr>
        <p:spPr bwMode="auto">
          <a:xfrm flipH="1">
            <a:off x="2508250" y="1308100"/>
            <a:ext cx="3433763" cy="660400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0" y="69"/>
              </a:cxn>
              <a:cxn ang="0">
                <a:pos x="8" y="60"/>
              </a:cxn>
              <a:cxn ang="0">
                <a:pos x="15" y="50"/>
              </a:cxn>
              <a:cxn ang="0">
                <a:pos x="23" y="40"/>
              </a:cxn>
              <a:cxn ang="0">
                <a:pos x="33" y="33"/>
              </a:cxn>
              <a:cxn ang="0">
                <a:pos x="42" y="27"/>
              </a:cxn>
              <a:cxn ang="0">
                <a:pos x="52" y="21"/>
              </a:cxn>
              <a:cxn ang="0">
                <a:pos x="63" y="16"/>
              </a:cxn>
              <a:cxn ang="0">
                <a:pos x="75" y="12"/>
              </a:cxn>
              <a:cxn ang="0">
                <a:pos x="100" y="4"/>
              </a:cxn>
              <a:cxn ang="0">
                <a:pos x="125" y="0"/>
              </a:cxn>
              <a:cxn ang="0">
                <a:pos x="154" y="0"/>
              </a:cxn>
              <a:cxn ang="0">
                <a:pos x="184" y="2"/>
              </a:cxn>
              <a:cxn ang="0">
                <a:pos x="1000" y="0"/>
              </a:cxn>
              <a:cxn ang="0">
                <a:pos x="1897" y="4"/>
              </a:cxn>
              <a:cxn ang="0">
                <a:pos x="1950" y="2"/>
              </a:cxn>
              <a:cxn ang="0">
                <a:pos x="2002" y="0"/>
              </a:cxn>
              <a:cxn ang="0">
                <a:pos x="2046" y="2"/>
              </a:cxn>
              <a:cxn ang="0">
                <a:pos x="2087" y="8"/>
              </a:cxn>
              <a:cxn ang="0">
                <a:pos x="2104" y="12"/>
              </a:cxn>
              <a:cxn ang="0">
                <a:pos x="2119" y="16"/>
              </a:cxn>
              <a:cxn ang="0">
                <a:pos x="2131" y="21"/>
              </a:cxn>
              <a:cxn ang="0">
                <a:pos x="2142" y="29"/>
              </a:cxn>
              <a:cxn ang="0">
                <a:pos x="2152" y="37"/>
              </a:cxn>
              <a:cxn ang="0">
                <a:pos x="2158" y="46"/>
              </a:cxn>
              <a:cxn ang="0">
                <a:pos x="2161" y="58"/>
              </a:cxn>
              <a:cxn ang="0">
                <a:pos x="2163" y="69"/>
              </a:cxn>
              <a:cxn ang="0">
                <a:pos x="2160" y="416"/>
              </a:cxn>
            </a:cxnLst>
            <a:rect l="0" t="0" r="r" b="b"/>
            <a:pathLst>
              <a:path w="2163" h="416">
                <a:moveTo>
                  <a:pt x="0" y="403"/>
                </a:moveTo>
                <a:lnTo>
                  <a:pt x="0" y="69"/>
                </a:lnTo>
                <a:lnTo>
                  <a:pt x="8" y="60"/>
                </a:lnTo>
                <a:lnTo>
                  <a:pt x="15" y="50"/>
                </a:lnTo>
                <a:lnTo>
                  <a:pt x="23" y="40"/>
                </a:lnTo>
                <a:lnTo>
                  <a:pt x="33" y="33"/>
                </a:lnTo>
                <a:lnTo>
                  <a:pt x="42" y="27"/>
                </a:lnTo>
                <a:lnTo>
                  <a:pt x="52" y="21"/>
                </a:lnTo>
                <a:lnTo>
                  <a:pt x="63" y="16"/>
                </a:lnTo>
                <a:lnTo>
                  <a:pt x="75" y="12"/>
                </a:lnTo>
                <a:lnTo>
                  <a:pt x="100" y="4"/>
                </a:lnTo>
                <a:lnTo>
                  <a:pt x="125" y="0"/>
                </a:lnTo>
                <a:lnTo>
                  <a:pt x="154" y="0"/>
                </a:lnTo>
                <a:lnTo>
                  <a:pt x="184" y="2"/>
                </a:lnTo>
                <a:lnTo>
                  <a:pt x="1000" y="0"/>
                </a:lnTo>
                <a:lnTo>
                  <a:pt x="1897" y="4"/>
                </a:lnTo>
                <a:lnTo>
                  <a:pt x="1950" y="2"/>
                </a:lnTo>
                <a:lnTo>
                  <a:pt x="2002" y="0"/>
                </a:lnTo>
                <a:lnTo>
                  <a:pt x="2046" y="2"/>
                </a:lnTo>
                <a:lnTo>
                  <a:pt x="2087" y="8"/>
                </a:lnTo>
                <a:lnTo>
                  <a:pt x="2104" y="12"/>
                </a:lnTo>
                <a:lnTo>
                  <a:pt x="2119" y="16"/>
                </a:lnTo>
                <a:lnTo>
                  <a:pt x="2131" y="21"/>
                </a:lnTo>
                <a:lnTo>
                  <a:pt x="2142" y="29"/>
                </a:lnTo>
                <a:lnTo>
                  <a:pt x="2152" y="37"/>
                </a:lnTo>
                <a:lnTo>
                  <a:pt x="2158" y="46"/>
                </a:lnTo>
                <a:lnTo>
                  <a:pt x="2161" y="58"/>
                </a:lnTo>
                <a:lnTo>
                  <a:pt x="2163" y="69"/>
                </a:lnTo>
                <a:lnTo>
                  <a:pt x="2160" y="416"/>
                </a:lnTo>
              </a:path>
            </a:pathLst>
          </a:custGeom>
          <a:noFill/>
          <a:ln w="28575" cmpd="sng">
            <a:solidFill>
              <a:srgbClr val="FF3300"/>
            </a:solidFill>
            <a:prstDash val="solid"/>
            <a:round/>
            <a:headEnd type="stealth" w="lg" len="lg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 flipV="1">
            <a:off x="2508250" y="2616200"/>
            <a:ext cx="3433763" cy="660400"/>
          </a:xfrm>
          <a:custGeom>
            <a:avLst/>
            <a:gdLst/>
            <a:ahLst/>
            <a:cxnLst>
              <a:cxn ang="0">
                <a:pos x="0" y="403"/>
              </a:cxn>
              <a:cxn ang="0">
                <a:pos x="0" y="69"/>
              </a:cxn>
              <a:cxn ang="0">
                <a:pos x="8" y="60"/>
              </a:cxn>
              <a:cxn ang="0">
                <a:pos x="15" y="50"/>
              </a:cxn>
              <a:cxn ang="0">
                <a:pos x="23" y="40"/>
              </a:cxn>
              <a:cxn ang="0">
                <a:pos x="33" y="33"/>
              </a:cxn>
              <a:cxn ang="0">
                <a:pos x="42" y="27"/>
              </a:cxn>
              <a:cxn ang="0">
                <a:pos x="52" y="21"/>
              </a:cxn>
              <a:cxn ang="0">
                <a:pos x="63" y="16"/>
              </a:cxn>
              <a:cxn ang="0">
                <a:pos x="75" y="12"/>
              </a:cxn>
              <a:cxn ang="0">
                <a:pos x="100" y="4"/>
              </a:cxn>
              <a:cxn ang="0">
                <a:pos x="125" y="0"/>
              </a:cxn>
              <a:cxn ang="0">
                <a:pos x="154" y="0"/>
              </a:cxn>
              <a:cxn ang="0">
                <a:pos x="184" y="2"/>
              </a:cxn>
              <a:cxn ang="0">
                <a:pos x="1000" y="0"/>
              </a:cxn>
              <a:cxn ang="0">
                <a:pos x="1897" y="4"/>
              </a:cxn>
              <a:cxn ang="0">
                <a:pos x="1950" y="2"/>
              </a:cxn>
              <a:cxn ang="0">
                <a:pos x="2002" y="0"/>
              </a:cxn>
              <a:cxn ang="0">
                <a:pos x="2046" y="2"/>
              </a:cxn>
              <a:cxn ang="0">
                <a:pos x="2087" y="8"/>
              </a:cxn>
              <a:cxn ang="0">
                <a:pos x="2104" y="12"/>
              </a:cxn>
              <a:cxn ang="0">
                <a:pos x="2119" y="16"/>
              </a:cxn>
              <a:cxn ang="0">
                <a:pos x="2131" y="21"/>
              </a:cxn>
              <a:cxn ang="0">
                <a:pos x="2142" y="29"/>
              </a:cxn>
              <a:cxn ang="0">
                <a:pos x="2152" y="37"/>
              </a:cxn>
              <a:cxn ang="0">
                <a:pos x="2158" y="46"/>
              </a:cxn>
              <a:cxn ang="0">
                <a:pos x="2161" y="58"/>
              </a:cxn>
              <a:cxn ang="0">
                <a:pos x="2163" y="69"/>
              </a:cxn>
              <a:cxn ang="0">
                <a:pos x="2160" y="416"/>
              </a:cxn>
            </a:cxnLst>
            <a:rect l="0" t="0" r="r" b="b"/>
            <a:pathLst>
              <a:path w="2163" h="416">
                <a:moveTo>
                  <a:pt x="0" y="403"/>
                </a:moveTo>
                <a:lnTo>
                  <a:pt x="0" y="69"/>
                </a:lnTo>
                <a:lnTo>
                  <a:pt x="8" y="60"/>
                </a:lnTo>
                <a:lnTo>
                  <a:pt x="15" y="50"/>
                </a:lnTo>
                <a:lnTo>
                  <a:pt x="23" y="40"/>
                </a:lnTo>
                <a:lnTo>
                  <a:pt x="33" y="33"/>
                </a:lnTo>
                <a:lnTo>
                  <a:pt x="42" y="27"/>
                </a:lnTo>
                <a:lnTo>
                  <a:pt x="52" y="21"/>
                </a:lnTo>
                <a:lnTo>
                  <a:pt x="63" y="16"/>
                </a:lnTo>
                <a:lnTo>
                  <a:pt x="75" y="12"/>
                </a:lnTo>
                <a:lnTo>
                  <a:pt x="100" y="4"/>
                </a:lnTo>
                <a:lnTo>
                  <a:pt x="125" y="0"/>
                </a:lnTo>
                <a:lnTo>
                  <a:pt x="154" y="0"/>
                </a:lnTo>
                <a:lnTo>
                  <a:pt x="184" y="2"/>
                </a:lnTo>
                <a:lnTo>
                  <a:pt x="1000" y="0"/>
                </a:lnTo>
                <a:lnTo>
                  <a:pt x="1897" y="4"/>
                </a:lnTo>
                <a:lnTo>
                  <a:pt x="1950" y="2"/>
                </a:lnTo>
                <a:lnTo>
                  <a:pt x="2002" y="0"/>
                </a:lnTo>
                <a:lnTo>
                  <a:pt x="2046" y="2"/>
                </a:lnTo>
                <a:lnTo>
                  <a:pt x="2087" y="8"/>
                </a:lnTo>
                <a:lnTo>
                  <a:pt x="2104" y="12"/>
                </a:lnTo>
                <a:lnTo>
                  <a:pt x="2119" y="16"/>
                </a:lnTo>
                <a:lnTo>
                  <a:pt x="2131" y="21"/>
                </a:lnTo>
                <a:lnTo>
                  <a:pt x="2142" y="29"/>
                </a:lnTo>
                <a:lnTo>
                  <a:pt x="2152" y="37"/>
                </a:lnTo>
                <a:lnTo>
                  <a:pt x="2158" y="46"/>
                </a:lnTo>
                <a:lnTo>
                  <a:pt x="2161" y="58"/>
                </a:lnTo>
                <a:lnTo>
                  <a:pt x="2163" y="69"/>
                </a:lnTo>
                <a:lnTo>
                  <a:pt x="2160" y="416"/>
                </a:lnTo>
              </a:path>
            </a:pathLst>
          </a:custGeom>
          <a:noFill/>
          <a:ln w="28575" cmpd="sng">
            <a:solidFill>
              <a:schemeClr val="accent2"/>
            </a:solidFill>
            <a:prstDash val="solid"/>
            <a:round/>
            <a:headEnd type="stealth" w="lg" len="lg"/>
            <a:tailEnd type="non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39963" y="2159000"/>
            <a:ext cx="615950" cy="344488"/>
            <a:chOff x="1511" y="3120"/>
            <a:chExt cx="388" cy="217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1584" y="326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4" name="Oval 6"/>
            <p:cNvSpPr>
              <a:spLocks noChangeArrowheads="1"/>
            </p:cNvSpPr>
            <p:nvPr/>
          </p:nvSpPr>
          <p:spPr bwMode="auto">
            <a:xfrm>
              <a:off x="1680" y="326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1632" y="3216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1584" y="3168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1655" y="3191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8" name="Oval 10"/>
            <p:cNvSpPr>
              <a:spLocks noChangeArrowheads="1"/>
            </p:cNvSpPr>
            <p:nvPr/>
          </p:nvSpPr>
          <p:spPr bwMode="auto">
            <a:xfrm>
              <a:off x="1726" y="321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1776" y="326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1826" y="3216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1680" y="3120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2" name="Oval 14"/>
            <p:cNvSpPr>
              <a:spLocks noChangeArrowheads="1"/>
            </p:cNvSpPr>
            <p:nvPr/>
          </p:nvSpPr>
          <p:spPr bwMode="auto">
            <a:xfrm>
              <a:off x="1511" y="3216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1632" y="3120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1753" y="3143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1776" y="3168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6" name="Oval 18"/>
            <p:cNvSpPr>
              <a:spLocks noChangeArrowheads="1"/>
            </p:cNvSpPr>
            <p:nvPr/>
          </p:nvSpPr>
          <p:spPr bwMode="auto">
            <a:xfrm>
              <a:off x="1559" y="3216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1703" y="3168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5632450" y="2043113"/>
            <a:ext cx="615950" cy="344487"/>
            <a:chOff x="1511" y="3120"/>
            <a:chExt cx="388" cy="217"/>
          </a:xfrm>
        </p:grpSpPr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1584" y="3264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0" name="Oval 22"/>
            <p:cNvSpPr>
              <a:spLocks noChangeArrowheads="1"/>
            </p:cNvSpPr>
            <p:nvPr/>
          </p:nvSpPr>
          <p:spPr bwMode="auto">
            <a:xfrm>
              <a:off x="1680" y="3264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1632" y="3216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1584" y="3168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1655" y="3191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4" name="Oval 26"/>
            <p:cNvSpPr>
              <a:spLocks noChangeArrowheads="1"/>
            </p:cNvSpPr>
            <p:nvPr/>
          </p:nvSpPr>
          <p:spPr bwMode="auto">
            <a:xfrm>
              <a:off x="1726" y="3214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1776" y="3264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1826" y="3216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1680" y="3120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8" name="Oval 30"/>
            <p:cNvSpPr>
              <a:spLocks noChangeArrowheads="1"/>
            </p:cNvSpPr>
            <p:nvPr/>
          </p:nvSpPr>
          <p:spPr bwMode="auto">
            <a:xfrm>
              <a:off x="1511" y="3216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19" name="Oval 31"/>
            <p:cNvSpPr>
              <a:spLocks noChangeArrowheads="1"/>
            </p:cNvSpPr>
            <p:nvPr/>
          </p:nvSpPr>
          <p:spPr bwMode="auto">
            <a:xfrm>
              <a:off x="1632" y="3120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1753" y="3143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1776" y="3168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1559" y="3216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323" name="Oval 35"/>
            <p:cNvSpPr>
              <a:spLocks noChangeArrowheads="1"/>
            </p:cNvSpPr>
            <p:nvPr/>
          </p:nvSpPr>
          <p:spPr bwMode="auto">
            <a:xfrm>
              <a:off x="1703" y="3168"/>
              <a:ext cx="73" cy="73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5022850" y="1968500"/>
            <a:ext cx="457200" cy="457200"/>
            <a:chOff x="3164" y="1816"/>
            <a:chExt cx="288" cy="288"/>
          </a:xfrm>
        </p:grpSpPr>
        <p:sp>
          <p:nvSpPr>
            <p:cNvPr id="12325" name="Text Box 37"/>
            <p:cNvSpPr txBox="1">
              <a:spLocks noChangeArrowheads="1"/>
            </p:cNvSpPr>
            <p:nvPr/>
          </p:nvSpPr>
          <p:spPr bwMode="auto">
            <a:xfrm>
              <a:off x="3196" y="1816"/>
              <a:ext cx="1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>
                  <a:solidFill>
                    <a:srgbClr val="FF3300"/>
                  </a:solidFill>
                  <a:latin typeface="Tahoma" pitchFamily="34" charset="0"/>
                </a:rPr>
                <a:t>P</a:t>
              </a:r>
            </a:p>
          </p:txBody>
        </p:sp>
        <p:sp>
          <p:nvSpPr>
            <p:cNvPr id="12326" name="Oval 38"/>
            <p:cNvSpPr>
              <a:spLocks noChangeArrowheads="1"/>
            </p:cNvSpPr>
            <p:nvPr/>
          </p:nvSpPr>
          <p:spPr bwMode="auto">
            <a:xfrm>
              <a:off x="3164" y="1816"/>
              <a:ext cx="288" cy="288"/>
            </a:xfrm>
            <a:prstGeom prst="ellips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5480050" y="2192338"/>
            <a:ext cx="268288" cy="317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328" name="Text Box 40"/>
          <p:cNvSpPr txBox="1">
            <a:spLocks noChangeArrowheads="1"/>
          </p:cNvSpPr>
          <p:nvPr/>
        </p:nvSpPr>
        <p:spPr bwMode="auto">
          <a:xfrm>
            <a:off x="3030538" y="939800"/>
            <a:ext cx="24495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err="1" smtClean="0">
                <a:solidFill>
                  <a:srgbClr val="FF3300"/>
                </a:solidFill>
                <a:latin typeface="Arial" charset="0"/>
              </a:rPr>
              <a:t>Протеинкиназы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329" name="Text Box 41"/>
          <p:cNvSpPr txBox="1">
            <a:spLocks noChangeArrowheads="1"/>
          </p:cNvSpPr>
          <p:nvPr/>
        </p:nvSpPr>
        <p:spPr bwMode="auto">
          <a:xfrm>
            <a:off x="2438400" y="3209925"/>
            <a:ext cx="19399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solidFill>
                  <a:schemeClr val="accent2"/>
                </a:solidFill>
                <a:latin typeface="Arial" charset="0"/>
              </a:rPr>
              <a:t>Фосфатазы</a:t>
            </a:r>
            <a:endParaRPr lang="pl-PL" sz="2000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30" name="Freeform 42"/>
          <p:cNvSpPr>
            <a:spLocks/>
          </p:cNvSpPr>
          <p:nvPr/>
        </p:nvSpPr>
        <p:spPr bwMode="auto">
          <a:xfrm>
            <a:off x="3257550" y="1336675"/>
            <a:ext cx="990600" cy="420688"/>
          </a:xfrm>
          <a:custGeom>
            <a:avLst/>
            <a:gdLst/>
            <a:ahLst/>
            <a:cxnLst>
              <a:cxn ang="0">
                <a:pos x="0" y="662"/>
              </a:cxn>
              <a:cxn ang="0">
                <a:pos x="5" y="595"/>
              </a:cxn>
              <a:cxn ang="0">
                <a:pos x="14" y="533"/>
              </a:cxn>
              <a:cxn ang="0">
                <a:pos x="34" y="465"/>
              </a:cxn>
              <a:cxn ang="0">
                <a:pos x="62" y="408"/>
              </a:cxn>
              <a:cxn ang="0">
                <a:pos x="96" y="350"/>
              </a:cxn>
              <a:cxn ang="0">
                <a:pos x="134" y="293"/>
              </a:cxn>
              <a:cxn ang="0">
                <a:pos x="178" y="240"/>
              </a:cxn>
              <a:cxn ang="0">
                <a:pos x="231" y="197"/>
              </a:cxn>
              <a:cxn ang="0">
                <a:pos x="283" y="154"/>
              </a:cxn>
              <a:cxn ang="0">
                <a:pos x="346" y="115"/>
              </a:cxn>
              <a:cxn ang="0">
                <a:pos x="408" y="82"/>
              </a:cxn>
              <a:cxn ang="0">
                <a:pos x="475" y="53"/>
              </a:cxn>
              <a:cxn ang="0">
                <a:pos x="547" y="29"/>
              </a:cxn>
              <a:cxn ang="0">
                <a:pos x="624" y="14"/>
              </a:cxn>
              <a:cxn ang="0">
                <a:pos x="701" y="5"/>
              </a:cxn>
              <a:cxn ang="0">
                <a:pos x="783" y="0"/>
              </a:cxn>
              <a:cxn ang="0">
                <a:pos x="860" y="5"/>
              </a:cxn>
              <a:cxn ang="0">
                <a:pos x="936" y="14"/>
              </a:cxn>
              <a:cxn ang="0">
                <a:pos x="1013" y="29"/>
              </a:cxn>
              <a:cxn ang="0">
                <a:pos x="1085" y="53"/>
              </a:cxn>
              <a:cxn ang="0">
                <a:pos x="1153" y="82"/>
              </a:cxn>
              <a:cxn ang="0">
                <a:pos x="1220" y="115"/>
              </a:cxn>
              <a:cxn ang="0">
                <a:pos x="1277" y="154"/>
              </a:cxn>
              <a:cxn ang="0">
                <a:pos x="1335" y="197"/>
              </a:cxn>
              <a:cxn ang="0">
                <a:pos x="1383" y="240"/>
              </a:cxn>
              <a:cxn ang="0">
                <a:pos x="1431" y="293"/>
              </a:cxn>
              <a:cxn ang="0">
                <a:pos x="1469" y="350"/>
              </a:cxn>
              <a:cxn ang="0">
                <a:pos x="1503" y="408"/>
              </a:cxn>
              <a:cxn ang="0">
                <a:pos x="1527" y="465"/>
              </a:cxn>
              <a:cxn ang="0">
                <a:pos x="1546" y="533"/>
              </a:cxn>
              <a:cxn ang="0">
                <a:pos x="1561" y="595"/>
              </a:cxn>
              <a:cxn ang="0">
                <a:pos x="1561" y="662"/>
              </a:cxn>
            </a:cxnLst>
            <a:rect l="0" t="0" r="r" b="b"/>
            <a:pathLst>
              <a:path w="1561" h="662">
                <a:moveTo>
                  <a:pt x="0" y="662"/>
                </a:moveTo>
                <a:lnTo>
                  <a:pt x="5" y="595"/>
                </a:lnTo>
                <a:lnTo>
                  <a:pt x="14" y="533"/>
                </a:lnTo>
                <a:lnTo>
                  <a:pt x="34" y="465"/>
                </a:lnTo>
                <a:lnTo>
                  <a:pt x="62" y="408"/>
                </a:lnTo>
                <a:lnTo>
                  <a:pt x="96" y="350"/>
                </a:lnTo>
                <a:lnTo>
                  <a:pt x="134" y="293"/>
                </a:lnTo>
                <a:lnTo>
                  <a:pt x="178" y="240"/>
                </a:lnTo>
                <a:lnTo>
                  <a:pt x="231" y="197"/>
                </a:lnTo>
                <a:lnTo>
                  <a:pt x="283" y="154"/>
                </a:lnTo>
                <a:lnTo>
                  <a:pt x="346" y="115"/>
                </a:lnTo>
                <a:lnTo>
                  <a:pt x="408" y="82"/>
                </a:lnTo>
                <a:lnTo>
                  <a:pt x="475" y="53"/>
                </a:lnTo>
                <a:lnTo>
                  <a:pt x="547" y="29"/>
                </a:lnTo>
                <a:lnTo>
                  <a:pt x="624" y="14"/>
                </a:lnTo>
                <a:lnTo>
                  <a:pt x="701" y="5"/>
                </a:lnTo>
                <a:lnTo>
                  <a:pt x="783" y="0"/>
                </a:lnTo>
                <a:lnTo>
                  <a:pt x="860" y="5"/>
                </a:lnTo>
                <a:lnTo>
                  <a:pt x="936" y="14"/>
                </a:lnTo>
                <a:lnTo>
                  <a:pt x="1013" y="29"/>
                </a:lnTo>
                <a:lnTo>
                  <a:pt x="1085" y="53"/>
                </a:lnTo>
                <a:lnTo>
                  <a:pt x="1153" y="82"/>
                </a:lnTo>
                <a:lnTo>
                  <a:pt x="1220" y="115"/>
                </a:lnTo>
                <a:lnTo>
                  <a:pt x="1277" y="154"/>
                </a:lnTo>
                <a:lnTo>
                  <a:pt x="1335" y="197"/>
                </a:lnTo>
                <a:lnTo>
                  <a:pt x="1383" y="240"/>
                </a:lnTo>
                <a:lnTo>
                  <a:pt x="1431" y="293"/>
                </a:lnTo>
                <a:lnTo>
                  <a:pt x="1469" y="350"/>
                </a:lnTo>
                <a:lnTo>
                  <a:pt x="1503" y="408"/>
                </a:lnTo>
                <a:lnTo>
                  <a:pt x="1527" y="465"/>
                </a:lnTo>
                <a:lnTo>
                  <a:pt x="1546" y="533"/>
                </a:lnTo>
                <a:lnTo>
                  <a:pt x="1561" y="595"/>
                </a:lnTo>
                <a:lnTo>
                  <a:pt x="1561" y="662"/>
                </a:lnTo>
              </a:path>
            </a:pathLst>
          </a:custGeom>
          <a:noFill/>
          <a:ln w="28575" cmpd="sng">
            <a:solidFill>
              <a:srgbClr val="FF3300"/>
            </a:solidFill>
            <a:prstDash val="solid"/>
            <a:round/>
            <a:headEnd type="none" w="med" len="med"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12331" name="Freeform 43"/>
          <p:cNvSpPr>
            <a:spLocks/>
          </p:cNvSpPr>
          <p:nvPr/>
        </p:nvSpPr>
        <p:spPr bwMode="auto">
          <a:xfrm rot="5400000" flipV="1">
            <a:off x="4564857" y="1802606"/>
            <a:ext cx="190500" cy="595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2" y="5"/>
              </a:cxn>
              <a:cxn ang="0">
                <a:pos x="159" y="14"/>
              </a:cxn>
              <a:cxn ang="0">
                <a:pos x="236" y="29"/>
              </a:cxn>
              <a:cxn ang="0">
                <a:pos x="308" y="53"/>
              </a:cxn>
              <a:cxn ang="0">
                <a:pos x="375" y="81"/>
              </a:cxn>
              <a:cxn ang="0">
                <a:pos x="437" y="115"/>
              </a:cxn>
              <a:cxn ang="0">
                <a:pos x="500" y="153"/>
              </a:cxn>
              <a:cxn ang="0">
                <a:pos x="552" y="197"/>
              </a:cxn>
              <a:cxn ang="0">
                <a:pos x="605" y="240"/>
              </a:cxn>
              <a:cxn ang="0">
                <a:pos x="649" y="293"/>
              </a:cxn>
              <a:cxn ang="0">
                <a:pos x="687" y="345"/>
              </a:cxn>
              <a:cxn ang="0">
                <a:pos x="721" y="408"/>
              </a:cxn>
              <a:cxn ang="0">
                <a:pos x="749" y="465"/>
              </a:cxn>
              <a:cxn ang="0">
                <a:pos x="769" y="532"/>
              </a:cxn>
              <a:cxn ang="0">
                <a:pos x="778" y="595"/>
              </a:cxn>
              <a:cxn ang="0">
                <a:pos x="783" y="662"/>
              </a:cxn>
            </a:cxnLst>
            <a:rect l="0" t="0" r="r" b="b"/>
            <a:pathLst>
              <a:path w="783" h="662">
                <a:moveTo>
                  <a:pt x="0" y="0"/>
                </a:moveTo>
                <a:lnTo>
                  <a:pt x="82" y="5"/>
                </a:lnTo>
                <a:lnTo>
                  <a:pt x="159" y="14"/>
                </a:lnTo>
                <a:lnTo>
                  <a:pt x="236" y="29"/>
                </a:lnTo>
                <a:lnTo>
                  <a:pt x="308" y="53"/>
                </a:lnTo>
                <a:lnTo>
                  <a:pt x="375" y="81"/>
                </a:lnTo>
                <a:lnTo>
                  <a:pt x="437" y="115"/>
                </a:lnTo>
                <a:lnTo>
                  <a:pt x="500" y="153"/>
                </a:lnTo>
                <a:lnTo>
                  <a:pt x="552" y="197"/>
                </a:lnTo>
                <a:lnTo>
                  <a:pt x="605" y="240"/>
                </a:lnTo>
                <a:lnTo>
                  <a:pt x="649" y="293"/>
                </a:lnTo>
                <a:lnTo>
                  <a:pt x="687" y="345"/>
                </a:lnTo>
                <a:lnTo>
                  <a:pt x="721" y="408"/>
                </a:lnTo>
                <a:lnTo>
                  <a:pt x="749" y="465"/>
                </a:lnTo>
                <a:lnTo>
                  <a:pt x="769" y="532"/>
                </a:lnTo>
                <a:lnTo>
                  <a:pt x="778" y="595"/>
                </a:lnTo>
                <a:lnTo>
                  <a:pt x="783" y="662"/>
                </a:lnTo>
              </a:path>
            </a:pathLst>
          </a:custGeom>
          <a:noFill/>
          <a:ln w="28575" cmpd="sng">
            <a:solidFill>
              <a:srgbClr val="FF33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32" name="Freeform 44"/>
          <p:cNvSpPr>
            <a:spLocks/>
          </p:cNvSpPr>
          <p:nvPr/>
        </p:nvSpPr>
        <p:spPr bwMode="auto">
          <a:xfrm>
            <a:off x="4546600" y="2425700"/>
            <a:ext cx="527050" cy="1181100"/>
          </a:xfrm>
          <a:custGeom>
            <a:avLst/>
            <a:gdLst/>
            <a:ahLst/>
            <a:cxnLst>
              <a:cxn ang="0">
                <a:pos x="0" y="667"/>
              </a:cxn>
              <a:cxn ang="0">
                <a:pos x="5" y="595"/>
              </a:cxn>
              <a:cxn ang="0">
                <a:pos x="19" y="532"/>
              </a:cxn>
              <a:cxn ang="0">
                <a:pos x="38" y="465"/>
              </a:cxn>
              <a:cxn ang="0">
                <a:pos x="62" y="408"/>
              </a:cxn>
              <a:cxn ang="0">
                <a:pos x="96" y="350"/>
              </a:cxn>
              <a:cxn ang="0">
                <a:pos x="135" y="293"/>
              </a:cxn>
              <a:cxn ang="0">
                <a:pos x="183" y="245"/>
              </a:cxn>
              <a:cxn ang="0">
                <a:pos x="231" y="197"/>
              </a:cxn>
              <a:cxn ang="0">
                <a:pos x="288" y="153"/>
              </a:cxn>
              <a:cxn ang="0">
                <a:pos x="346" y="115"/>
              </a:cxn>
              <a:cxn ang="0">
                <a:pos x="413" y="81"/>
              </a:cxn>
              <a:cxn ang="0">
                <a:pos x="480" y="53"/>
              </a:cxn>
              <a:cxn ang="0">
                <a:pos x="552" y="29"/>
              </a:cxn>
              <a:cxn ang="0">
                <a:pos x="624" y="14"/>
              </a:cxn>
              <a:cxn ang="0">
                <a:pos x="701" y="5"/>
              </a:cxn>
              <a:cxn ang="0">
                <a:pos x="783" y="0"/>
              </a:cxn>
            </a:cxnLst>
            <a:rect l="0" t="0" r="r" b="b"/>
            <a:pathLst>
              <a:path w="783" h="667">
                <a:moveTo>
                  <a:pt x="0" y="667"/>
                </a:moveTo>
                <a:lnTo>
                  <a:pt x="5" y="595"/>
                </a:lnTo>
                <a:lnTo>
                  <a:pt x="19" y="532"/>
                </a:lnTo>
                <a:lnTo>
                  <a:pt x="38" y="465"/>
                </a:lnTo>
                <a:lnTo>
                  <a:pt x="62" y="408"/>
                </a:lnTo>
                <a:lnTo>
                  <a:pt x="96" y="350"/>
                </a:lnTo>
                <a:lnTo>
                  <a:pt x="135" y="293"/>
                </a:lnTo>
                <a:lnTo>
                  <a:pt x="183" y="245"/>
                </a:lnTo>
                <a:lnTo>
                  <a:pt x="231" y="197"/>
                </a:lnTo>
                <a:lnTo>
                  <a:pt x="288" y="153"/>
                </a:lnTo>
                <a:lnTo>
                  <a:pt x="346" y="115"/>
                </a:lnTo>
                <a:lnTo>
                  <a:pt x="413" y="81"/>
                </a:lnTo>
                <a:lnTo>
                  <a:pt x="480" y="53"/>
                </a:lnTo>
                <a:lnTo>
                  <a:pt x="552" y="29"/>
                </a:lnTo>
                <a:lnTo>
                  <a:pt x="624" y="14"/>
                </a:lnTo>
                <a:lnTo>
                  <a:pt x="701" y="5"/>
                </a:lnTo>
                <a:lnTo>
                  <a:pt x="783" y="0"/>
                </a:lnTo>
              </a:path>
            </a:pathLst>
          </a:custGeom>
          <a:noFill/>
          <a:ln w="28575" cmpd="sng">
            <a:solidFill>
              <a:schemeClr val="accent2"/>
            </a:solidFill>
            <a:prstDash val="solid"/>
            <a:round/>
            <a:headEnd type="triangle" w="med" len="med"/>
            <a:tailEnd type="non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2965450" y="1716088"/>
            <a:ext cx="838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800" b="1" dirty="0">
                <a:latin typeface="Arial" charset="0"/>
              </a:rPr>
              <a:t>ATP</a:t>
            </a:r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943350" y="17018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800" b="1">
                <a:latin typeface="Arial" charset="0"/>
              </a:rPr>
              <a:t>ADP</a:t>
            </a:r>
          </a:p>
        </p:txBody>
      </p: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4362450" y="2195513"/>
            <a:ext cx="293688" cy="366712"/>
            <a:chOff x="2806" y="1361"/>
            <a:chExt cx="185" cy="231"/>
          </a:xfrm>
        </p:grpSpPr>
        <p:sp>
          <p:nvSpPr>
            <p:cNvPr id="12336" name="Text Box 48"/>
            <p:cNvSpPr txBox="1">
              <a:spLocks noChangeArrowheads="1"/>
            </p:cNvSpPr>
            <p:nvPr/>
          </p:nvSpPr>
          <p:spPr bwMode="auto">
            <a:xfrm>
              <a:off x="2806" y="1361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sz="1800" b="1" dirty="0">
                  <a:latin typeface="Tahoma" pitchFamily="34" charset="0"/>
                </a:rPr>
                <a:t>P</a:t>
              </a:r>
            </a:p>
          </p:txBody>
        </p:sp>
        <p:sp>
          <p:nvSpPr>
            <p:cNvPr id="12337" name="Oval 49"/>
            <p:cNvSpPr>
              <a:spLocks noChangeArrowheads="1"/>
            </p:cNvSpPr>
            <p:nvPr/>
          </p:nvSpPr>
          <p:spPr bwMode="auto">
            <a:xfrm>
              <a:off x="2816" y="1393"/>
              <a:ext cx="175" cy="1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400550" y="3595688"/>
            <a:ext cx="293688" cy="366712"/>
            <a:chOff x="2806" y="1361"/>
            <a:chExt cx="185" cy="231"/>
          </a:xfrm>
        </p:grpSpPr>
        <p:sp>
          <p:nvSpPr>
            <p:cNvPr id="12339" name="Text Box 51"/>
            <p:cNvSpPr txBox="1">
              <a:spLocks noChangeArrowheads="1"/>
            </p:cNvSpPr>
            <p:nvPr/>
          </p:nvSpPr>
          <p:spPr bwMode="auto">
            <a:xfrm>
              <a:off x="2806" y="1361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sz="1800" b="1">
                  <a:latin typeface="Tahoma" pitchFamily="34" charset="0"/>
                </a:rPr>
                <a:t>P</a:t>
              </a:r>
            </a:p>
          </p:txBody>
        </p:sp>
        <p:sp>
          <p:nvSpPr>
            <p:cNvPr id="12340" name="Oval 52"/>
            <p:cNvSpPr>
              <a:spLocks noChangeArrowheads="1"/>
            </p:cNvSpPr>
            <p:nvPr/>
          </p:nvSpPr>
          <p:spPr bwMode="auto">
            <a:xfrm>
              <a:off x="2816" y="1393"/>
              <a:ext cx="175" cy="175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341" name="Text Box 53"/>
          <p:cNvSpPr txBox="1">
            <a:spLocks noChangeArrowheads="1"/>
          </p:cNvSpPr>
          <p:nvPr/>
        </p:nvSpPr>
        <p:spPr bwMode="auto">
          <a:xfrm>
            <a:off x="0" y="1857364"/>
            <a:ext cx="285591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solidFill>
                  <a:schemeClr val="accent2"/>
                </a:solidFill>
                <a:latin typeface="Arial" charset="0"/>
              </a:rPr>
              <a:t>Инактивированный белок</a:t>
            </a:r>
            <a:endParaRPr lang="pl-PL" b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12342" name="Text Box 54"/>
          <p:cNvSpPr txBox="1">
            <a:spLocks noChangeArrowheads="1"/>
          </p:cNvSpPr>
          <p:nvPr/>
        </p:nvSpPr>
        <p:spPr bwMode="auto">
          <a:xfrm>
            <a:off x="6324600" y="1736725"/>
            <a:ext cx="26051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err="1" smtClean="0">
                <a:solidFill>
                  <a:srgbClr val="FF3300"/>
                </a:solidFill>
                <a:latin typeface="Arial" charset="0"/>
              </a:rPr>
              <a:t>Фосфорилирование</a:t>
            </a:r>
            <a:r>
              <a:rPr lang="ru-RU" b="1" dirty="0" smtClean="0">
                <a:solidFill>
                  <a:srgbClr val="FF3300"/>
                </a:solidFill>
                <a:latin typeface="Arial" charset="0"/>
              </a:rPr>
              <a:t> и активация белка</a:t>
            </a:r>
            <a:endParaRPr lang="pl-PL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343" name="Text Box 55"/>
          <p:cNvSpPr txBox="1">
            <a:spLocks noChangeArrowheads="1"/>
          </p:cNvSpPr>
          <p:nvPr/>
        </p:nvSpPr>
        <p:spPr bwMode="auto">
          <a:xfrm>
            <a:off x="914400" y="4038600"/>
            <a:ext cx="8077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latin typeface="Arial" charset="0"/>
              </a:rPr>
              <a:t>Фосфат присоединяется к </a:t>
            </a:r>
            <a:r>
              <a:rPr lang="ru-RU" sz="2000" b="1" dirty="0" err="1" smtClean="0">
                <a:latin typeface="Arial" charset="0"/>
              </a:rPr>
              <a:t>серину</a:t>
            </a:r>
            <a:r>
              <a:rPr lang="ru-RU" sz="2000" b="1" dirty="0" smtClean="0">
                <a:latin typeface="Arial" charset="0"/>
              </a:rPr>
              <a:t> или </a:t>
            </a:r>
            <a:r>
              <a:rPr lang="ru-RU" sz="2000" b="1" dirty="0" err="1" smtClean="0">
                <a:latin typeface="Arial" charset="0"/>
              </a:rPr>
              <a:t>треонину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FF3300"/>
                </a:solidFill>
                <a:latin typeface="Arial" charset="0"/>
              </a:rPr>
              <a:t>Серин-треониноновое</a:t>
            </a:r>
            <a:r>
              <a:rPr lang="ru-RU" sz="2000" b="1" u="sng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z="2000" b="1" u="sng" dirty="0" err="1" smtClean="0">
                <a:solidFill>
                  <a:srgbClr val="FF3300"/>
                </a:solidFill>
                <a:latin typeface="Arial" charset="0"/>
              </a:rPr>
              <a:t>фосфорилирование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344" name="Text Box 56"/>
          <p:cNvSpPr txBox="1">
            <a:spLocks noChangeArrowheads="1"/>
          </p:cNvSpPr>
          <p:nvPr/>
        </p:nvSpPr>
        <p:spPr bwMode="auto">
          <a:xfrm>
            <a:off x="914400" y="5241925"/>
            <a:ext cx="80772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sz="2000" b="1" dirty="0" smtClean="0">
                <a:latin typeface="Arial" charset="0"/>
              </a:rPr>
              <a:t>Или тирозину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ru-RU" sz="2000" b="1" u="sng" dirty="0" err="1" smtClean="0">
                <a:solidFill>
                  <a:srgbClr val="FF3300"/>
                </a:solidFill>
                <a:latin typeface="Arial" charset="0"/>
              </a:rPr>
              <a:t>Тирозиновое</a:t>
            </a:r>
            <a:r>
              <a:rPr lang="ru-RU" sz="2000" b="1" u="sng" dirty="0" smtClean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ru-RU" sz="2000" b="1" u="sng" dirty="0" err="1" smtClean="0">
                <a:solidFill>
                  <a:srgbClr val="FF3300"/>
                </a:solidFill>
                <a:latin typeface="Arial" charset="0"/>
              </a:rPr>
              <a:t>фосфорилирование</a:t>
            </a:r>
            <a:r>
              <a:rPr lang="pl-PL" sz="2000" b="1" dirty="0" smtClean="0">
                <a:solidFill>
                  <a:srgbClr val="FF3300"/>
                </a:solidFill>
                <a:latin typeface="Arial" charset="0"/>
              </a:rPr>
              <a:t>.</a:t>
            </a:r>
            <a:endParaRPr lang="pl-PL" sz="2000" b="1" dirty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2345" name="Text Box 57"/>
          <p:cNvSpPr txBox="1">
            <a:spLocks noChangeArrowheads="1"/>
          </p:cNvSpPr>
          <p:nvPr/>
        </p:nvSpPr>
        <p:spPr bwMode="auto">
          <a:xfrm>
            <a:off x="1500166" y="304800"/>
            <a:ext cx="6577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То, что </a:t>
            </a:r>
            <a:r>
              <a:rPr lang="ru-RU" b="1" dirty="0" err="1" smtClean="0">
                <a:solidFill>
                  <a:srgbClr val="FF0000"/>
                </a:solidFill>
                <a:latin typeface="Arial" charset="0"/>
              </a:rPr>
              <a:t>киназы</a:t>
            </a:r>
            <a:r>
              <a:rPr lang="ru-RU" b="1" dirty="0" smtClean="0">
                <a:solidFill>
                  <a:srgbClr val="FF0000"/>
                </a:solidFill>
                <a:latin typeface="Arial" charset="0"/>
              </a:rPr>
              <a:t> активируют,</a:t>
            </a:r>
            <a:r>
              <a:rPr lang="pl-PL" b="1" dirty="0" smtClean="0">
                <a:latin typeface="Arial" charset="0"/>
              </a:rPr>
              <a:t> </a:t>
            </a:r>
            <a:r>
              <a:rPr lang="ru-RU" b="1" dirty="0" smtClean="0">
                <a:latin typeface="Arial" charset="0"/>
              </a:rPr>
              <a:t>фосфатазы инактивируют</a:t>
            </a:r>
            <a:endParaRPr lang="pl-PL" b="1" dirty="0">
              <a:latin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2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2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12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8" dur="indefinite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2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4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23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nimBg="1"/>
      <p:bldP spid="12291" grpId="0" animBg="1"/>
      <p:bldP spid="12327" grpId="0" animBg="1"/>
      <p:bldP spid="12328" grpId="0"/>
      <p:bldP spid="12329" grpId="0"/>
      <p:bldP spid="12330" grpId="0" animBg="1"/>
      <p:bldP spid="12331" grpId="0" animBg="1"/>
      <p:bldP spid="12332" grpId="0" animBg="1"/>
      <p:bldP spid="12333" grpId="0"/>
      <p:bldP spid="12334" grpId="0"/>
      <p:bldP spid="12341" grpId="0"/>
      <p:bldP spid="12342" grpId="0"/>
      <p:bldP spid="12343" grpId="0"/>
      <p:bldP spid="12344" grpId="0"/>
      <p:bldP spid="12345" grpId="0"/>
      <p:bldP spid="12345" grpId="1"/>
      <p:bldP spid="12345" grpId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1630363"/>
            <a:ext cx="9144000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2913063" y="309563"/>
            <a:ext cx="5988050" cy="11430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chemeClr val="tx1"/>
                </a:solidFill>
              </a:rPr>
              <a:t>ФОСФОИНОЗИТИДЫ 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 rot="10800000">
            <a:off x="609600" y="950913"/>
            <a:ext cx="788988" cy="681037"/>
          </a:xfrm>
          <a:custGeom>
            <a:avLst/>
            <a:gdLst>
              <a:gd name="T0" fmla="*/ 394494 w 21600"/>
              <a:gd name="T1" fmla="*/ 0 h 21600"/>
              <a:gd name="T2" fmla="*/ 97893 w 21600"/>
              <a:gd name="T3" fmla="*/ 340424 h 21600"/>
              <a:gd name="T4" fmla="*/ 394494 w 21600"/>
              <a:gd name="T5" fmla="*/ 169030 h 21600"/>
              <a:gd name="T6" fmla="*/ 691095 w 21600"/>
              <a:gd name="T7" fmla="*/ 34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 w 21600"/>
              <a:gd name="T13" fmla="*/ 0 h 21600"/>
              <a:gd name="T14" fmla="*/ 21151 w 21600"/>
              <a:gd name="T15" fmla="*/ 12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61" y="10798"/>
                </a:moveTo>
                <a:cubicBezTo>
                  <a:pt x="5362" y="7794"/>
                  <a:pt x="7796" y="5360"/>
                  <a:pt x="10800" y="5361"/>
                </a:cubicBezTo>
                <a:cubicBezTo>
                  <a:pt x="13803" y="5361"/>
                  <a:pt x="16237" y="7794"/>
                  <a:pt x="16238" y="10798"/>
                </a:cubicBezTo>
                <a:lnTo>
                  <a:pt x="21599" y="10796"/>
                </a:lnTo>
                <a:cubicBezTo>
                  <a:pt x="21597" y="4832"/>
                  <a:pt x="16763" y="-1"/>
                  <a:pt x="10799" y="0"/>
                </a:cubicBezTo>
                <a:cubicBezTo>
                  <a:pt x="4836" y="0"/>
                  <a:pt x="2" y="4832"/>
                  <a:pt x="0" y="10796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735013" y="249238"/>
            <a:ext cx="411162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46313" y="2535238"/>
            <a:ext cx="911225" cy="879475"/>
            <a:chOff x="848" y="1526"/>
            <a:chExt cx="574" cy="554"/>
          </a:xfrm>
        </p:grpSpPr>
        <p:sp>
          <p:nvSpPr>
            <p:cNvPr id="34863" name="Oval 7"/>
            <p:cNvSpPr>
              <a:spLocks noChangeArrowheads="1"/>
            </p:cNvSpPr>
            <p:nvPr/>
          </p:nvSpPr>
          <p:spPr bwMode="auto">
            <a:xfrm>
              <a:off x="848" y="1526"/>
              <a:ext cx="553" cy="554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64" name="Text Box 8"/>
            <p:cNvSpPr txBox="1">
              <a:spLocks noChangeArrowheads="1"/>
            </p:cNvSpPr>
            <p:nvPr/>
          </p:nvSpPr>
          <p:spPr bwMode="auto">
            <a:xfrm>
              <a:off x="959" y="1615"/>
              <a:ext cx="463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/>
                <a:t>G</a:t>
              </a:r>
              <a:endParaRPr lang="ru-RU" sz="3200" b="1"/>
            </a:p>
          </p:txBody>
        </p:sp>
      </p:grpSp>
      <p:sp>
        <p:nvSpPr>
          <p:cNvPr id="34823" name="Oval 9"/>
          <p:cNvSpPr>
            <a:spLocks noChangeArrowheads="1"/>
          </p:cNvSpPr>
          <p:nvPr/>
        </p:nvSpPr>
        <p:spPr bwMode="auto">
          <a:xfrm>
            <a:off x="3840163" y="1722438"/>
            <a:ext cx="1101725" cy="1122362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Text Box 10"/>
          <p:cNvSpPr txBox="1">
            <a:spLocks noChangeArrowheads="1"/>
          </p:cNvSpPr>
          <p:nvPr/>
        </p:nvSpPr>
        <p:spPr bwMode="auto">
          <a:xfrm>
            <a:off x="2006600" y="4930775"/>
            <a:ext cx="123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4786313" y="3352800"/>
            <a:ext cx="1038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ИФ</a:t>
            </a:r>
            <a:r>
              <a:rPr lang="ru-RU" sz="3200" b="1" baseline="-25000" dirty="0"/>
              <a:t>3</a:t>
            </a:r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1112838" y="2798763"/>
            <a:ext cx="1074737" cy="2524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 flipV="1">
            <a:off x="4968875" y="2420938"/>
            <a:ext cx="1577975" cy="88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 flipV="1">
            <a:off x="3175000" y="2652713"/>
            <a:ext cx="733425" cy="504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504113" y="3635375"/>
            <a:ext cx="1150937" cy="1943100"/>
            <a:chOff x="4343" y="2120"/>
            <a:chExt cx="725" cy="1224"/>
          </a:xfrm>
        </p:grpSpPr>
        <p:sp>
          <p:nvSpPr>
            <p:cNvPr id="34861" name="Freeform 16"/>
            <p:cNvSpPr>
              <a:spLocks/>
            </p:cNvSpPr>
            <p:nvPr/>
          </p:nvSpPr>
          <p:spPr bwMode="auto">
            <a:xfrm rot="-3475667">
              <a:off x="4094" y="2369"/>
              <a:ext cx="1224" cy="725"/>
            </a:xfrm>
            <a:custGeom>
              <a:avLst/>
              <a:gdLst>
                <a:gd name="T0" fmla="*/ 978 w 1224"/>
                <a:gd name="T1" fmla="*/ 499 h 725"/>
                <a:gd name="T2" fmla="*/ 1170 w 1224"/>
                <a:gd name="T3" fmla="*/ 556 h 725"/>
                <a:gd name="T4" fmla="*/ 1192 w 1224"/>
                <a:gd name="T5" fmla="*/ 658 h 725"/>
                <a:gd name="T6" fmla="*/ 1113 w 1224"/>
                <a:gd name="T7" fmla="*/ 680 h 725"/>
                <a:gd name="T8" fmla="*/ 978 w 1224"/>
                <a:gd name="T9" fmla="*/ 635 h 725"/>
                <a:gd name="T10" fmla="*/ 966 w 1224"/>
                <a:gd name="T11" fmla="*/ 601 h 725"/>
                <a:gd name="T12" fmla="*/ 842 w 1224"/>
                <a:gd name="T13" fmla="*/ 567 h 725"/>
                <a:gd name="T14" fmla="*/ 492 w 1224"/>
                <a:gd name="T15" fmla="*/ 601 h 725"/>
                <a:gd name="T16" fmla="*/ 323 w 1224"/>
                <a:gd name="T17" fmla="*/ 725 h 725"/>
                <a:gd name="T18" fmla="*/ 176 w 1224"/>
                <a:gd name="T19" fmla="*/ 680 h 725"/>
                <a:gd name="T20" fmla="*/ 108 w 1224"/>
                <a:gd name="T21" fmla="*/ 646 h 725"/>
                <a:gd name="T22" fmla="*/ 29 w 1224"/>
                <a:gd name="T23" fmla="*/ 556 h 725"/>
                <a:gd name="T24" fmla="*/ 52 w 1224"/>
                <a:gd name="T25" fmla="*/ 364 h 725"/>
                <a:gd name="T26" fmla="*/ 153 w 1224"/>
                <a:gd name="T27" fmla="*/ 194 h 725"/>
                <a:gd name="T28" fmla="*/ 244 w 1224"/>
                <a:gd name="T29" fmla="*/ 82 h 725"/>
                <a:gd name="T30" fmla="*/ 402 w 1224"/>
                <a:gd name="T31" fmla="*/ 59 h 725"/>
                <a:gd name="T32" fmla="*/ 424 w 1224"/>
                <a:gd name="T33" fmla="*/ 127 h 725"/>
                <a:gd name="T34" fmla="*/ 458 w 1224"/>
                <a:gd name="T35" fmla="*/ 307 h 725"/>
                <a:gd name="T36" fmla="*/ 526 w 1224"/>
                <a:gd name="T37" fmla="*/ 330 h 725"/>
                <a:gd name="T38" fmla="*/ 560 w 1224"/>
                <a:gd name="T39" fmla="*/ 341 h 725"/>
                <a:gd name="T40" fmla="*/ 808 w 1224"/>
                <a:gd name="T41" fmla="*/ 432 h 725"/>
                <a:gd name="T42" fmla="*/ 831 w 1224"/>
                <a:gd name="T43" fmla="*/ 466 h 725"/>
                <a:gd name="T44" fmla="*/ 865 w 1224"/>
                <a:gd name="T45" fmla="*/ 477 h 725"/>
                <a:gd name="T46" fmla="*/ 933 w 1224"/>
                <a:gd name="T47" fmla="*/ 522 h 725"/>
                <a:gd name="T48" fmla="*/ 978 w 1224"/>
                <a:gd name="T49" fmla="*/ 533 h 725"/>
                <a:gd name="T50" fmla="*/ 978 w 1224"/>
                <a:gd name="T51" fmla="*/ 499 h 72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24"/>
                <a:gd name="T79" fmla="*/ 0 h 725"/>
                <a:gd name="T80" fmla="*/ 1224 w 1224"/>
                <a:gd name="T81" fmla="*/ 725 h 72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24" h="725">
                  <a:moveTo>
                    <a:pt x="978" y="499"/>
                  </a:moveTo>
                  <a:cubicBezTo>
                    <a:pt x="1041" y="521"/>
                    <a:pt x="1106" y="535"/>
                    <a:pt x="1170" y="556"/>
                  </a:cubicBezTo>
                  <a:cubicBezTo>
                    <a:pt x="1187" y="582"/>
                    <a:pt x="1224" y="626"/>
                    <a:pt x="1192" y="658"/>
                  </a:cubicBezTo>
                  <a:cubicBezTo>
                    <a:pt x="1187" y="663"/>
                    <a:pt x="1113" y="680"/>
                    <a:pt x="1113" y="680"/>
                  </a:cubicBezTo>
                  <a:cubicBezTo>
                    <a:pt x="1054" y="670"/>
                    <a:pt x="1026" y="667"/>
                    <a:pt x="978" y="635"/>
                  </a:cubicBezTo>
                  <a:cubicBezTo>
                    <a:pt x="974" y="624"/>
                    <a:pt x="975" y="608"/>
                    <a:pt x="966" y="601"/>
                  </a:cubicBezTo>
                  <a:cubicBezTo>
                    <a:pt x="957" y="594"/>
                    <a:pt x="856" y="571"/>
                    <a:pt x="842" y="567"/>
                  </a:cubicBezTo>
                  <a:cubicBezTo>
                    <a:pt x="711" y="574"/>
                    <a:pt x="616" y="588"/>
                    <a:pt x="492" y="601"/>
                  </a:cubicBezTo>
                  <a:cubicBezTo>
                    <a:pt x="452" y="660"/>
                    <a:pt x="386" y="694"/>
                    <a:pt x="323" y="725"/>
                  </a:cubicBezTo>
                  <a:cubicBezTo>
                    <a:pt x="276" y="707"/>
                    <a:pt x="221" y="702"/>
                    <a:pt x="176" y="680"/>
                  </a:cubicBezTo>
                  <a:cubicBezTo>
                    <a:pt x="78" y="632"/>
                    <a:pt x="203" y="679"/>
                    <a:pt x="108" y="646"/>
                  </a:cubicBezTo>
                  <a:cubicBezTo>
                    <a:pt x="83" y="609"/>
                    <a:pt x="54" y="593"/>
                    <a:pt x="29" y="556"/>
                  </a:cubicBezTo>
                  <a:cubicBezTo>
                    <a:pt x="1" y="472"/>
                    <a:pt x="0" y="441"/>
                    <a:pt x="52" y="364"/>
                  </a:cubicBezTo>
                  <a:cubicBezTo>
                    <a:pt x="74" y="296"/>
                    <a:pt x="91" y="236"/>
                    <a:pt x="153" y="194"/>
                  </a:cubicBezTo>
                  <a:cubicBezTo>
                    <a:pt x="173" y="140"/>
                    <a:pt x="189" y="100"/>
                    <a:pt x="244" y="82"/>
                  </a:cubicBezTo>
                  <a:cubicBezTo>
                    <a:pt x="282" y="24"/>
                    <a:pt x="283" y="0"/>
                    <a:pt x="402" y="59"/>
                  </a:cubicBezTo>
                  <a:cubicBezTo>
                    <a:pt x="423" y="70"/>
                    <a:pt x="424" y="127"/>
                    <a:pt x="424" y="127"/>
                  </a:cubicBezTo>
                  <a:cubicBezTo>
                    <a:pt x="429" y="188"/>
                    <a:pt x="406" y="275"/>
                    <a:pt x="458" y="307"/>
                  </a:cubicBezTo>
                  <a:cubicBezTo>
                    <a:pt x="478" y="320"/>
                    <a:pt x="503" y="322"/>
                    <a:pt x="526" y="330"/>
                  </a:cubicBezTo>
                  <a:cubicBezTo>
                    <a:pt x="537" y="334"/>
                    <a:pt x="560" y="341"/>
                    <a:pt x="560" y="341"/>
                  </a:cubicBezTo>
                  <a:cubicBezTo>
                    <a:pt x="634" y="391"/>
                    <a:pt x="725" y="403"/>
                    <a:pt x="808" y="432"/>
                  </a:cubicBezTo>
                  <a:cubicBezTo>
                    <a:pt x="816" y="443"/>
                    <a:pt x="820" y="458"/>
                    <a:pt x="831" y="466"/>
                  </a:cubicBezTo>
                  <a:cubicBezTo>
                    <a:pt x="840" y="473"/>
                    <a:pt x="855" y="471"/>
                    <a:pt x="865" y="477"/>
                  </a:cubicBezTo>
                  <a:cubicBezTo>
                    <a:pt x="889" y="490"/>
                    <a:pt x="907" y="516"/>
                    <a:pt x="933" y="522"/>
                  </a:cubicBezTo>
                  <a:cubicBezTo>
                    <a:pt x="948" y="526"/>
                    <a:pt x="964" y="540"/>
                    <a:pt x="978" y="533"/>
                  </a:cubicBezTo>
                  <a:cubicBezTo>
                    <a:pt x="988" y="528"/>
                    <a:pt x="978" y="510"/>
                    <a:pt x="978" y="499"/>
                  </a:cubicBez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2" name="Text Box 17"/>
            <p:cNvSpPr txBox="1">
              <a:spLocks noChangeArrowheads="1"/>
            </p:cNvSpPr>
            <p:nvPr/>
          </p:nvSpPr>
          <p:spPr bwMode="auto">
            <a:xfrm>
              <a:off x="4349" y="2800"/>
              <a:ext cx="56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ПК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5773738" y="5445125"/>
            <a:ext cx="1379537" cy="920750"/>
            <a:chOff x="3309" y="3126"/>
            <a:chExt cx="869" cy="580"/>
          </a:xfrm>
        </p:grpSpPr>
        <p:sp>
          <p:nvSpPr>
            <p:cNvPr id="34859" name="Freeform 19"/>
            <p:cNvSpPr>
              <a:spLocks/>
            </p:cNvSpPr>
            <p:nvPr/>
          </p:nvSpPr>
          <p:spPr bwMode="auto">
            <a:xfrm>
              <a:off x="3331" y="3126"/>
              <a:ext cx="746" cy="580"/>
            </a:xfrm>
            <a:custGeom>
              <a:avLst/>
              <a:gdLst>
                <a:gd name="T0" fmla="*/ 204 w 746"/>
                <a:gd name="T1" fmla="*/ 556 h 580"/>
                <a:gd name="T2" fmla="*/ 12 w 746"/>
                <a:gd name="T3" fmla="*/ 443 h 580"/>
                <a:gd name="T4" fmla="*/ 1 w 746"/>
                <a:gd name="T5" fmla="*/ 409 h 580"/>
                <a:gd name="T6" fmla="*/ 91 w 746"/>
                <a:gd name="T7" fmla="*/ 93 h 580"/>
                <a:gd name="T8" fmla="*/ 238 w 746"/>
                <a:gd name="T9" fmla="*/ 2 h 580"/>
                <a:gd name="T10" fmla="*/ 441 w 746"/>
                <a:gd name="T11" fmla="*/ 14 h 580"/>
                <a:gd name="T12" fmla="*/ 509 w 746"/>
                <a:gd name="T13" fmla="*/ 59 h 580"/>
                <a:gd name="T14" fmla="*/ 532 w 746"/>
                <a:gd name="T15" fmla="*/ 93 h 580"/>
                <a:gd name="T16" fmla="*/ 599 w 746"/>
                <a:gd name="T17" fmla="*/ 115 h 580"/>
                <a:gd name="T18" fmla="*/ 701 w 746"/>
                <a:gd name="T19" fmla="*/ 206 h 580"/>
                <a:gd name="T20" fmla="*/ 746 w 746"/>
                <a:gd name="T21" fmla="*/ 307 h 580"/>
                <a:gd name="T22" fmla="*/ 690 w 746"/>
                <a:gd name="T23" fmla="*/ 466 h 580"/>
                <a:gd name="T24" fmla="*/ 509 w 746"/>
                <a:gd name="T25" fmla="*/ 499 h 580"/>
                <a:gd name="T26" fmla="*/ 441 w 746"/>
                <a:gd name="T27" fmla="*/ 522 h 580"/>
                <a:gd name="T28" fmla="*/ 407 w 746"/>
                <a:gd name="T29" fmla="*/ 533 h 580"/>
                <a:gd name="T30" fmla="*/ 294 w 746"/>
                <a:gd name="T31" fmla="*/ 578 h 580"/>
                <a:gd name="T32" fmla="*/ 193 w 746"/>
                <a:gd name="T33" fmla="*/ 567 h 580"/>
                <a:gd name="T34" fmla="*/ 181 w 746"/>
                <a:gd name="T35" fmla="*/ 533 h 580"/>
                <a:gd name="T36" fmla="*/ 204 w 746"/>
                <a:gd name="T37" fmla="*/ 556 h 5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6"/>
                <a:gd name="T58" fmla="*/ 0 h 580"/>
                <a:gd name="T59" fmla="*/ 746 w 746"/>
                <a:gd name="T60" fmla="*/ 580 h 58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6" h="580">
                  <a:moveTo>
                    <a:pt x="204" y="556"/>
                  </a:moveTo>
                  <a:cubicBezTo>
                    <a:pt x="56" y="522"/>
                    <a:pt x="61" y="557"/>
                    <a:pt x="12" y="443"/>
                  </a:cubicBezTo>
                  <a:cubicBezTo>
                    <a:pt x="7" y="432"/>
                    <a:pt x="5" y="420"/>
                    <a:pt x="1" y="409"/>
                  </a:cubicBezTo>
                  <a:cubicBezTo>
                    <a:pt x="8" y="317"/>
                    <a:pt x="0" y="152"/>
                    <a:pt x="91" y="93"/>
                  </a:cubicBezTo>
                  <a:cubicBezTo>
                    <a:pt x="120" y="3"/>
                    <a:pt x="150" y="17"/>
                    <a:pt x="238" y="2"/>
                  </a:cubicBezTo>
                  <a:cubicBezTo>
                    <a:pt x="306" y="6"/>
                    <a:pt x="375" y="0"/>
                    <a:pt x="441" y="14"/>
                  </a:cubicBezTo>
                  <a:cubicBezTo>
                    <a:pt x="468" y="20"/>
                    <a:pt x="509" y="59"/>
                    <a:pt x="509" y="59"/>
                  </a:cubicBezTo>
                  <a:cubicBezTo>
                    <a:pt x="517" y="70"/>
                    <a:pt x="520" y="86"/>
                    <a:pt x="532" y="93"/>
                  </a:cubicBezTo>
                  <a:cubicBezTo>
                    <a:pt x="552" y="105"/>
                    <a:pt x="599" y="115"/>
                    <a:pt x="599" y="115"/>
                  </a:cubicBezTo>
                  <a:cubicBezTo>
                    <a:pt x="639" y="142"/>
                    <a:pt x="661" y="179"/>
                    <a:pt x="701" y="206"/>
                  </a:cubicBezTo>
                  <a:cubicBezTo>
                    <a:pt x="713" y="243"/>
                    <a:pt x="734" y="270"/>
                    <a:pt x="746" y="307"/>
                  </a:cubicBezTo>
                  <a:cubicBezTo>
                    <a:pt x="739" y="355"/>
                    <a:pt x="728" y="427"/>
                    <a:pt x="690" y="466"/>
                  </a:cubicBezTo>
                  <a:cubicBezTo>
                    <a:pt x="670" y="486"/>
                    <a:pt x="514" y="498"/>
                    <a:pt x="509" y="499"/>
                  </a:cubicBezTo>
                  <a:cubicBezTo>
                    <a:pt x="486" y="507"/>
                    <a:pt x="464" y="514"/>
                    <a:pt x="441" y="522"/>
                  </a:cubicBezTo>
                  <a:cubicBezTo>
                    <a:pt x="430" y="526"/>
                    <a:pt x="407" y="533"/>
                    <a:pt x="407" y="533"/>
                  </a:cubicBezTo>
                  <a:cubicBezTo>
                    <a:pt x="368" y="559"/>
                    <a:pt x="340" y="567"/>
                    <a:pt x="294" y="578"/>
                  </a:cubicBezTo>
                  <a:cubicBezTo>
                    <a:pt x="260" y="574"/>
                    <a:pt x="224" y="580"/>
                    <a:pt x="193" y="567"/>
                  </a:cubicBezTo>
                  <a:cubicBezTo>
                    <a:pt x="182" y="563"/>
                    <a:pt x="173" y="541"/>
                    <a:pt x="181" y="533"/>
                  </a:cubicBezTo>
                  <a:cubicBezTo>
                    <a:pt x="189" y="525"/>
                    <a:pt x="196" y="548"/>
                    <a:pt x="204" y="556"/>
                  </a:cubicBezTo>
                  <a:close/>
                </a:path>
              </a:pathLst>
            </a:cu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4860" name="Text Box 20"/>
            <p:cNvSpPr txBox="1">
              <a:spLocks noChangeArrowheads="1"/>
            </p:cNvSpPr>
            <p:nvPr/>
          </p:nvSpPr>
          <p:spPr bwMode="auto">
            <a:xfrm>
              <a:off x="3309" y="3242"/>
              <a:ext cx="869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3200" b="1">
                  <a:solidFill>
                    <a:srgbClr val="FF9900"/>
                  </a:solidFill>
                </a:rPr>
                <a:t>ЭБ</a:t>
              </a:r>
              <a:endParaRPr lang="ru-RU" sz="3200" b="1" baseline="-25000">
                <a:solidFill>
                  <a:srgbClr val="FF9900"/>
                </a:solidFill>
              </a:endParaRPr>
            </a:p>
          </p:txBody>
        </p:sp>
      </p:grp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7891463" y="5737225"/>
            <a:ext cx="1379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КР</a:t>
            </a:r>
            <a:endParaRPr lang="ru-RU" sz="5400" b="1" baseline="-25000" dirty="0"/>
          </a:p>
        </p:txBody>
      </p:sp>
      <p:sp>
        <p:nvSpPr>
          <p:cNvPr id="51222" name="Line 22"/>
          <p:cNvSpPr>
            <a:spLocks noChangeShapeType="1"/>
          </p:cNvSpPr>
          <p:nvPr/>
        </p:nvSpPr>
        <p:spPr bwMode="auto">
          <a:xfrm flipH="1">
            <a:off x="6850063" y="5273675"/>
            <a:ext cx="520700" cy="231775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23" name="Line 23"/>
          <p:cNvSpPr>
            <a:spLocks noChangeShapeType="1"/>
          </p:cNvSpPr>
          <p:nvPr/>
        </p:nvSpPr>
        <p:spPr bwMode="auto">
          <a:xfrm>
            <a:off x="7050088" y="6210300"/>
            <a:ext cx="858837" cy="68263"/>
          </a:xfrm>
          <a:prstGeom prst="line">
            <a:avLst/>
          </a:pr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34" name="Freeform 26"/>
          <p:cNvSpPr>
            <a:spLocks/>
          </p:cNvSpPr>
          <p:nvPr/>
        </p:nvSpPr>
        <p:spPr bwMode="auto">
          <a:xfrm>
            <a:off x="534988" y="1631950"/>
            <a:ext cx="106045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4835" name="Freeform 27"/>
          <p:cNvSpPr>
            <a:spLocks/>
          </p:cNvSpPr>
          <p:nvPr/>
        </p:nvSpPr>
        <p:spPr bwMode="auto">
          <a:xfrm>
            <a:off x="6630988" y="1630363"/>
            <a:ext cx="147320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231" name="Line 31"/>
          <p:cNvSpPr>
            <a:spLocks noChangeShapeType="1"/>
          </p:cNvSpPr>
          <p:nvPr/>
        </p:nvSpPr>
        <p:spPr bwMode="auto">
          <a:xfrm flipH="1">
            <a:off x="5665788" y="2798763"/>
            <a:ext cx="1238250" cy="51911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auto">
          <a:xfrm>
            <a:off x="7475538" y="3678238"/>
            <a:ext cx="11668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/>
              <a:t>ДАГ</a:t>
            </a:r>
            <a:endParaRPr lang="ru-RU" sz="3200" b="1" baseline="-25000" dirty="0"/>
          </a:p>
        </p:txBody>
      </p:sp>
      <p:sp>
        <p:nvSpPr>
          <p:cNvPr id="51233" name="Line 33"/>
          <p:cNvSpPr>
            <a:spLocks noChangeShapeType="1"/>
          </p:cNvSpPr>
          <p:nvPr/>
        </p:nvSpPr>
        <p:spPr bwMode="auto">
          <a:xfrm flipH="1">
            <a:off x="7926388" y="4232275"/>
            <a:ext cx="1587" cy="4143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34" name="Line 34"/>
          <p:cNvSpPr>
            <a:spLocks noChangeShapeType="1"/>
          </p:cNvSpPr>
          <p:nvPr/>
        </p:nvSpPr>
        <p:spPr bwMode="auto">
          <a:xfrm>
            <a:off x="7586663" y="2797175"/>
            <a:ext cx="376237" cy="898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840" name="Text Box 37"/>
          <p:cNvSpPr txBox="1">
            <a:spLocks noChangeArrowheads="1"/>
          </p:cNvSpPr>
          <p:nvPr/>
        </p:nvSpPr>
        <p:spPr bwMode="auto">
          <a:xfrm>
            <a:off x="788988" y="1989138"/>
            <a:ext cx="71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R</a:t>
            </a:r>
            <a:endParaRPr lang="ru-RU" sz="3200" b="1" baseline="-25000">
              <a:solidFill>
                <a:schemeClr val="tx2"/>
              </a:solidFill>
            </a:endParaRPr>
          </a:p>
        </p:txBody>
      </p:sp>
      <p:sp>
        <p:nvSpPr>
          <p:cNvPr id="34841" name="Text Box 38"/>
          <p:cNvSpPr txBox="1">
            <a:spLocks noChangeArrowheads="1"/>
          </p:cNvSpPr>
          <p:nvPr/>
        </p:nvSpPr>
        <p:spPr bwMode="auto">
          <a:xfrm>
            <a:off x="6742113" y="2098675"/>
            <a:ext cx="147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ФИФ</a:t>
            </a:r>
            <a:r>
              <a:rPr lang="ru-RU" sz="3200" b="1" baseline="-25000">
                <a:solidFill>
                  <a:schemeClr val="tx2"/>
                </a:solidFill>
              </a:rPr>
              <a:t>2</a:t>
            </a:r>
            <a:endParaRPr lang="ru-RU" sz="3200" b="1">
              <a:solidFill>
                <a:schemeClr val="tx2"/>
              </a:solidFill>
            </a:endParaRPr>
          </a:p>
        </p:txBody>
      </p:sp>
      <p:sp>
        <p:nvSpPr>
          <p:cNvPr id="34842" name="Text Box 39"/>
          <p:cNvSpPr txBox="1">
            <a:spLocks noChangeArrowheads="1"/>
          </p:cNvSpPr>
          <p:nvPr/>
        </p:nvSpPr>
        <p:spPr bwMode="auto">
          <a:xfrm>
            <a:off x="3802063" y="1933575"/>
            <a:ext cx="1200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PLC</a:t>
            </a:r>
            <a:endParaRPr lang="ru-RU" sz="4000" b="1" baseline="-25000">
              <a:solidFill>
                <a:srgbClr val="FF0000"/>
              </a:solidFill>
            </a:endParaRPr>
          </a:p>
        </p:txBody>
      </p:sp>
      <p:sp>
        <p:nvSpPr>
          <p:cNvPr id="34843" name="Oval 40"/>
          <p:cNvSpPr>
            <a:spLocks noChangeArrowheads="1"/>
          </p:cNvSpPr>
          <p:nvPr/>
        </p:nvSpPr>
        <p:spPr bwMode="auto">
          <a:xfrm>
            <a:off x="1076325" y="3908425"/>
            <a:ext cx="2779713" cy="7524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 rot="7112651">
            <a:off x="3079751" y="4279900"/>
            <a:ext cx="639762" cy="884237"/>
            <a:chOff x="4314" y="1129"/>
            <a:chExt cx="566" cy="667"/>
          </a:xfrm>
        </p:grpSpPr>
        <p:sp>
          <p:nvSpPr>
            <p:cNvPr id="34857" name="AutoShape 42"/>
            <p:cNvSpPr>
              <a:spLocks noChangeArrowheads="1"/>
            </p:cNvSpPr>
            <p:nvPr/>
          </p:nvSpPr>
          <p:spPr bwMode="auto">
            <a:xfrm rot="2189591">
              <a:off x="4314" y="1129"/>
              <a:ext cx="520" cy="667"/>
            </a:xfrm>
            <a:prstGeom prst="can">
              <a:avLst>
                <a:gd name="adj" fmla="val 320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8" name="Oval 43"/>
            <p:cNvSpPr>
              <a:spLocks noChangeArrowheads="1"/>
            </p:cNvSpPr>
            <p:nvPr/>
          </p:nvSpPr>
          <p:spPr bwMode="auto">
            <a:xfrm rot="2366608">
              <a:off x="4552" y="1253"/>
              <a:ext cx="328" cy="5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3013075" y="5483225"/>
            <a:ext cx="827088" cy="485775"/>
            <a:chOff x="2666" y="1715"/>
            <a:chExt cx="521" cy="306"/>
          </a:xfrm>
        </p:grpSpPr>
        <p:sp>
          <p:nvSpPr>
            <p:cNvPr id="34855" name="Oval 45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6" name="Text Box 46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3678238" y="5453063"/>
            <a:ext cx="827087" cy="485775"/>
            <a:chOff x="2666" y="1715"/>
            <a:chExt cx="521" cy="306"/>
          </a:xfrm>
        </p:grpSpPr>
        <p:sp>
          <p:nvSpPr>
            <p:cNvPr id="34853" name="Oval 48"/>
            <p:cNvSpPr>
              <a:spLocks noChangeArrowheads="1"/>
            </p:cNvSpPr>
            <p:nvPr/>
          </p:nvSpPr>
          <p:spPr bwMode="auto">
            <a:xfrm>
              <a:off x="2700" y="1715"/>
              <a:ext cx="339" cy="30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854" name="Text Box 49"/>
            <p:cNvSpPr txBox="1">
              <a:spLocks noChangeArrowheads="1"/>
            </p:cNvSpPr>
            <p:nvPr/>
          </p:nvSpPr>
          <p:spPr bwMode="auto">
            <a:xfrm>
              <a:off x="2666" y="1750"/>
              <a:ext cx="52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/>
                <a:t>Са</a:t>
              </a:r>
              <a:r>
                <a:rPr lang="ru-RU" baseline="30000"/>
                <a:t>2+</a:t>
              </a:r>
            </a:p>
          </p:txBody>
        </p:sp>
      </p:grpSp>
      <p:sp>
        <p:nvSpPr>
          <p:cNvPr id="34847" name="Text Box 50"/>
          <p:cNvSpPr txBox="1">
            <a:spLocks noChangeArrowheads="1"/>
          </p:cNvSpPr>
          <p:nvPr/>
        </p:nvSpPr>
        <p:spPr bwMode="auto">
          <a:xfrm>
            <a:off x="1954213" y="3981450"/>
            <a:ext cx="1236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51253" name="Line 53"/>
          <p:cNvSpPr>
            <a:spLocks noChangeShapeType="1"/>
          </p:cNvSpPr>
          <p:nvPr/>
        </p:nvSpPr>
        <p:spPr bwMode="auto">
          <a:xfrm flipH="1">
            <a:off x="3821113" y="3875088"/>
            <a:ext cx="949325" cy="7699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4" name="Line 54"/>
          <p:cNvSpPr>
            <a:spLocks noChangeShapeType="1"/>
          </p:cNvSpPr>
          <p:nvPr/>
        </p:nvSpPr>
        <p:spPr bwMode="auto">
          <a:xfrm flipH="1" flipV="1">
            <a:off x="1614488" y="5935663"/>
            <a:ext cx="1382712" cy="128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5" name="Freeform 55"/>
          <p:cNvSpPr>
            <a:spLocks/>
          </p:cNvSpPr>
          <p:nvPr/>
        </p:nvSpPr>
        <p:spPr bwMode="auto">
          <a:xfrm rot="7943402">
            <a:off x="2942432" y="4071143"/>
            <a:ext cx="876300" cy="1579563"/>
          </a:xfrm>
          <a:custGeom>
            <a:avLst/>
            <a:gdLst>
              <a:gd name="T0" fmla="*/ 0 w 552"/>
              <a:gd name="T1" fmla="*/ 995 h 995"/>
              <a:gd name="T2" fmla="*/ 247 w 552"/>
              <a:gd name="T3" fmla="*/ 282 h 995"/>
              <a:gd name="T4" fmla="*/ 552 w 552"/>
              <a:gd name="T5" fmla="*/ 0 h 995"/>
              <a:gd name="T6" fmla="*/ 0 60000 65536"/>
              <a:gd name="T7" fmla="*/ 0 60000 65536"/>
              <a:gd name="T8" fmla="*/ 0 60000 65536"/>
              <a:gd name="T9" fmla="*/ 0 w 552"/>
              <a:gd name="T10" fmla="*/ 0 h 995"/>
              <a:gd name="T11" fmla="*/ 552 w 552"/>
              <a:gd name="T12" fmla="*/ 995 h 9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52" h="995">
                <a:moveTo>
                  <a:pt x="0" y="995"/>
                </a:moveTo>
                <a:lnTo>
                  <a:pt x="247" y="282"/>
                </a:lnTo>
                <a:lnTo>
                  <a:pt x="552" y="0"/>
                </a:lnTo>
              </a:path>
            </a:pathLst>
          </a:custGeom>
          <a:noFill/>
          <a:ln w="57150">
            <a:solidFill>
              <a:srgbClr val="33CC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1256" name="Text Box 56"/>
          <p:cNvSpPr txBox="1">
            <a:spLocks noChangeArrowheads="1"/>
          </p:cNvSpPr>
          <p:nvPr/>
        </p:nvSpPr>
        <p:spPr bwMode="auto">
          <a:xfrm>
            <a:off x="433388" y="5254625"/>
            <a:ext cx="13795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 dirty="0"/>
              <a:t>КР</a:t>
            </a:r>
            <a:endParaRPr lang="ru-RU" sz="5400" b="1" baseline="-25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539E-6 C 0.00694 0.00626 0.00955 0.01483 0.01753 0.01831 C 0.03264 0.03175 0.0566 0.02179 0.06198 0.04334 C 0.06267 0.04589 0.04548 0.00162 0.04618 0.00417 C 0.04687 0.00672 0.07951 0.05099 0.07951 0.05123 C 0.07795 0.06768 0.0158 0.04265 0.01285 0.05911 C 0.01319 0.06305 -0.04584 0.05053 -0.04393 0.05656 C -0.04306 0.05957 0.00694 0.10593 0.00694 0.10616 " pathEditMode="relative" rAng="0" ptsTypes="ffffffff">
                                      <p:cBhvr>
                                        <p:cTn id="10" dur="20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1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1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1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512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770" decel="100000"/>
                                        <p:tgtEl>
                                          <p:spTgt spid="512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770" decel="100000"/>
                                        <p:tgtEl>
                                          <p:spTgt spid="512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9" dur="770" fill="hold"/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animBg="1"/>
      <p:bldP spid="51205" grpId="1" animBg="1"/>
      <p:bldP spid="51211" grpId="0"/>
      <p:bldP spid="51212" grpId="0" animBg="1"/>
      <p:bldP spid="51213" grpId="0" animBg="1"/>
      <p:bldP spid="51214" grpId="0" animBg="1"/>
      <p:bldP spid="51221" grpId="0"/>
      <p:bldP spid="51222" grpId="0" animBg="1"/>
      <p:bldP spid="51223" grpId="0" animBg="1"/>
      <p:bldP spid="51231" grpId="0" animBg="1"/>
      <p:bldP spid="51232" grpId="0"/>
      <p:bldP spid="51233" grpId="0" animBg="1"/>
      <p:bldP spid="51234" grpId="0" animBg="1"/>
      <p:bldP spid="51253" grpId="0" animBg="1"/>
      <p:bldP spid="51254" grpId="0" animBg="1"/>
      <p:bldP spid="51255" grpId="0" animBg="1"/>
      <p:bldP spid="512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1630363"/>
            <a:ext cx="9144000" cy="12366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2913063" y="309563"/>
            <a:ext cx="5988050" cy="1143000"/>
          </a:xfrm>
        </p:spPr>
        <p:txBody>
          <a:bodyPr/>
          <a:lstStyle/>
          <a:p>
            <a:pPr eaLnBrk="1" hangingPunct="1"/>
            <a:r>
              <a:rPr lang="ru-RU" b="1" dirty="0" err="1" smtClean="0">
                <a:solidFill>
                  <a:schemeClr val="tx1"/>
                </a:solidFill>
              </a:rPr>
              <a:t>эйкозаноиды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5844" name="AutoShape 4"/>
          <p:cNvSpPr>
            <a:spLocks noChangeArrowheads="1"/>
          </p:cNvSpPr>
          <p:nvPr/>
        </p:nvSpPr>
        <p:spPr bwMode="auto">
          <a:xfrm rot="10800000">
            <a:off x="609600" y="950913"/>
            <a:ext cx="788988" cy="681037"/>
          </a:xfrm>
          <a:custGeom>
            <a:avLst/>
            <a:gdLst>
              <a:gd name="T0" fmla="*/ 394494 w 21600"/>
              <a:gd name="T1" fmla="*/ 0 h 21600"/>
              <a:gd name="T2" fmla="*/ 97893 w 21600"/>
              <a:gd name="T3" fmla="*/ 340424 h 21600"/>
              <a:gd name="T4" fmla="*/ 394494 w 21600"/>
              <a:gd name="T5" fmla="*/ 169030 h 21600"/>
              <a:gd name="T6" fmla="*/ 691095 w 21600"/>
              <a:gd name="T7" fmla="*/ 340424 h 21600"/>
              <a:gd name="T8" fmla="*/ 0 60000 65536"/>
              <a:gd name="T9" fmla="*/ 0 60000 65536"/>
              <a:gd name="T10" fmla="*/ 0 60000 65536"/>
              <a:gd name="T11" fmla="*/ 0 60000 65536"/>
              <a:gd name="T12" fmla="*/ 449 w 21600"/>
              <a:gd name="T13" fmla="*/ 0 h 21600"/>
              <a:gd name="T14" fmla="*/ 21151 w 21600"/>
              <a:gd name="T15" fmla="*/ 1235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361" y="10798"/>
                </a:moveTo>
                <a:cubicBezTo>
                  <a:pt x="5362" y="7794"/>
                  <a:pt x="7796" y="5360"/>
                  <a:pt x="10800" y="5361"/>
                </a:cubicBezTo>
                <a:cubicBezTo>
                  <a:pt x="13803" y="5361"/>
                  <a:pt x="16237" y="7794"/>
                  <a:pt x="16238" y="10798"/>
                </a:cubicBezTo>
                <a:lnTo>
                  <a:pt x="21599" y="10796"/>
                </a:lnTo>
                <a:cubicBezTo>
                  <a:pt x="21597" y="4832"/>
                  <a:pt x="16763" y="-1"/>
                  <a:pt x="10799" y="0"/>
                </a:cubicBezTo>
                <a:cubicBezTo>
                  <a:pt x="4836" y="0"/>
                  <a:pt x="2" y="4832"/>
                  <a:pt x="0" y="10796"/>
                </a:cubicBezTo>
                <a:close/>
              </a:path>
            </a:pathLst>
          </a:cu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735013" y="249238"/>
            <a:ext cx="411162" cy="412750"/>
          </a:xfrm>
          <a:prstGeom prst="ellipse">
            <a:avLst/>
          </a:pr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Oval 9"/>
          <p:cNvSpPr>
            <a:spLocks noChangeArrowheads="1"/>
          </p:cNvSpPr>
          <p:nvPr/>
        </p:nvSpPr>
        <p:spPr bwMode="auto">
          <a:xfrm>
            <a:off x="3840163" y="1722438"/>
            <a:ext cx="1101725" cy="1122362"/>
          </a:xfrm>
          <a:prstGeom prst="ellipse">
            <a:avLst/>
          </a:prstGeom>
          <a:solidFill>
            <a:srgbClr val="66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5847" name="Text Box 10"/>
          <p:cNvSpPr txBox="1">
            <a:spLocks noChangeArrowheads="1"/>
          </p:cNvSpPr>
          <p:nvPr/>
        </p:nvSpPr>
        <p:spPr bwMode="auto">
          <a:xfrm>
            <a:off x="2006600" y="4930775"/>
            <a:ext cx="12366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/>
              <a:t>ЭПР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250825" y="3602038"/>
            <a:ext cx="3943350" cy="579437"/>
          </a:xfrm>
          <a:prstGeom prst="rect">
            <a:avLst/>
          </a:prstGeom>
          <a:solidFill>
            <a:srgbClr val="FF00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</a:rPr>
              <a:t>циклооксигеназы</a:t>
            </a:r>
            <a:endParaRPr lang="ru-RU" sz="3200" b="1" baseline="-25000">
              <a:solidFill>
                <a:srgbClr val="FF9900"/>
              </a:solidFill>
            </a:endParaRP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 flipV="1">
            <a:off x="1685925" y="2424113"/>
            <a:ext cx="2024063" cy="33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33" name="Line 13"/>
          <p:cNvSpPr>
            <a:spLocks noChangeShapeType="1"/>
          </p:cNvSpPr>
          <p:nvPr/>
        </p:nvSpPr>
        <p:spPr bwMode="auto">
          <a:xfrm flipV="1">
            <a:off x="4968875" y="2420938"/>
            <a:ext cx="1577975" cy="889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5240338" y="5791200"/>
            <a:ext cx="39036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33CC33"/>
                </a:solidFill>
              </a:rPr>
              <a:t>лейкотриены</a:t>
            </a:r>
            <a:endParaRPr lang="ru-RU" sz="4400" b="1" baseline="-25000">
              <a:solidFill>
                <a:srgbClr val="33CC33"/>
              </a:solidFill>
            </a:endParaRPr>
          </a:p>
        </p:txBody>
      </p:sp>
      <p:sp>
        <p:nvSpPr>
          <p:cNvPr id="35852" name="Freeform 24"/>
          <p:cNvSpPr>
            <a:spLocks/>
          </p:cNvSpPr>
          <p:nvPr/>
        </p:nvSpPr>
        <p:spPr bwMode="auto">
          <a:xfrm>
            <a:off x="534988" y="1631950"/>
            <a:ext cx="106045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5853" name="Freeform 25"/>
          <p:cNvSpPr>
            <a:spLocks/>
          </p:cNvSpPr>
          <p:nvPr/>
        </p:nvSpPr>
        <p:spPr bwMode="auto">
          <a:xfrm>
            <a:off x="6630988" y="1630363"/>
            <a:ext cx="1473200" cy="1254125"/>
          </a:xfrm>
          <a:custGeom>
            <a:avLst/>
            <a:gdLst>
              <a:gd name="T0" fmla="*/ 126 w 668"/>
              <a:gd name="T1" fmla="*/ 0 h 790"/>
              <a:gd name="T2" fmla="*/ 431 w 668"/>
              <a:gd name="T3" fmla="*/ 90 h 790"/>
              <a:gd name="T4" fmla="*/ 499 w 668"/>
              <a:gd name="T5" fmla="*/ 113 h 790"/>
              <a:gd name="T6" fmla="*/ 612 w 668"/>
              <a:gd name="T7" fmla="*/ 135 h 790"/>
              <a:gd name="T8" fmla="*/ 646 w 668"/>
              <a:gd name="T9" fmla="*/ 463 h 790"/>
              <a:gd name="T10" fmla="*/ 668 w 668"/>
              <a:gd name="T11" fmla="*/ 598 h 790"/>
              <a:gd name="T12" fmla="*/ 634 w 668"/>
              <a:gd name="T13" fmla="*/ 711 h 790"/>
              <a:gd name="T14" fmla="*/ 375 w 668"/>
              <a:gd name="T15" fmla="*/ 768 h 790"/>
              <a:gd name="T16" fmla="*/ 250 w 668"/>
              <a:gd name="T17" fmla="*/ 779 h 790"/>
              <a:gd name="T18" fmla="*/ 70 w 668"/>
              <a:gd name="T19" fmla="*/ 734 h 790"/>
              <a:gd name="T20" fmla="*/ 47 w 668"/>
              <a:gd name="T21" fmla="*/ 700 h 790"/>
              <a:gd name="T22" fmla="*/ 13 w 668"/>
              <a:gd name="T23" fmla="*/ 677 h 790"/>
              <a:gd name="T24" fmla="*/ 2 w 668"/>
              <a:gd name="T25" fmla="*/ 610 h 790"/>
              <a:gd name="T26" fmla="*/ 13 w 668"/>
              <a:gd name="T27" fmla="*/ 440 h 790"/>
              <a:gd name="T28" fmla="*/ 58 w 668"/>
              <a:gd name="T29" fmla="*/ 372 h 790"/>
              <a:gd name="T30" fmla="*/ 126 w 668"/>
              <a:gd name="T31" fmla="*/ 260 h 790"/>
              <a:gd name="T32" fmla="*/ 115 w 668"/>
              <a:gd name="T33" fmla="*/ 45 h 790"/>
              <a:gd name="T34" fmla="*/ 126 w 668"/>
              <a:gd name="T35" fmla="*/ 0 h 79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668"/>
              <a:gd name="T55" fmla="*/ 0 h 790"/>
              <a:gd name="T56" fmla="*/ 668 w 668"/>
              <a:gd name="T57" fmla="*/ 790 h 790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668" h="790">
                <a:moveTo>
                  <a:pt x="126" y="0"/>
                </a:moveTo>
                <a:cubicBezTo>
                  <a:pt x="255" y="18"/>
                  <a:pt x="321" y="41"/>
                  <a:pt x="431" y="90"/>
                </a:cubicBezTo>
                <a:cubicBezTo>
                  <a:pt x="453" y="100"/>
                  <a:pt x="476" y="105"/>
                  <a:pt x="499" y="113"/>
                </a:cubicBezTo>
                <a:cubicBezTo>
                  <a:pt x="535" y="125"/>
                  <a:pt x="612" y="135"/>
                  <a:pt x="612" y="135"/>
                </a:cubicBezTo>
                <a:cubicBezTo>
                  <a:pt x="633" y="246"/>
                  <a:pt x="634" y="349"/>
                  <a:pt x="646" y="463"/>
                </a:cubicBezTo>
                <a:cubicBezTo>
                  <a:pt x="651" y="508"/>
                  <a:pt x="668" y="598"/>
                  <a:pt x="668" y="598"/>
                </a:cubicBezTo>
                <a:cubicBezTo>
                  <a:pt x="663" y="631"/>
                  <a:pt x="661" y="684"/>
                  <a:pt x="634" y="711"/>
                </a:cubicBezTo>
                <a:cubicBezTo>
                  <a:pt x="555" y="790"/>
                  <a:pt x="495" y="759"/>
                  <a:pt x="375" y="768"/>
                </a:cubicBezTo>
                <a:cubicBezTo>
                  <a:pt x="333" y="771"/>
                  <a:pt x="292" y="775"/>
                  <a:pt x="250" y="779"/>
                </a:cubicBezTo>
                <a:cubicBezTo>
                  <a:pt x="177" y="771"/>
                  <a:pt x="129" y="773"/>
                  <a:pt x="70" y="734"/>
                </a:cubicBezTo>
                <a:cubicBezTo>
                  <a:pt x="62" y="723"/>
                  <a:pt x="57" y="710"/>
                  <a:pt x="47" y="700"/>
                </a:cubicBezTo>
                <a:cubicBezTo>
                  <a:pt x="37" y="690"/>
                  <a:pt x="19" y="689"/>
                  <a:pt x="13" y="677"/>
                </a:cubicBezTo>
                <a:cubicBezTo>
                  <a:pt x="3" y="657"/>
                  <a:pt x="6" y="632"/>
                  <a:pt x="2" y="610"/>
                </a:cubicBezTo>
                <a:cubicBezTo>
                  <a:pt x="6" y="553"/>
                  <a:pt x="0" y="495"/>
                  <a:pt x="13" y="440"/>
                </a:cubicBezTo>
                <a:cubicBezTo>
                  <a:pt x="19" y="414"/>
                  <a:pt x="46" y="396"/>
                  <a:pt x="58" y="372"/>
                </a:cubicBezTo>
                <a:cubicBezTo>
                  <a:pt x="82" y="325"/>
                  <a:pt x="88" y="297"/>
                  <a:pt x="126" y="260"/>
                </a:cubicBezTo>
                <a:cubicBezTo>
                  <a:pt x="150" y="64"/>
                  <a:pt x="132" y="286"/>
                  <a:pt x="115" y="45"/>
                </a:cubicBezTo>
                <a:cubicBezTo>
                  <a:pt x="114" y="30"/>
                  <a:pt x="126" y="15"/>
                  <a:pt x="126" y="0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6346" name="Line 26"/>
          <p:cNvSpPr>
            <a:spLocks noChangeShapeType="1"/>
          </p:cNvSpPr>
          <p:nvPr/>
        </p:nvSpPr>
        <p:spPr bwMode="auto">
          <a:xfrm flipH="1">
            <a:off x="4319588" y="3768725"/>
            <a:ext cx="1184275" cy="2492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7" name="Text Box 27"/>
          <p:cNvSpPr txBox="1">
            <a:spLocks noChangeArrowheads="1"/>
          </p:cNvSpPr>
          <p:nvPr/>
        </p:nvSpPr>
        <p:spPr bwMode="auto">
          <a:xfrm>
            <a:off x="5681663" y="4738688"/>
            <a:ext cx="3462337" cy="5794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solidFill>
                  <a:srgbClr val="FF9900"/>
                </a:solidFill>
              </a:rPr>
              <a:t>липоксигеназы</a:t>
            </a:r>
            <a:endParaRPr lang="ru-RU" sz="3200" b="1" baseline="-25000">
              <a:solidFill>
                <a:srgbClr val="FF9900"/>
              </a:solidFill>
            </a:endParaRPr>
          </a:p>
        </p:txBody>
      </p:sp>
      <p:sp>
        <p:nvSpPr>
          <p:cNvPr id="56348" name="Line 28"/>
          <p:cNvSpPr>
            <a:spLocks noChangeShapeType="1"/>
          </p:cNvSpPr>
          <p:nvPr/>
        </p:nvSpPr>
        <p:spPr bwMode="auto">
          <a:xfrm flipH="1">
            <a:off x="8356600" y="5434013"/>
            <a:ext cx="1588" cy="41433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49" name="Line 29"/>
          <p:cNvSpPr>
            <a:spLocks noChangeShapeType="1"/>
          </p:cNvSpPr>
          <p:nvPr/>
        </p:nvSpPr>
        <p:spPr bwMode="auto">
          <a:xfrm>
            <a:off x="7551738" y="3963988"/>
            <a:ext cx="376237" cy="8985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858" name="Text Box 30"/>
          <p:cNvSpPr txBox="1">
            <a:spLocks noChangeArrowheads="1"/>
          </p:cNvSpPr>
          <p:nvPr/>
        </p:nvSpPr>
        <p:spPr bwMode="auto">
          <a:xfrm>
            <a:off x="788988" y="1989138"/>
            <a:ext cx="7175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R</a:t>
            </a:r>
            <a:endParaRPr lang="ru-RU" sz="3200" b="1" baseline="-25000">
              <a:solidFill>
                <a:schemeClr val="tx2"/>
              </a:solidFill>
            </a:endParaRPr>
          </a:p>
        </p:txBody>
      </p:sp>
      <p:sp>
        <p:nvSpPr>
          <p:cNvPr id="35859" name="Text Box 31"/>
          <p:cNvSpPr txBox="1">
            <a:spLocks noChangeArrowheads="1"/>
          </p:cNvSpPr>
          <p:nvPr/>
        </p:nvSpPr>
        <p:spPr bwMode="auto">
          <a:xfrm>
            <a:off x="6742113" y="2098675"/>
            <a:ext cx="14700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>
                <a:solidFill>
                  <a:schemeClr val="tx2"/>
                </a:solidFill>
              </a:rPr>
              <a:t>ФЛ</a:t>
            </a:r>
          </a:p>
        </p:txBody>
      </p:sp>
      <p:sp>
        <p:nvSpPr>
          <p:cNvPr id="35860" name="Text Box 32"/>
          <p:cNvSpPr txBox="1">
            <a:spLocks noChangeArrowheads="1"/>
          </p:cNvSpPr>
          <p:nvPr/>
        </p:nvSpPr>
        <p:spPr bwMode="auto">
          <a:xfrm>
            <a:off x="3981450" y="1951038"/>
            <a:ext cx="858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</a:rPr>
              <a:t>PL</a:t>
            </a:r>
            <a:endParaRPr lang="ru-RU" sz="4000" b="1" baseline="-25000">
              <a:solidFill>
                <a:srgbClr val="FF0000"/>
              </a:solidFill>
            </a:endParaRPr>
          </a:p>
        </p:txBody>
      </p:sp>
      <p:sp>
        <p:nvSpPr>
          <p:cNvPr id="56364" name="Line 44"/>
          <p:cNvSpPr>
            <a:spLocks noChangeShapeType="1"/>
          </p:cNvSpPr>
          <p:nvPr/>
        </p:nvSpPr>
        <p:spPr bwMode="auto">
          <a:xfrm flipH="1">
            <a:off x="1204913" y="4289425"/>
            <a:ext cx="106362" cy="17557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5" name="Line 45"/>
          <p:cNvSpPr>
            <a:spLocks noChangeShapeType="1"/>
          </p:cNvSpPr>
          <p:nvPr/>
        </p:nvSpPr>
        <p:spPr bwMode="auto">
          <a:xfrm>
            <a:off x="3194050" y="4343400"/>
            <a:ext cx="427038" cy="8763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6367" name="Text Box 47"/>
          <p:cNvSpPr txBox="1">
            <a:spLocks noChangeArrowheads="1"/>
          </p:cNvSpPr>
          <p:nvPr/>
        </p:nvSpPr>
        <p:spPr bwMode="auto">
          <a:xfrm>
            <a:off x="2262188" y="5111750"/>
            <a:ext cx="40116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66"/>
                </a:solidFill>
              </a:rPr>
              <a:t>тромбоксаны</a:t>
            </a:r>
            <a:endParaRPr lang="ru-RU" sz="4400" b="1" baseline="-25000">
              <a:solidFill>
                <a:srgbClr val="FF0066"/>
              </a:solidFill>
            </a:endParaRPr>
          </a:p>
        </p:txBody>
      </p:sp>
      <p:sp>
        <p:nvSpPr>
          <p:cNvPr id="56368" name="Text Box 48"/>
          <p:cNvSpPr txBox="1">
            <a:spLocks noChangeArrowheads="1"/>
          </p:cNvSpPr>
          <p:nvPr/>
        </p:nvSpPr>
        <p:spPr bwMode="auto">
          <a:xfrm>
            <a:off x="5505450" y="3101975"/>
            <a:ext cx="3316288" cy="94615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FF9900"/>
                </a:solidFill>
              </a:rPr>
              <a:t>Арахидоновая кислота</a:t>
            </a:r>
            <a:endParaRPr lang="ru-RU" sz="2800" b="1" baseline="-25000">
              <a:solidFill>
                <a:srgbClr val="FF9900"/>
              </a:solidFill>
            </a:endParaRPr>
          </a:p>
        </p:txBody>
      </p:sp>
      <p:sp>
        <p:nvSpPr>
          <p:cNvPr id="56369" name="Text Box 49"/>
          <p:cNvSpPr txBox="1">
            <a:spLocks noChangeArrowheads="1"/>
          </p:cNvSpPr>
          <p:nvPr/>
        </p:nvSpPr>
        <p:spPr bwMode="auto">
          <a:xfrm>
            <a:off x="255588" y="5848350"/>
            <a:ext cx="4997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 b="1">
                <a:solidFill>
                  <a:srgbClr val="FF0066"/>
                </a:solidFill>
              </a:rPr>
              <a:t>простагландины</a:t>
            </a:r>
            <a:endParaRPr lang="ru-RU" sz="4400" b="1" baseline="-25000">
              <a:solidFill>
                <a:srgbClr val="FF0066"/>
              </a:solidFill>
            </a:endParaRPr>
          </a:p>
        </p:txBody>
      </p:sp>
      <p:sp>
        <p:nvSpPr>
          <p:cNvPr id="56370" name="Line 50"/>
          <p:cNvSpPr>
            <a:spLocks noChangeShapeType="1"/>
          </p:cNvSpPr>
          <p:nvPr/>
        </p:nvSpPr>
        <p:spPr bwMode="auto">
          <a:xfrm flipH="1">
            <a:off x="7315200" y="2636838"/>
            <a:ext cx="20638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41539E-6 C 0.00694 0.00626 0.00955 0.01483 0.01753 0.01831 C 0.03264 0.03175 0.0566 0.02179 0.06198 0.04334 C 0.06267 0.04589 0.04548 0.00162 0.04618 0.00417 C 0.04687 0.00672 0.07951 0.05099 0.07951 0.05123 C 0.07795 0.06768 0.0158 0.04265 0.01285 0.05911 C 0.01319 0.06305 -0.04584 0.05053 -0.04393 0.05656 C -0.04306 0.05957 0.00694 0.10593 0.00694 0.10616 " pathEditMode="relative" rAng="0" ptsTypes="ffffffff">
                                      <p:cBhvr>
                                        <p:cTn id="10" dur="20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" y="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6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6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6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56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6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56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6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5636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5636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56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563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563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6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 animBg="1"/>
      <p:bldP spid="56325" grpId="1" animBg="1"/>
      <p:bldP spid="56331" grpId="0" animBg="1"/>
      <p:bldP spid="56332" grpId="0" animBg="1"/>
      <p:bldP spid="56333" grpId="0" animBg="1"/>
      <p:bldP spid="56341" grpId="0"/>
      <p:bldP spid="56346" grpId="0" animBg="1"/>
      <p:bldP spid="56347" grpId="0" animBg="1"/>
      <p:bldP spid="56348" grpId="0" animBg="1"/>
      <p:bldP spid="56349" grpId="0" animBg="1"/>
      <p:bldP spid="56364" grpId="0" animBg="1"/>
      <p:bldP spid="56365" grpId="0" animBg="1"/>
      <p:bldP spid="56367" grpId="0"/>
      <p:bldP spid="56368" grpId="0" animBg="1"/>
      <p:bldP spid="56369" grpId="0"/>
      <p:bldP spid="5637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4"/>
          <p:cNvSpPr>
            <a:spLocks noGrp="1" noChangeArrowheads="1"/>
          </p:cNvSpPr>
          <p:nvPr>
            <p:ph type="title"/>
          </p:nvPr>
        </p:nvSpPr>
        <p:spPr>
          <a:xfrm rot="16200000">
            <a:off x="-1979613" y="2973388"/>
            <a:ext cx="6626225" cy="1143000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chemeClr val="tx1"/>
                </a:solidFill>
              </a:rPr>
              <a:t>УСИЛЕНИЕ СИГНАЛА</a:t>
            </a:r>
          </a:p>
        </p:txBody>
      </p:sp>
      <p:graphicFrame>
        <p:nvGraphicFramePr>
          <p:cNvPr id="614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368550" y="0"/>
          <a:ext cx="658812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Точечный рисунок" r:id="rId3" imgW="4676190" imgH="4866667" progId="PBrush">
                  <p:embed/>
                </p:oleObj>
              </mc:Choice>
              <mc:Fallback>
                <p:oleObj name="Точечный рисунок" r:id="rId3" imgW="4676190" imgH="4866667" progId="PBrush">
                  <p:embed/>
                  <p:pic>
                    <p:nvPicPr>
                      <p:cNvPr id="0" name="Picture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8550" y="0"/>
                        <a:ext cx="6588125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0" y="1535113"/>
            <a:ext cx="144463" cy="793750"/>
            <a:chOff x="576" y="1632"/>
            <a:chExt cx="183" cy="1001"/>
          </a:xfrm>
        </p:grpSpPr>
        <p:sp>
          <p:nvSpPr>
            <p:cNvPr id="5123" name="Freeform 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857875" y="1535113"/>
            <a:ext cx="144463" cy="793750"/>
            <a:chOff x="576" y="1632"/>
            <a:chExt cx="183" cy="1001"/>
          </a:xfrm>
        </p:grpSpPr>
        <p:sp>
          <p:nvSpPr>
            <p:cNvPr id="5128" name="Freeform 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5997575" y="1535113"/>
            <a:ext cx="146050" cy="793750"/>
            <a:chOff x="576" y="1632"/>
            <a:chExt cx="183" cy="1001"/>
          </a:xfrm>
        </p:grpSpPr>
        <p:sp>
          <p:nvSpPr>
            <p:cNvPr id="5133" name="Freeform 1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6140450" y="1535113"/>
            <a:ext cx="146050" cy="793750"/>
            <a:chOff x="576" y="1632"/>
            <a:chExt cx="183" cy="1001"/>
          </a:xfrm>
        </p:grpSpPr>
        <p:sp>
          <p:nvSpPr>
            <p:cNvPr id="5138" name="Freeform 1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1" name="Freeform 2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4000500" y="1539875"/>
            <a:ext cx="146050" cy="793750"/>
            <a:chOff x="576" y="1632"/>
            <a:chExt cx="183" cy="1001"/>
          </a:xfrm>
        </p:grpSpPr>
        <p:sp>
          <p:nvSpPr>
            <p:cNvPr id="5143" name="Freeform 2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4" name="Freeform 2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5" name="Freeform 2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6" name="Freeform 2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" name="Group 27"/>
          <p:cNvGrpSpPr>
            <a:grpSpLocks/>
          </p:cNvGrpSpPr>
          <p:nvPr/>
        </p:nvGrpSpPr>
        <p:grpSpPr bwMode="auto">
          <a:xfrm>
            <a:off x="4143375" y="1539875"/>
            <a:ext cx="146050" cy="793750"/>
            <a:chOff x="576" y="1632"/>
            <a:chExt cx="183" cy="1001"/>
          </a:xfrm>
        </p:grpSpPr>
        <p:sp>
          <p:nvSpPr>
            <p:cNvPr id="5148" name="Freeform 2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4284663" y="1539875"/>
            <a:ext cx="146050" cy="793750"/>
            <a:chOff x="576" y="1632"/>
            <a:chExt cx="183" cy="1001"/>
          </a:xfrm>
        </p:grpSpPr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427538" y="1539875"/>
            <a:ext cx="146050" cy="793750"/>
            <a:chOff x="576" y="1632"/>
            <a:chExt cx="183" cy="1001"/>
          </a:xfrm>
        </p:grpSpPr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0" name="Freeform 4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572000" y="1538288"/>
            <a:ext cx="146050" cy="793750"/>
            <a:chOff x="576" y="1632"/>
            <a:chExt cx="183" cy="1001"/>
          </a:xfrm>
        </p:grpSpPr>
        <p:sp>
          <p:nvSpPr>
            <p:cNvPr id="5163" name="Freeform 4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4" name="Freeform 4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5" name="Freeform 4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6" name="Freeform 4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47"/>
          <p:cNvGrpSpPr>
            <a:grpSpLocks/>
          </p:cNvGrpSpPr>
          <p:nvPr/>
        </p:nvGrpSpPr>
        <p:grpSpPr bwMode="auto">
          <a:xfrm>
            <a:off x="4714875" y="1538288"/>
            <a:ext cx="146050" cy="793750"/>
            <a:chOff x="576" y="1632"/>
            <a:chExt cx="183" cy="1001"/>
          </a:xfrm>
        </p:grpSpPr>
        <p:sp>
          <p:nvSpPr>
            <p:cNvPr id="5168" name="Freeform 4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0" name="Freeform 5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52"/>
          <p:cNvGrpSpPr>
            <a:grpSpLocks/>
          </p:cNvGrpSpPr>
          <p:nvPr/>
        </p:nvGrpSpPr>
        <p:grpSpPr bwMode="auto">
          <a:xfrm>
            <a:off x="3122613" y="1546225"/>
            <a:ext cx="144462" cy="795338"/>
            <a:chOff x="576" y="1632"/>
            <a:chExt cx="183" cy="1001"/>
          </a:xfrm>
        </p:grpSpPr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4" name="Freeform 5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6" name="Freeform 5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2549525" y="1546225"/>
            <a:ext cx="146050" cy="795338"/>
            <a:chOff x="576" y="1632"/>
            <a:chExt cx="183" cy="1001"/>
          </a:xfrm>
        </p:grpSpPr>
        <p:sp>
          <p:nvSpPr>
            <p:cNvPr id="5178" name="Freeform 5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0" name="Freeform 6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62"/>
          <p:cNvGrpSpPr>
            <a:grpSpLocks/>
          </p:cNvGrpSpPr>
          <p:nvPr/>
        </p:nvGrpSpPr>
        <p:grpSpPr bwMode="auto">
          <a:xfrm>
            <a:off x="2692400" y="1546225"/>
            <a:ext cx="146050" cy="795338"/>
            <a:chOff x="576" y="1632"/>
            <a:chExt cx="183" cy="1001"/>
          </a:xfrm>
        </p:grpSpPr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4" name="Freeform 6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5" name="Freeform 6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6" name="Freeform 6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67"/>
          <p:cNvGrpSpPr>
            <a:grpSpLocks/>
          </p:cNvGrpSpPr>
          <p:nvPr/>
        </p:nvGrpSpPr>
        <p:grpSpPr bwMode="auto">
          <a:xfrm>
            <a:off x="2833688" y="1546225"/>
            <a:ext cx="144462" cy="795338"/>
            <a:chOff x="576" y="1632"/>
            <a:chExt cx="183" cy="1001"/>
          </a:xfrm>
        </p:grpSpPr>
        <p:sp>
          <p:nvSpPr>
            <p:cNvPr id="5188" name="Freeform 6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89" name="Freeform 6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0" name="Freeform 7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1" name="Freeform 7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6" name="Group 72"/>
          <p:cNvGrpSpPr>
            <a:grpSpLocks/>
          </p:cNvGrpSpPr>
          <p:nvPr/>
        </p:nvGrpSpPr>
        <p:grpSpPr bwMode="auto">
          <a:xfrm>
            <a:off x="2976563" y="1546225"/>
            <a:ext cx="144462" cy="795338"/>
            <a:chOff x="576" y="1632"/>
            <a:chExt cx="183" cy="1001"/>
          </a:xfrm>
        </p:grpSpPr>
        <p:sp>
          <p:nvSpPr>
            <p:cNvPr id="5193" name="Freeform 7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4" name="Freeform 7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5" name="Freeform 7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6" name="Freeform 7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6283325" y="1531938"/>
            <a:ext cx="146050" cy="793750"/>
            <a:chOff x="576" y="1632"/>
            <a:chExt cx="183" cy="1001"/>
          </a:xfrm>
        </p:grpSpPr>
        <p:sp>
          <p:nvSpPr>
            <p:cNvPr id="5198" name="Freeform 7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199" name="Freeform 7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0" name="Freeform 8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1" name="Freeform 8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8" name="Group 82"/>
          <p:cNvGrpSpPr>
            <a:grpSpLocks/>
          </p:cNvGrpSpPr>
          <p:nvPr/>
        </p:nvGrpSpPr>
        <p:grpSpPr bwMode="auto">
          <a:xfrm>
            <a:off x="6426200" y="1531938"/>
            <a:ext cx="146050" cy="793750"/>
            <a:chOff x="576" y="1632"/>
            <a:chExt cx="183" cy="1001"/>
          </a:xfrm>
        </p:grpSpPr>
        <p:sp>
          <p:nvSpPr>
            <p:cNvPr id="5203" name="Freeform 8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4" name="Freeform 8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5" name="Freeform 8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6" name="Freeform 8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9" name="Group 87"/>
          <p:cNvGrpSpPr>
            <a:grpSpLocks/>
          </p:cNvGrpSpPr>
          <p:nvPr/>
        </p:nvGrpSpPr>
        <p:grpSpPr bwMode="auto">
          <a:xfrm>
            <a:off x="6569075" y="1528763"/>
            <a:ext cx="146050" cy="793750"/>
            <a:chOff x="576" y="1632"/>
            <a:chExt cx="183" cy="1001"/>
          </a:xfrm>
        </p:grpSpPr>
        <p:sp>
          <p:nvSpPr>
            <p:cNvPr id="5208" name="Freeform 8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09" name="Freeform 8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0" name="Freeform 9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1" name="Freeform 9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0" name="Group 92"/>
          <p:cNvGrpSpPr>
            <a:grpSpLocks/>
          </p:cNvGrpSpPr>
          <p:nvPr/>
        </p:nvGrpSpPr>
        <p:grpSpPr bwMode="auto">
          <a:xfrm>
            <a:off x="6711950" y="1528763"/>
            <a:ext cx="146050" cy="793750"/>
            <a:chOff x="576" y="1632"/>
            <a:chExt cx="183" cy="1001"/>
          </a:xfrm>
        </p:grpSpPr>
        <p:sp>
          <p:nvSpPr>
            <p:cNvPr id="5213" name="Freeform 9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4" name="Freeform 9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5" name="Freeform 9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6" name="Freeform 9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1" name="Group 97"/>
          <p:cNvGrpSpPr>
            <a:grpSpLocks/>
          </p:cNvGrpSpPr>
          <p:nvPr/>
        </p:nvGrpSpPr>
        <p:grpSpPr bwMode="auto">
          <a:xfrm>
            <a:off x="6854825" y="1525588"/>
            <a:ext cx="146050" cy="793750"/>
            <a:chOff x="576" y="1632"/>
            <a:chExt cx="183" cy="1001"/>
          </a:xfrm>
        </p:grpSpPr>
        <p:sp>
          <p:nvSpPr>
            <p:cNvPr id="5218" name="Freeform 9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19" name="Freeform 9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0" name="Freeform 10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1" name="Freeform 10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2" name="Group 102"/>
          <p:cNvGrpSpPr>
            <a:grpSpLocks/>
          </p:cNvGrpSpPr>
          <p:nvPr/>
        </p:nvGrpSpPr>
        <p:grpSpPr bwMode="auto">
          <a:xfrm>
            <a:off x="6997700" y="1525588"/>
            <a:ext cx="146050" cy="793750"/>
            <a:chOff x="576" y="1632"/>
            <a:chExt cx="183" cy="1001"/>
          </a:xfrm>
        </p:grpSpPr>
        <p:sp>
          <p:nvSpPr>
            <p:cNvPr id="5223" name="Freeform 10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4" name="Freeform 10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5" name="Freeform 10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6" name="Freeform 10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3" name="Group 107"/>
          <p:cNvGrpSpPr>
            <a:grpSpLocks/>
          </p:cNvGrpSpPr>
          <p:nvPr/>
        </p:nvGrpSpPr>
        <p:grpSpPr bwMode="auto">
          <a:xfrm>
            <a:off x="7140575" y="1522413"/>
            <a:ext cx="146050" cy="793750"/>
            <a:chOff x="576" y="1632"/>
            <a:chExt cx="183" cy="1001"/>
          </a:xfrm>
        </p:grpSpPr>
        <p:sp>
          <p:nvSpPr>
            <p:cNvPr id="5228" name="Freeform 10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29" name="Freeform 10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0" name="Freeform 11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1" name="Freeform 11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4" name="Group 112"/>
          <p:cNvGrpSpPr>
            <a:grpSpLocks/>
          </p:cNvGrpSpPr>
          <p:nvPr/>
        </p:nvGrpSpPr>
        <p:grpSpPr bwMode="auto">
          <a:xfrm>
            <a:off x="7283450" y="1522413"/>
            <a:ext cx="146050" cy="793750"/>
            <a:chOff x="576" y="1632"/>
            <a:chExt cx="183" cy="1001"/>
          </a:xfrm>
        </p:grpSpPr>
        <p:sp>
          <p:nvSpPr>
            <p:cNvPr id="5233" name="Freeform 11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4" name="Freeform 11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5" name="Freeform 11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6" name="Freeform 11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5" name="Group 117"/>
          <p:cNvGrpSpPr>
            <a:grpSpLocks/>
          </p:cNvGrpSpPr>
          <p:nvPr/>
        </p:nvGrpSpPr>
        <p:grpSpPr bwMode="auto">
          <a:xfrm>
            <a:off x="7426325" y="1519238"/>
            <a:ext cx="146050" cy="793750"/>
            <a:chOff x="576" y="1632"/>
            <a:chExt cx="183" cy="1001"/>
          </a:xfrm>
        </p:grpSpPr>
        <p:sp>
          <p:nvSpPr>
            <p:cNvPr id="5238" name="Freeform 11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39" name="Freeform 11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0" name="Freeform 12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1" name="Freeform 12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" name="Group 122"/>
          <p:cNvGrpSpPr>
            <a:grpSpLocks/>
          </p:cNvGrpSpPr>
          <p:nvPr/>
        </p:nvGrpSpPr>
        <p:grpSpPr bwMode="auto">
          <a:xfrm>
            <a:off x="7569200" y="1519238"/>
            <a:ext cx="146050" cy="793750"/>
            <a:chOff x="576" y="1632"/>
            <a:chExt cx="183" cy="1001"/>
          </a:xfrm>
        </p:grpSpPr>
        <p:sp>
          <p:nvSpPr>
            <p:cNvPr id="5243" name="Freeform 12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4" name="Freeform 12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5" name="Freeform 12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6" name="Freeform 12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7" name="Group 127"/>
          <p:cNvGrpSpPr>
            <a:grpSpLocks/>
          </p:cNvGrpSpPr>
          <p:nvPr/>
        </p:nvGrpSpPr>
        <p:grpSpPr bwMode="auto">
          <a:xfrm>
            <a:off x="7712075" y="1516063"/>
            <a:ext cx="146050" cy="793750"/>
            <a:chOff x="576" y="1632"/>
            <a:chExt cx="183" cy="1001"/>
          </a:xfrm>
        </p:grpSpPr>
        <p:sp>
          <p:nvSpPr>
            <p:cNvPr id="5248" name="Freeform 128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49" name="Freeform 129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0" name="Freeform 130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1" name="Freeform 131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8" name="Group 132"/>
          <p:cNvGrpSpPr>
            <a:grpSpLocks/>
          </p:cNvGrpSpPr>
          <p:nvPr/>
        </p:nvGrpSpPr>
        <p:grpSpPr bwMode="auto">
          <a:xfrm>
            <a:off x="7854950" y="1516063"/>
            <a:ext cx="146050" cy="793750"/>
            <a:chOff x="576" y="1632"/>
            <a:chExt cx="183" cy="1001"/>
          </a:xfrm>
        </p:grpSpPr>
        <p:sp>
          <p:nvSpPr>
            <p:cNvPr id="5253" name="Freeform 133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4" name="Freeform 134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5" name="Freeform 135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56" name="Freeform 136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257" name="Text Box 137"/>
          <p:cNvSpPr txBox="1">
            <a:spLocks noChangeArrowheads="1"/>
          </p:cNvSpPr>
          <p:nvPr/>
        </p:nvSpPr>
        <p:spPr bwMode="auto">
          <a:xfrm>
            <a:off x="282575" y="219075"/>
            <a:ext cx="44433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2800" b="1" dirty="0" err="1" smtClean="0"/>
              <a:t>Метаботропные</a:t>
            </a:r>
            <a:r>
              <a:rPr lang="ru-RU" sz="2800" b="1" dirty="0" smtClean="0"/>
              <a:t> рецепторы</a:t>
            </a:r>
            <a:endParaRPr lang="pl-PL" dirty="0"/>
          </a:p>
        </p:txBody>
      </p:sp>
      <p:grpSp>
        <p:nvGrpSpPr>
          <p:cNvPr id="29" name="Group 138"/>
          <p:cNvGrpSpPr>
            <a:grpSpLocks/>
          </p:cNvGrpSpPr>
          <p:nvPr/>
        </p:nvGrpSpPr>
        <p:grpSpPr bwMode="auto">
          <a:xfrm>
            <a:off x="3846513" y="1539875"/>
            <a:ext cx="144462" cy="795338"/>
            <a:chOff x="576" y="1632"/>
            <a:chExt cx="183" cy="1001"/>
          </a:xfrm>
        </p:grpSpPr>
        <p:sp>
          <p:nvSpPr>
            <p:cNvPr id="5259" name="Freeform 13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0" name="Freeform 14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1" name="Freeform 14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2" name="Freeform 14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0" name="Group 143"/>
          <p:cNvGrpSpPr>
            <a:grpSpLocks/>
          </p:cNvGrpSpPr>
          <p:nvPr/>
        </p:nvGrpSpPr>
        <p:grpSpPr bwMode="auto">
          <a:xfrm>
            <a:off x="3273425" y="1539875"/>
            <a:ext cx="146050" cy="795338"/>
            <a:chOff x="576" y="1632"/>
            <a:chExt cx="183" cy="1001"/>
          </a:xfrm>
        </p:grpSpPr>
        <p:sp>
          <p:nvSpPr>
            <p:cNvPr id="5264" name="Freeform 14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5" name="Freeform 14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6" name="Freeform 14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67" name="Freeform 14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1" name="Group 148"/>
          <p:cNvGrpSpPr>
            <a:grpSpLocks/>
          </p:cNvGrpSpPr>
          <p:nvPr/>
        </p:nvGrpSpPr>
        <p:grpSpPr bwMode="auto">
          <a:xfrm>
            <a:off x="3416300" y="1539875"/>
            <a:ext cx="146050" cy="795338"/>
            <a:chOff x="576" y="1632"/>
            <a:chExt cx="183" cy="1001"/>
          </a:xfrm>
        </p:grpSpPr>
        <p:sp>
          <p:nvSpPr>
            <p:cNvPr id="5269" name="Freeform 14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0" name="Freeform 15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1" name="Freeform 15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2" name="Freeform 15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52" name="Group 153"/>
          <p:cNvGrpSpPr>
            <a:grpSpLocks/>
          </p:cNvGrpSpPr>
          <p:nvPr/>
        </p:nvGrpSpPr>
        <p:grpSpPr bwMode="auto">
          <a:xfrm>
            <a:off x="3557588" y="1539875"/>
            <a:ext cx="144462" cy="795338"/>
            <a:chOff x="576" y="1632"/>
            <a:chExt cx="183" cy="1001"/>
          </a:xfrm>
        </p:grpSpPr>
        <p:sp>
          <p:nvSpPr>
            <p:cNvPr id="5274" name="Freeform 15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5" name="Freeform 15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6" name="Freeform 15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77" name="Freeform 15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57" name="Group 158"/>
          <p:cNvGrpSpPr>
            <a:grpSpLocks/>
          </p:cNvGrpSpPr>
          <p:nvPr/>
        </p:nvGrpSpPr>
        <p:grpSpPr bwMode="auto">
          <a:xfrm>
            <a:off x="3700463" y="1539875"/>
            <a:ext cx="144462" cy="795338"/>
            <a:chOff x="576" y="1632"/>
            <a:chExt cx="183" cy="1001"/>
          </a:xfrm>
        </p:grpSpPr>
        <p:sp>
          <p:nvSpPr>
            <p:cNvPr id="5279" name="Freeform 15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0" name="Freeform 16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1" name="Freeform 16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2" name="Freeform 16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62" name="Group 163"/>
          <p:cNvGrpSpPr>
            <a:grpSpLocks/>
          </p:cNvGrpSpPr>
          <p:nvPr/>
        </p:nvGrpSpPr>
        <p:grpSpPr bwMode="auto">
          <a:xfrm>
            <a:off x="4867275" y="1535113"/>
            <a:ext cx="146050" cy="793750"/>
            <a:chOff x="576" y="1632"/>
            <a:chExt cx="183" cy="1001"/>
          </a:xfrm>
        </p:grpSpPr>
        <p:sp>
          <p:nvSpPr>
            <p:cNvPr id="5284" name="Freeform 16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5" name="Freeform 16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6" name="Freeform 16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87" name="Freeform 16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67" name="Group 168"/>
          <p:cNvGrpSpPr>
            <a:grpSpLocks/>
          </p:cNvGrpSpPr>
          <p:nvPr/>
        </p:nvGrpSpPr>
        <p:grpSpPr bwMode="auto">
          <a:xfrm>
            <a:off x="5008563" y="1535113"/>
            <a:ext cx="146050" cy="793750"/>
            <a:chOff x="576" y="1632"/>
            <a:chExt cx="183" cy="1001"/>
          </a:xfrm>
        </p:grpSpPr>
        <p:sp>
          <p:nvSpPr>
            <p:cNvPr id="5289" name="Freeform 16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0" name="Freeform 17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1" name="Freeform 17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2" name="Freeform 17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72" name="Group 173"/>
          <p:cNvGrpSpPr>
            <a:grpSpLocks/>
          </p:cNvGrpSpPr>
          <p:nvPr/>
        </p:nvGrpSpPr>
        <p:grpSpPr bwMode="auto">
          <a:xfrm>
            <a:off x="5151438" y="1535113"/>
            <a:ext cx="146050" cy="793750"/>
            <a:chOff x="576" y="1632"/>
            <a:chExt cx="183" cy="1001"/>
          </a:xfrm>
        </p:grpSpPr>
        <p:sp>
          <p:nvSpPr>
            <p:cNvPr id="5294" name="Freeform 17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5" name="Freeform 17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6" name="Freeform 17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97" name="Freeform 17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77" name="Group 178"/>
          <p:cNvGrpSpPr>
            <a:grpSpLocks/>
          </p:cNvGrpSpPr>
          <p:nvPr/>
        </p:nvGrpSpPr>
        <p:grpSpPr bwMode="auto">
          <a:xfrm>
            <a:off x="5295900" y="1533525"/>
            <a:ext cx="146050" cy="793750"/>
            <a:chOff x="576" y="1632"/>
            <a:chExt cx="183" cy="1001"/>
          </a:xfrm>
        </p:grpSpPr>
        <p:sp>
          <p:nvSpPr>
            <p:cNvPr id="5299" name="Freeform 17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0" name="Freeform 18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1" name="Freeform 18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2" name="Freeform 18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82" name="Group 183"/>
          <p:cNvGrpSpPr>
            <a:grpSpLocks/>
          </p:cNvGrpSpPr>
          <p:nvPr/>
        </p:nvGrpSpPr>
        <p:grpSpPr bwMode="auto">
          <a:xfrm>
            <a:off x="5438775" y="1533525"/>
            <a:ext cx="146050" cy="793750"/>
            <a:chOff x="576" y="1632"/>
            <a:chExt cx="183" cy="1001"/>
          </a:xfrm>
        </p:grpSpPr>
        <p:sp>
          <p:nvSpPr>
            <p:cNvPr id="5304" name="Freeform 184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5" name="Freeform 185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6" name="Freeform 186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07" name="Freeform 187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87" name="Group 188"/>
          <p:cNvGrpSpPr>
            <a:grpSpLocks/>
          </p:cNvGrpSpPr>
          <p:nvPr/>
        </p:nvGrpSpPr>
        <p:grpSpPr bwMode="auto">
          <a:xfrm>
            <a:off x="5575300" y="1527175"/>
            <a:ext cx="146050" cy="793750"/>
            <a:chOff x="576" y="1632"/>
            <a:chExt cx="183" cy="1001"/>
          </a:xfrm>
        </p:grpSpPr>
        <p:sp>
          <p:nvSpPr>
            <p:cNvPr id="5309" name="Freeform 189"/>
            <p:cNvSpPr>
              <a:spLocks/>
            </p:cNvSpPr>
            <p:nvPr/>
          </p:nvSpPr>
          <p:spPr bwMode="auto">
            <a:xfrm>
              <a:off x="679" y="1840"/>
              <a:ext cx="40" cy="5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"/>
                </a:cxn>
                <a:cxn ang="0">
                  <a:pos x="2" y="52"/>
                </a:cxn>
                <a:cxn ang="0">
                  <a:pos x="3" y="67"/>
                </a:cxn>
                <a:cxn ang="0">
                  <a:pos x="5" y="77"/>
                </a:cxn>
                <a:cxn ang="0">
                  <a:pos x="7" y="81"/>
                </a:cxn>
                <a:cxn ang="0">
                  <a:pos x="9" y="83"/>
                </a:cxn>
                <a:cxn ang="0">
                  <a:pos x="11" y="83"/>
                </a:cxn>
                <a:cxn ang="0">
                  <a:pos x="15" y="98"/>
                </a:cxn>
                <a:cxn ang="0">
                  <a:pos x="17" y="114"/>
                </a:cxn>
                <a:cxn ang="0">
                  <a:pos x="21" y="131"/>
                </a:cxn>
                <a:cxn ang="0">
                  <a:pos x="23" y="146"/>
                </a:cxn>
                <a:cxn ang="0">
                  <a:pos x="26" y="162"/>
                </a:cxn>
                <a:cxn ang="0">
                  <a:pos x="30" y="177"/>
                </a:cxn>
                <a:cxn ang="0">
                  <a:pos x="32" y="194"/>
                </a:cxn>
                <a:cxn ang="0">
                  <a:pos x="34" y="210"/>
                </a:cxn>
                <a:cxn ang="0">
                  <a:pos x="38" y="215"/>
                </a:cxn>
                <a:cxn ang="0">
                  <a:pos x="40" y="221"/>
                </a:cxn>
                <a:cxn ang="0">
                  <a:pos x="40" y="231"/>
                </a:cxn>
                <a:cxn ang="0">
                  <a:pos x="40" y="242"/>
                </a:cxn>
                <a:cxn ang="0">
                  <a:pos x="38" y="267"/>
                </a:cxn>
                <a:cxn ang="0">
                  <a:pos x="34" y="294"/>
                </a:cxn>
                <a:cxn ang="0">
                  <a:pos x="28" y="323"/>
                </a:cxn>
                <a:cxn ang="0">
                  <a:pos x="25" y="350"/>
                </a:cxn>
                <a:cxn ang="0">
                  <a:pos x="21" y="375"/>
                </a:cxn>
                <a:cxn ang="0">
                  <a:pos x="19" y="396"/>
                </a:cxn>
                <a:cxn ang="0">
                  <a:pos x="19" y="409"/>
                </a:cxn>
                <a:cxn ang="0">
                  <a:pos x="19" y="423"/>
                </a:cxn>
                <a:cxn ang="0">
                  <a:pos x="19" y="438"/>
                </a:cxn>
                <a:cxn ang="0">
                  <a:pos x="19" y="452"/>
                </a:cxn>
                <a:cxn ang="0">
                  <a:pos x="19" y="465"/>
                </a:cxn>
                <a:cxn ang="0">
                  <a:pos x="19" y="478"/>
                </a:cxn>
                <a:cxn ang="0">
                  <a:pos x="19" y="492"/>
                </a:cxn>
                <a:cxn ang="0">
                  <a:pos x="19" y="507"/>
                </a:cxn>
              </a:cxnLst>
              <a:rect l="0" t="0" r="r" b="b"/>
              <a:pathLst>
                <a:path w="40" h="507">
                  <a:moveTo>
                    <a:pt x="0" y="0"/>
                  </a:moveTo>
                  <a:lnTo>
                    <a:pt x="0" y="31"/>
                  </a:lnTo>
                  <a:lnTo>
                    <a:pt x="2" y="52"/>
                  </a:lnTo>
                  <a:lnTo>
                    <a:pt x="3" y="67"/>
                  </a:lnTo>
                  <a:lnTo>
                    <a:pt x="5" y="77"/>
                  </a:lnTo>
                  <a:lnTo>
                    <a:pt x="7" y="81"/>
                  </a:lnTo>
                  <a:lnTo>
                    <a:pt x="9" y="83"/>
                  </a:lnTo>
                  <a:lnTo>
                    <a:pt x="11" y="83"/>
                  </a:lnTo>
                  <a:lnTo>
                    <a:pt x="15" y="98"/>
                  </a:lnTo>
                  <a:lnTo>
                    <a:pt x="17" y="114"/>
                  </a:lnTo>
                  <a:lnTo>
                    <a:pt x="21" y="131"/>
                  </a:lnTo>
                  <a:lnTo>
                    <a:pt x="23" y="146"/>
                  </a:lnTo>
                  <a:lnTo>
                    <a:pt x="26" y="162"/>
                  </a:lnTo>
                  <a:lnTo>
                    <a:pt x="30" y="177"/>
                  </a:lnTo>
                  <a:lnTo>
                    <a:pt x="32" y="194"/>
                  </a:lnTo>
                  <a:lnTo>
                    <a:pt x="34" y="210"/>
                  </a:lnTo>
                  <a:lnTo>
                    <a:pt x="38" y="215"/>
                  </a:lnTo>
                  <a:lnTo>
                    <a:pt x="40" y="221"/>
                  </a:lnTo>
                  <a:lnTo>
                    <a:pt x="40" y="231"/>
                  </a:lnTo>
                  <a:lnTo>
                    <a:pt x="40" y="242"/>
                  </a:lnTo>
                  <a:lnTo>
                    <a:pt x="38" y="267"/>
                  </a:lnTo>
                  <a:lnTo>
                    <a:pt x="34" y="294"/>
                  </a:lnTo>
                  <a:lnTo>
                    <a:pt x="28" y="323"/>
                  </a:lnTo>
                  <a:lnTo>
                    <a:pt x="25" y="350"/>
                  </a:lnTo>
                  <a:lnTo>
                    <a:pt x="21" y="375"/>
                  </a:lnTo>
                  <a:lnTo>
                    <a:pt x="19" y="396"/>
                  </a:lnTo>
                  <a:lnTo>
                    <a:pt x="19" y="409"/>
                  </a:lnTo>
                  <a:lnTo>
                    <a:pt x="19" y="423"/>
                  </a:lnTo>
                  <a:lnTo>
                    <a:pt x="19" y="438"/>
                  </a:lnTo>
                  <a:lnTo>
                    <a:pt x="19" y="452"/>
                  </a:lnTo>
                  <a:lnTo>
                    <a:pt x="19" y="465"/>
                  </a:lnTo>
                  <a:lnTo>
                    <a:pt x="19" y="478"/>
                  </a:lnTo>
                  <a:lnTo>
                    <a:pt x="19" y="492"/>
                  </a:lnTo>
                  <a:lnTo>
                    <a:pt x="19" y="507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0" name="Freeform 190"/>
            <p:cNvSpPr>
              <a:spLocks/>
            </p:cNvSpPr>
            <p:nvPr/>
          </p:nvSpPr>
          <p:spPr bwMode="auto">
            <a:xfrm>
              <a:off x="642" y="1909"/>
              <a:ext cx="33" cy="507"/>
            </a:xfrm>
            <a:custGeom>
              <a:avLst/>
              <a:gdLst/>
              <a:ahLst/>
              <a:cxnLst>
                <a:cxn ang="0">
                  <a:pos x="19" y="507"/>
                </a:cxn>
                <a:cxn ang="0">
                  <a:pos x="19" y="477"/>
                </a:cxn>
                <a:cxn ang="0">
                  <a:pos x="17" y="454"/>
                </a:cxn>
                <a:cxn ang="0">
                  <a:pos x="17" y="440"/>
                </a:cxn>
                <a:cxn ang="0">
                  <a:pos x="16" y="431"/>
                </a:cxn>
                <a:cxn ang="0">
                  <a:pos x="14" y="427"/>
                </a:cxn>
                <a:cxn ang="0">
                  <a:pos x="14" y="425"/>
                </a:cxn>
                <a:cxn ang="0">
                  <a:pos x="12" y="425"/>
                </a:cxn>
                <a:cxn ang="0">
                  <a:pos x="14" y="402"/>
                </a:cxn>
                <a:cxn ang="0">
                  <a:pos x="17" y="381"/>
                </a:cxn>
                <a:cxn ang="0">
                  <a:pos x="19" y="360"/>
                </a:cxn>
                <a:cxn ang="0">
                  <a:pos x="21" y="338"/>
                </a:cxn>
                <a:cxn ang="0">
                  <a:pos x="23" y="315"/>
                </a:cxn>
                <a:cxn ang="0">
                  <a:pos x="27" y="294"/>
                </a:cxn>
                <a:cxn ang="0">
                  <a:pos x="29" y="273"/>
                </a:cxn>
                <a:cxn ang="0">
                  <a:pos x="31" y="250"/>
                </a:cxn>
                <a:cxn ang="0">
                  <a:pos x="27" y="240"/>
                </a:cxn>
                <a:cxn ang="0">
                  <a:pos x="23" y="227"/>
                </a:cxn>
                <a:cxn ang="0">
                  <a:pos x="23" y="212"/>
                </a:cxn>
                <a:cxn ang="0">
                  <a:pos x="25" y="196"/>
                </a:cxn>
                <a:cxn ang="0">
                  <a:pos x="27" y="179"/>
                </a:cxn>
                <a:cxn ang="0">
                  <a:pos x="31" y="160"/>
                </a:cxn>
                <a:cxn ang="0">
                  <a:pos x="33" y="142"/>
                </a:cxn>
                <a:cxn ang="0">
                  <a:pos x="33" y="125"/>
                </a:cxn>
                <a:cxn ang="0">
                  <a:pos x="29" y="110"/>
                </a:cxn>
                <a:cxn ang="0">
                  <a:pos x="25" y="94"/>
                </a:cxn>
                <a:cxn ang="0">
                  <a:pos x="21" y="79"/>
                </a:cxn>
                <a:cxn ang="0">
                  <a:pos x="16" y="64"/>
                </a:cxn>
                <a:cxn ang="0">
                  <a:pos x="12" y="48"/>
                </a:cxn>
                <a:cxn ang="0">
                  <a:pos x="8" y="33"/>
                </a:cxn>
                <a:cxn ang="0">
                  <a:pos x="4" y="16"/>
                </a:cxn>
                <a:cxn ang="0">
                  <a:pos x="0" y="0"/>
                </a:cxn>
              </a:cxnLst>
              <a:rect l="0" t="0" r="r" b="b"/>
              <a:pathLst>
                <a:path w="33" h="507">
                  <a:moveTo>
                    <a:pt x="19" y="507"/>
                  </a:moveTo>
                  <a:lnTo>
                    <a:pt x="19" y="477"/>
                  </a:lnTo>
                  <a:lnTo>
                    <a:pt x="17" y="454"/>
                  </a:lnTo>
                  <a:lnTo>
                    <a:pt x="17" y="440"/>
                  </a:lnTo>
                  <a:lnTo>
                    <a:pt x="16" y="431"/>
                  </a:lnTo>
                  <a:lnTo>
                    <a:pt x="14" y="427"/>
                  </a:lnTo>
                  <a:lnTo>
                    <a:pt x="14" y="425"/>
                  </a:lnTo>
                  <a:lnTo>
                    <a:pt x="12" y="425"/>
                  </a:lnTo>
                  <a:lnTo>
                    <a:pt x="14" y="402"/>
                  </a:lnTo>
                  <a:lnTo>
                    <a:pt x="17" y="381"/>
                  </a:lnTo>
                  <a:lnTo>
                    <a:pt x="19" y="360"/>
                  </a:lnTo>
                  <a:lnTo>
                    <a:pt x="21" y="338"/>
                  </a:lnTo>
                  <a:lnTo>
                    <a:pt x="23" y="315"/>
                  </a:lnTo>
                  <a:lnTo>
                    <a:pt x="27" y="294"/>
                  </a:lnTo>
                  <a:lnTo>
                    <a:pt x="29" y="273"/>
                  </a:lnTo>
                  <a:lnTo>
                    <a:pt x="31" y="250"/>
                  </a:lnTo>
                  <a:lnTo>
                    <a:pt x="27" y="240"/>
                  </a:lnTo>
                  <a:lnTo>
                    <a:pt x="23" y="227"/>
                  </a:lnTo>
                  <a:lnTo>
                    <a:pt x="23" y="212"/>
                  </a:lnTo>
                  <a:lnTo>
                    <a:pt x="25" y="196"/>
                  </a:lnTo>
                  <a:lnTo>
                    <a:pt x="27" y="179"/>
                  </a:lnTo>
                  <a:lnTo>
                    <a:pt x="31" y="160"/>
                  </a:lnTo>
                  <a:lnTo>
                    <a:pt x="33" y="142"/>
                  </a:lnTo>
                  <a:lnTo>
                    <a:pt x="33" y="125"/>
                  </a:lnTo>
                  <a:lnTo>
                    <a:pt x="29" y="110"/>
                  </a:lnTo>
                  <a:lnTo>
                    <a:pt x="25" y="94"/>
                  </a:lnTo>
                  <a:lnTo>
                    <a:pt x="21" y="79"/>
                  </a:lnTo>
                  <a:lnTo>
                    <a:pt x="16" y="64"/>
                  </a:lnTo>
                  <a:lnTo>
                    <a:pt x="12" y="48"/>
                  </a:lnTo>
                  <a:lnTo>
                    <a:pt x="8" y="33"/>
                  </a:lnTo>
                  <a:lnTo>
                    <a:pt x="4" y="1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1" name="Freeform 191"/>
            <p:cNvSpPr>
              <a:spLocks/>
            </p:cNvSpPr>
            <p:nvPr/>
          </p:nvSpPr>
          <p:spPr bwMode="auto">
            <a:xfrm>
              <a:off x="589" y="2400"/>
              <a:ext cx="170" cy="233"/>
            </a:xfrm>
            <a:custGeom>
              <a:avLst/>
              <a:gdLst/>
              <a:ahLst/>
              <a:cxnLst>
                <a:cxn ang="0">
                  <a:pos x="84" y="233"/>
                </a:cxn>
                <a:cxn ang="0">
                  <a:pos x="76" y="231"/>
                </a:cxn>
                <a:cxn ang="0">
                  <a:pos x="69" y="229"/>
                </a:cxn>
                <a:cxn ang="0">
                  <a:pos x="59" y="227"/>
                </a:cxn>
                <a:cxn ang="0">
                  <a:pos x="51" y="223"/>
                </a:cxn>
                <a:cxn ang="0">
                  <a:pos x="38" y="212"/>
                </a:cxn>
                <a:cxn ang="0">
                  <a:pos x="25" y="198"/>
                </a:cxn>
                <a:cxn ang="0">
                  <a:pos x="15" y="181"/>
                </a:cxn>
                <a:cxn ang="0">
                  <a:pos x="7" y="160"/>
                </a:cxn>
                <a:cxn ang="0">
                  <a:pos x="2" y="139"/>
                </a:cxn>
                <a:cxn ang="0">
                  <a:pos x="0" y="116"/>
                </a:cxn>
                <a:cxn ang="0">
                  <a:pos x="2" y="93"/>
                </a:cxn>
                <a:cxn ang="0">
                  <a:pos x="7" y="70"/>
                </a:cxn>
                <a:cxn ang="0">
                  <a:pos x="15" y="50"/>
                </a:cxn>
                <a:cxn ang="0">
                  <a:pos x="25" y="33"/>
                </a:cxn>
                <a:cxn ang="0">
                  <a:pos x="38" y="20"/>
                </a:cxn>
                <a:cxn ang="0">
                  <a:pos x="51" y="8"/>
                </a:cxn>
                <a:cxn ang="0">
                  <a:pos x="59" y="4"/>
                </a:cxn>
                <a:cxn ang="0">
                  <a:pos x="69" y="2"/>
                </a:cxn>
                <a:cxn ang="0">
                  <a:pos x="76" y="0"/>
                </a:cxn>
                <a:cxn ang="0">
                  <a:pos x="84" y="0"/>
                </a:cxn>
                <a:cxn ang="0">
                  <a:pos x="94" y="0"/>
                </a:cxn>
                <a:cxn ang="0">
                  <a:pos x="101" y="2"/>
                </a:cxn>
                <a:cxn ang="0">
                  <a:pos x="109" y="4"/>
                </a:cxn>
                <a:cxn ang="0">
                  <a:pos x="117" y="8"/>
                </a:cxn>
                <a:cxn ang="0">
                  <a:pos x="132" y="20"/>
                </a:cxn>
                <a:cxn ang="0">
                  <a:pos x="145" y="33"/>
                </a:cxn>
                <a:cxn ang="0">
                  <a:pos x="155" y="50"/>
                </a:cxn>
                <a:cxn ang="0">
                  <a:pos x="163" y="70"/>
                </a:cxn>
                <a:cxn ang="0">
                  <a:pos x="168" y="93"/>
                </a:cxn>
                <a:cxn ang="0">
                  <a:pos x="170" y="116"/>
                </a:cxn>
                <a:cxn ang="0">
                  <a:pos x="168" y="139"/>
                </a:cxn>
                <a:cxn ang="0">
                  <a:pos x="163" y="160"/>
                </a:cxn>
                <a:cxn ang="0">
                  <a:pos x="155" y="181"/>
                </a:cxn>
                <a:cxn ang="0">
                  <a:pos x="145" y="198"/>
                </a:cxn>
                <a:cxn ang="0">
                  <a:pos x="132" y="212"/>
                </a:cxn>
                <a:cxn ang="0">
                  <a:pos x="117" y="223"/>
                </a:cxn>
                <a:cxn ang="0">
                  <a:pos x="109" y="227"/>
                </a:cxn>
                <a:cxn ang="0">
                  <a:pos x="101" y="229"/>
                </a:cxn>
                <a:cxn ang="0">
                  <a:pos x="94" y="231"/>
                </a:cxn>
                <a:cxn ang="0">
                  <a:pos x="84" y="233"/>
                </a:cxn>
              </a:cxnLst>
              <a:rect l="0" t="0" r="r" b="b"/>
              <a:pathLst>
                <a:path w="170" h="233">
                  <a:moveTo>
                    <a:pt x="84" y="233"/>
                  </a:moveTo>
                  <a:lnTo>
                    <a:pt x="76" y="231"/>
                  </a:lnTo>
                  <a:lnTo>
                    <a:pt x="69" y="229"/>
                  </a:lnTo>
                  <a:lnTo>
                    <a:pt x="59" y="227"/>
                  </a:lnTo>
                  <a:lnTo>
                    <a:pt x="51" y="223"/>
                  </a:lnTo>
                  <a:lnTo>
                    <a:pt x="38" y="212"/>
                  </a:lnTo>
                  <a:lnTo>
                    <a:pt x="25" y="198"/>
                  </a:lnTo>
                  <a:lnTo>
                    <a:pt x="15" y="181"/>
                  </a:lnTo>
                  <a:lnTo>
                    <a:pt x="7" y="160"/>
                  </a:lnTo>
                  <a:lnTo>
                    <a:pt x="2" y="139"/>
                  </a:lnTo>
                  <a:lnTo>
                    <a:pt x="0" y="116"/>
                  </a:lnTo>
                  <a:lnTo>
                    <a:pt x="2" y="93"/>
                  </a:lnTo>
                  <a:lnTo>
                    <a:pt x="7" y="70"/>
                  </a:lnTo>
                  <a:lnTo>
                    <a:pt x="15" y="50"/>
                  </a:lnTo>
                  <a:lnTo>
                    <a:pt x="25" y="33"/>
                  </a:lnTo>
                  <a:lnTo>
                    <a:pt x="38" y="20"/>
                  </a:lnTo>
                  <a:lnTo>
                    <a:pt x="51" y="8"/>
                  </a:lnTo>
                  <a:lnTo>
                    <a:pt x="59" y="4"/>
                  </a:lnTo>
                  <a:lnTo>
                    <a:pt x="69" y="2"/>
                  </a:lnTo>
                  <a:lnTo>
                    <a:pt x="76" y="0"/>
                  </a:lnTo>
                  <a:lnTo>
                    <a:pt x="84" y="0"/>
                  </a:lnTo>
                  <a:lnTo>
                    <a:pt x="94" y="0"/>
                  </a:lnTo>
                  <a:lnTo>
                    <a:pt x="101" y="2"/>
                  </a:lnTo>
                  <a:lnTo>
                    <a:pt x="109" y="4"/>
                  </a:lnTo>
                  <a:lnTo>
                    <a:pt x="117" y="8"/>
                  </a:lnTo>
                  <a:lnTo>
                    <a:pt x="132" y="20"/>
                  </a:lnTo>
                  <a:lnTo>
                    <a:pt x="145" y="33"/>
                  </a:lnTo>
                  <a:lnTo>
                    <a:pt x="155" y="50"/>
                  </a:lnTo>
                  <a:lnTo>
                    <a:pt x="163" y="70"/>
                  </a:lnTo>
                  <a:lnTo>
                    <a:pt x="168" y="93"/>
                  </a:lnTo>
                  <a:lnTo>
                    <a:pt x="170" y="116"/>
                  </a:lnTo>
                  <a:lnTo>
                    <a:pt x="168" y="139"/>
                  </a:lnTo>
                  <a:lnTo>
                    <a:pt x="163" y="160"/>
                  </a:lnTo>
                  <a:lnTo>
                    <a:pt x="155" y="181"/>
                  </a:lnTo>
                  <a:lnTo>
                    <a:pt x="145" y="198"/>
                  </a:lnTo>
                  <a:lnTo>
                    <a:pt x="132" y="212"/>
                  </a:lnTo>
                  <a:lnTo>
                    <a:pt x="117" y="223"/>
                  </a:lnTo>
                  <a:lnTo>
                    <a:pt x="109" y="227"/>
                  </a:lnTo>
                  <a:lnTo>
                    <a:pt x="101" y="229"/>
                  </a:lnTo>
                  <a:lnTo>
                    <a:pt x="94" y="231"/>
                  </a:lnTo>
                  <a:lnTo>
                    <a:pt x="84" y="233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312" name="Freeform 192"/>
            <p:cNvSpPr>
              <a:spLocks/>
            </p:cNvSpPr>
            <p:nvPr/>
          </p:nvSpPr>
          <p:spPr bwMode="auto">
            <a:xfrm>
              <a:off x="576" y="1632"/>
              <a:ext cx="169" cy="232"/>
            </a:xfrm>
            <a:custGeom>
              <a:avLst/>
              <a:gdLst/>
              <a:ahLst/>
              <a:cxnLst>
                <a:cxn ang="0">
                  <a:pos x="84" y="0"/>
                </a:cxn>
                <a:cxn ang="0">
                  <a:pos x="92" y="2"/>
                </a:cxn>
                <a:cxn ang="0">
                  <a:pos x="102" y="4"/>
                </a:cxn>
                <a:cxn ang="0">
                  <a:pos x="109" y="6"/>
                </a:cxn>
                <a:cxn ang="0">
                  <a:pos x="117" y="9"/>
                </a:cxn>
                <a:cxn ang="0">
                  <a:pos x="132" y="21"/>
                </a:cxn>
                <a:cxn ang="0">
                  <a:pos x="144" y="34"/>
                </a:cxn>
                <a:cxn ang="0">
                  <a:pos x="155" y="52"/>
                </a:cxn>
                <a:cxn ang="0">
                  <a:pos x="163" y="73"/>
                </a:cxn>
                <a:cxn ang="0">
                  <a:pos x="167" y="94"/>
                </a:cxn>
                <a:cxn ang="0">
                  <a:pos x="169" y="117"/>
                </a:cxn>
                <a:cxn ang="0">
                  <a:pos x="167" y="140"/>
                </a:cxn>
                <a:cxn ang="0">
                  <a:pos x="163" y="163"/>
                </a:cxn>
                <a:cxn ang="0">
                  <a:pos x="155" y="182"/>
                </a:cxn>
                <a:cxn ang="0">
                  <a:pos x="144" y="200"/>
                </a:cxn>
                <a:cxn ang="0">
                  <a:pos x="132" y="213"/>
                </a:cxn>
                <a:cxn ang="0">
                  <a:pos x="117" y="223"/>
                </a:cxn>
                <a:cxn ang="0">
                  <a:pos x="109" y="228"/>
                </a:cxn>
                <a:cxn ang="0">
                  <a:pos x="102" y="230"/>
                </a:cxn>
                <a:cxn ang="0">
                  <a:pos x="92" y="232"/>
                </a:cxn>
                <a:cxn ang="0">
                  <a:pos x="84" y="232"/>
                </a:cxn>
                <a:cxn ang="0">
                  <a:pos x="77" y="232"/>
                </a:cxn>
                <a:cxn ang="0">
                  <a:pos x="67" y="230"/>
                </a:cxn>
                <a:cxn ang="0">
                  <a:pos x="59" y="228"/>
                </a:cxn>
                <a:cxn ang="0">
                  <a:pos x="52" y="223"/>
                </a:cxn>
                <a:cxn ang="0">
                  <a:pos x="36" y="213"/>
                </a:cxn>
                <a:cxn ang="0">
                  <a:pos x="25" y="200"/>
                </a:cxn>
                <a:cxn ang="0">
                  <a:pos x="13" y="182"/>
                </a:cxn>
                <a:cxn ang="0">
                  <a:pos x="6" y="163"/>
                </a:cxn>
                <a:cxn ang="0">
                  <a:pos x="2" y="140"/>
                </a:cxn>
                <a:cxn ang="0">
                  <a:pos x="0" y="117"/>
                </a:cxn>
                <a:cxn ang="0">
                  <a:pos x="2" y="94"/>
                </a:cxn>
                <a:cxn ang="0">
                  <a:pos x="6" y="73"/>
                </a:cxn>
                <a:cxn ang="0">
                  <a:pos x="13" y="52"/>
                </a:cxn>
                <a:cxn ang="0">
                  <a:pos x="25" y="34"/>
                </a:cxn>
                <a:cxn ang="0">
                  <a:pos x="36" y="21"/>
                </a:cxn>
                <a:cxn ang="0">
                  <a:pos x="52" y="9"/>
                </a:cxn>
                <a:cxn ang="0">
                  <a:pos x="59" y="6"/>
                </a:cxn>
                <a:cxn ang="0">
                  <a:pos x="67" y="4"/>
                </a:cxn>
                <a:cxn ang="0">
                  <a:pos x="77" y="2"/>
                </a:cxn>
                <a:cxn ang="0">
                  <a:pos x="84" y="0"/>
                </a:cxn>
              </a:cxnLst>
              <a:rect l="0" t="0" r="r" b="b"/>
              <a:pathLst>
                <a:path w="169" h="232">
                  <a:moveTo>
                    <a:pt x="84" y="0"/>
                  </a:moveTo>
                  <a:lnTo>
                    <a:pt x="92" y="2"/>
                  </a:lnTo>
                  <a:lnTo>
                    <a:pt x="102" y="4"/>
                  </a:lnTo>
                  <a:lnTo>
                    <a:pt x="109" y="6"/>
                  </a:lnTo>
                  <a:lnTo>
                    <a:pt x="117" y="9"/>
                  </a:lnTo>
                  <a:lnTo>
                    <a:pt x="132" y="21"/>
                  </a:lnTo>
                  <a:lnTo>
                    <a:pt x="144" y="34"/>
                  </a:lnTo>
                  <a:lnTo>
                    <a:pt x="155" y="52"/>
                  </a:lnTo>
                  <a:lnTo>
                    <a:pt x="163" y="73"/>
                  </a:lnTo>
                  <a:lnTo>
                    <a:pt x="167" y="94"/>
                  </a:lnTo>
                  <a:lnTo>
                    <a:pt x="169" y="117"/>
                  </a:lnTo>
                  <a:lnTo>
                    <a:pt x="167" y="140"/>
                  </a:lnTo>
                  <a:lnTo>
                    <a:pt x="163" y="163"/>
                  </a:lnTo>
                  <a:lnTo>
                    <a:pt x="155" y="182"/>
                  </a:lnTo>
                  <a:lnTo>
                    <a:pt x="144" y="200"/>
                  </a:lnTo>
                  <a:lnTo>
                    <a:pt x="132" y="213"/>
                  </a:lnTo>
                  <a:lnTo>
                    <a:pt x="117" y="223"/>
                  </a:lnTo>
                  <a:lnTo>
                    <a:pt x="109" y="228"/>
                  </a:lnTo>
                  <a:lnTo>
                    <a:pt x="102" y="230"/>
                  </a:lnTo>
                  <a:lnTo>
                    <a:pt x="92" y="232"/>
                  </a:lnTo>
                  <a:lnTo>
                    <a:pt x="84" y="232"/>
                  </a:lnTo>
                  <a:lnTo>
                    <a:pt x="77" y="232"/>
                  </a:lnTo>
                  <a:lnTo>
                    <a:pt x="67" y="230"/>
                  </a:lnTo>
                  <a:lnTo>
                    <a:pt x="59" y="228"/>
                  </a:lnTo>
                  <a:lnTo>
                    <a:pt x="52" y="223"/>
                  </a:lnTo>
                  <a:lnTo>
                    <a:pt x="36" y="213"/>
                  </a:lnTo>
                  <a:lnTo>
                    <a:pt x="25" y="200"/>
                  </a:lnTo>
                  <a:lnTo>
                    <a:pt x="13" y="182"/>
                  </a:lnTo>
                  <a:lnTo>
                    <a:pt x="6" y="163"/>
                  </a:lnTo>
                  <a:lnTo>
                    <a:pt x="2" y="140"/>
                  </a:lnTo>
                  <a:lnTo>
                    <a:pt x="0" y="117"/>
                  </a:lnTo>
                  <a:lnTo>
                    <a:pt x="2" y="94"/>
                  </a:lnTo>
                  <a:lnTo>
                    <a:pt x="6" y="73"/>
                  </a:lnTo>
                  <a:lnTo>
                    <a:pt x="13" y="52"/>
                  </a:lnTo>
                  <a:lnTo>
                    <a:pt x="25" y="34"/>
                  </a:lnTo>
                  <a:lnTo>
                    <a:pt x="36" y="21"/>
                  </a:lnTo>
                  <a:lnTo>
                    <a:pt x="52" y="9"/>
                  </a:lnTo>
                  <a:lnTo>
                    <a:pt x="59" y="6"/>
                  </a:lnTo>
                  <a:lnTo>
                    <a:pt x="67" y="4"/>
                  </a:lnTo>
                  <a:lnTo>
                    <a:pt x="77" y="2"/>
                  </a:lnTo>
                  <a:lnTo>
                    <a:pt x="84" y="0"/>
                  </a:lnTo>
                </a:path>
              </a:pathLst>
            </a:custGeom>
            <a:solidFill>
              <a:schemeClr val="accent1"/>
            </a:solidFill>
            <a:ln w="0">
              <a:solidFill>
                <a:srgbClr val="2522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13" name="Freeform 193"/>
          <p:cNvSpPr>
            <a:spLocks/>
          </p:cNvSpPr>
          <p:nvPr/>
        </p:nvSpPr>
        <p:spPr bwMode="auto">
          <a:xfrm>
            <a:off x="2941638" y="1447800"/>
            <a:ext cx="774700" cy="900113"/>
          </a:xfrm>
          <a:custGeom>
            <a:avLst/>
            <a:gdLst/>
            <a:ahLst/>
            <a:cxnLst>
              <a:cxn ang="0">
                <a:pos x="293" y="25"/>
              </a:cxn>
              <a:cxn ang="0">
                <a:pos x="347" y="11"/>
              </a:cxn>
              <a:cxn ang="0">
                <a:pos x="390" y="5"/>
              </a:cxn>
              <a:cxn ang="0">
                <a:pos x="428" y="8"/>
              </a:cxn>
              <a:cxn ang="0">
                <a:pos x="456" y="25"/>
              </a:cxn>
              <a:cxn ang="0">
                <a:pos x="476" y="57"/>
              </a:cxn>
              <a:cxn ang="0">
                <a:pos x="488" y="109"/>
              </a:cxn>
              <a:cxn ang="0">
                <a:pos x="485" y="186"/>
              </a:cxn>
              <a:cxn ang="0">
                <a:pos x="474" y="292"/>
              </a:cxn>
              <a:cxn ang="0">
                <a:pos x="456" y="378"/>
              </a:cxn>
              <a:cxn ang="0">
                <a:pos x="433" y="447"/>
              </a:cxn>
              <a:cxn ang="0">
                <a:pos x="410" y="495"/>
              </a:cxn>
              <a:cxn ang="0">
                <a:pos x="382" y="530"/>
              </a:cxn>
              <a:cxn ang="0">
                <a:pos x="347" y="550"/>
              </a:cxn>
              <a:cxn ang="0">
                <a:pos x="307" y="561"/>
              </a:cxn>
              <a:cxn ang="0">
                <a:pos x="264" y="567"/>
              </a:cxn>
              <a:cxn ang="0">
                <a:pos x="215" y="567"/>
              </a:cxn>
              <a:cxn ang="0">
                <a:pos x="170" y="561"/>
              </a:cxn>
              <a:cxn ang="0">
                <a:pos x="127" y="547"/>
              </a:cxn>
              <a:cxn ang="0">
                <a:pos x="86" y="524"/>
              </a:cxn>
              <a:cxn ang="0">
                <a:pos x="55" y="490"/>
              </a:cxn>
              <a:cxn ang="0">
                <a:pos x="29" y="441"/>
              </a:cxn>
              <a:cxn ang="0">
                <a:pos x="12" y="375"/>
              </a:cxn>
              <a:cxn ang="0">
                <a:pos x="0" y="289"/>
              </a:cxn>
              <a:cxn ang="0">
                <a:pos x="0" y="197"/>
              </a:cxn>
              <a:cxn ang="0">
                <a:pos x="9" y="129"/>
              </a:cxn>
              <a:cxn ang="0">
                <a:pos x="23" y="71"/>
              </a:cxn>
              <a:cxn ang="0">
                <a:pos x="43" y="31"/>
              </a:cxn>
              <a:cxn ang="0">
                <a:pos x="66" y="8"/>
              </a:cxn>
              <a:cxn ang="0">
                <a:pos x="86" y="0"/>
              </a:cxn>
              <a:cxn ang="0">
                <a:pos x="121" y="3"/>
              </a:cxn>
              <a:cxn ang="0">
                <a:pos x="172" y="23"/>
              </a:cxn>
              <a:cxn ang="0">
                <a:pos x="215" y="34"/>
              </a:cxn>
              <a:cxn ang="0">
                <a:pos x="247" y="37"/>
              </a:cxn>
            </a:cxnLst>
            <a:rect l="0" t="0" r="r" b="b"/>
            <a:pathLst>
              <a:path w="488" h="567">
                <a:moveTo>
                  <a:pt x="261" y="34"/>
                </a:moveTo>
                <a:lnTo>
                  <a:pt x="293" y="25"/>
                </a:lnTo>
                <a:lnTo>
                  <a:pt x="322" y="17"/>
                </a:lnTo>
                <a:lnTo>
                  <a:pt x="347" y="11"/>
                </a:lnTo>
                <a:lnTo>
                  <a:pt x="370" y="5"/>
                </a:lnTo>
                <a:lnTo>
                  <a:pt x="390" y="5"/>
                </a:lnTo>
                <a:lnTo>
                  <a:pt x="410" y="5"/>
                </a:lnTo>
                <a:lnTo>
                  <a:pt x="428" y="8"/>
                </a:lnTo>
                <a:lnTo>
                  <a:pt x="442" y="14"/>
                </a:lnTo>
                <a:lnTo>
                  <a:pt x="456" y="25"/>
                </a:lnTo>
                <a:lnTo>
                  <a:pt x="468" y="40"/>
                </a:lnTo>
                <a:lnTo>
                  <a:pt x="476" y="57"/>
                </a:lnTo>
                <a:lnTo>
                  <a:pt x="482" y="80"/>
                </a:lnTo>
                <a:lnTo>
                  <a:pt x="488" y="109"/>
                </a:lnTo>
                <a:lnTo>
                  <a:pt x="488" y="143"/>
                </a:lnTo>
                <a:lnTo>
                  <a:pt x="485" y="186"/>
                </a:lnTo>
                <a:lnTo>
                  <a:pt x="479" y="238"/>
                </a:lnTo>
                <a:lnTo>
                  <a:pt x="474" y="292"/>
                </a:lnTo>
                <a:lnTo>
                  <a:pt x="465" y="338"/>
                </a:lnTo>
                <a:lnTo>
                  <a:pt x="456" y="378"/>
                </a:lnTo>
                <a:lnTo>
                  <a:pt x="445" y="415"/>
                </a:lnTo>
                <a:lnTo>
                  <a:pt x="433" y="447"/>
                </a:lnTo>
                <a:lnTo>
                  <a:pt x="422" y="472"/>
                </a:lnTo>
                <a:lnTo>
                  <a:pt x="410" y="495"/>
                </a:lnTo>
                <a:lnTo>
                  <a:pt x="396" y="515"/>
                </a:lnTo>
                <a:lnTo>
                  <a:pt x="382" y="530"/>
                </a:lnTo>
                <a:lnTo>
                  <a:pt x="365" y="541"/>
                </a:lnTo>
                <a:lnTo>
                  <a:pt x="347" y="550"/>
                </a:lnTo>
                <a:lnTo>
                  <a:pt x="327" y="558"/>
                </a:lnTo>
                <a:lnTo>
                  <a:pt x="307" y="561"/>
                </a:lnTo>
                <a:lnTo>
                  <a:pt x="287" y="564"/>
                </a:lnTo>
                <a:lnTo>
                  <a:pt x="264" y="567"/>
                </a:lnTo>
                <a:lnTo>
                  <a:pt x="241" y="567"/>
                </a:lnTo>
                <a:lnTo>
                  <a:pt x="215" y="567"/>
                </a:lnTo>
                <a:lnTo>
                  <a:pt x="192" y="564"/>
                </a:lnTo>
                <a:lnTo>
                  <a:pt x="170" y="561"/>
                </a:lnTo>
                <a:lnTo>
                  <a:pt x="147" y="556"/>
                </a:lnTo>
                <a:lnTo>
                  <a:pt x="127" y="547"/>
                </a:lnTo>
                <a:lnTo>
                  <a:pt x="106" y="538"/>
                </a:lnTo>
                <a:lnTo>
                  <a:pt x="86" y="524"/>
                </a:lnTo>
                <a:lnTo>
                  <a:pt x="72" y="510"/>
                </a:lnTo>
                <a:lnTo>
                  <a:pt x="55" y="490"/>
                </a:lnTo>
                <a:lnTo>
                  <a:pt x="40" y="467"/>
                </a:lnTo>
                <a:lnTo>
                  <a:pt x="29" y="441"/>
                </a:lnTo>
                <a:lnTo>
                  <a:pt x="20" y="409"/>
                </a:lnTo>
                <a:lnTo>
                  <a:pt x="12" y="375"/>
                </a:lnTo>
                <a:lnTo>
                  <a:pt x="6" y="335"/>
                </a:lnTo>
                <a:lnTo>
                  <a:pt x="0" y="289"/>
                </a:lnTo>
                <a:lnTo>
                  <a:pt x="0" y="238"/>
                </a:lnTo>
                <a:lnTo>
                  <a:pt x="0" y="197"/>
                </a:lnTo>
                <a:lnTo>
                  <a:pt x="3" y="160"/>
                </a:lnTo>
                <a:lnTo>
                  <a:pt x="9" y="129"/>
                </a:lnTo>
                <a:lnTo>
                  <a:pt x="15" y="97"/>
                </a:lnTo>
                <a:lnTo>
                  <a:pt x="23" y="71"/>
                </a:lnTo>
                <a:lnTo>
                  <a:pt x="32" y="51"/>
                </a:lnTo>
                <a:lnTo>
                  <a:pt x="43" y="31"/>
                </a:lnTo>
                <a:lnTo>
                  <a:pt x="58" y="17"/>
                </a:lnTo>
                <a:lnTo>
                  <a:pt x="66" y="8"/>
                </a:lnTo>
                <a:lnTo>
                  <a:pt x="75" y="3"/>
                </a:lnTo>
                <a:lnTo>
                  <a:pt x="86" y="0"/>
                </a:lnTo>
                <a:lnTo>
                  <a:pt x="98" y="0"/>
                </a:lnTo>
                <a:lnTo>
                  <a:pt x="121" y="3"/>
                </a:lnTo>
                <a:lnTo>
                  <a:pt x="147" y="11"/>
                </a:lnTo>
                <a:lnTo>
                  <a:pt x="172" y="23"/>
                </a:lnTo>
                <a:lnTo>
                  <a:pt x="201" y="31"/>
                </a:lnTo>
                <a:lnTo>
                  <a:pt x="215" y="34"/>
                </a:lnTo>
                <a:lnTo>
                  <a:pt x="230" y="37"/>
                </a:lnTo>
                <a:lnTo>
                  <a:pt x="247" y="37"/>
                </a:lnTo>
                <a:lnTo>
                  <a:pt x="261" y="34"/>
                </a:lnTo>
              </a:path>
            </a:pathLst>
          </a:custGeom>
          <a:solidFill>
            <a:srgbClr val="CC00F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4" name="Freeform 194"/>
          <p:cNvSpPr>
            <a:spLocks/>
          </p:cNvSpPr>
          <p:nvPr/>
        </p:nvSpPr>
        <p:spPr bwMode="auto">
          <a:xfrm>
            <a:off x="3338513" y="2130425"/>
            <a:ext cx="409575" cy="400050"/>
          </a:xfrm>
          <a:custGeom>
            <a:avLst/>
            <a:gdLst/>
            <a:ahLst/>
            <a:cxnLst>
              <a:cxn ang="0">
                <a:pos x="181" y="166"/>
              </a:cxn>
              <a:cxn ang="0">
                <a:pos x="189" y="180"/>
              </a:cxn>
              <a:cxn ang="0">
                <a:pos x="201" y="194"/>
              </a:cxn>
              <a:cxn ang="0">
                <a:pos x="206" y="209"/>
              </a:cxn>
              <a:cxn ang="0">
                <a:pos x="203" y="214"/>
              </a:cxn>
              <a:cxn ang="0">
                <a:pos x="203" y="220"/>
              </a:cxn>
              <a:cxn ang="0">
                <a:pos x="201" y="226"/>
              </a:cxn>
              <a:cxn ang="0">
                <a:pos x="201" y="232"/>
              </a:cxn>
              <a:cxn ang="0">
                <a:pos x="195" y="240"/>
              </a:cxn>
              <a:cxn ang="0">
                <a:pos x="186" y="246"/>
              </a:cxn>
              <a:cxn ang="0">
                <a:pos x="181" y="249"/>
              </a:cxn>
              <a:cxn ang="0">
                <a:pos x="172" y="252"/>
              </a:cxn>
              <a:cxn ang="0">
                <a:pos x="155" y="252"/>
              </a:cxn>
              <a:cxn ang="0">
                <a:pos x="138" y="243"/>
              </a:cxn>
              <a:cxn ang="0">
                <a:pos x="123" y="232"/>
              </a:cxn>
              <a:cxn ang="0">
                <a:pos x="115" y="214"/>
              </a:cxn>
              <a:cxn ang="0">
                <a:pos x="109" y="206"/>
              </a:cxn>
              <a:cxn ang="0">
                <a:pos x="86" y="203"/>
              </a:cxn>
              <a:cxn ang="0">
                <a:pos x="46" y="186"/>
              </a:cxn>
              <a:cxn ang="0">
                <a:pos x="20" y="160"/>
              </a:cxn>
              <a:cxn ang="0">
                <a:pos x="3" y="123"/>
              </a:cxn>
              <a:cxn ang="0">
                <a:pos x="3" y="83"/>
              </a:cxn>
              <a:cxn ang="0">
                <a:pos x="20" y="45"/>
              </a:cxn>
              <a:cxn ang="0">
                <a:pos x="46" y="17"/>
              </a:cxn>
              <a:cxn ang="0">
                <a:pos x="86" y="2"/>
              </a:cxn>
              <a:cxn ang="0">
                <a:pos x="126" y="2"/>
              </a:cxn>
              <a:cxn ang="0">
                <a:pos x="163" y="17"/>
              </a:cxn>
              <a:cxn ang="0">
                <a:pos x="192" y="42"/>
              </a:cxn>
              <a:cxn ang="0">
                <a:pos x="209" y="77"/>
              </a:cxn>
              <a:cxn ang="0">
                <a:pos x="221" y="100"/>
              </a:cxn>
              <a:cxn ang="0">
                <a:pos x="238" y="108"/>
              </a:cxn>
              <a:cxn ang="0">
                <a:pos x="249" y="120"/>
              </a:cxn>
              <a:cxn ang="0">
                <a:pos x="258" y="140"/>
              </a:cxn>
              <a:cxn ang="0">
                <a:pos x="258" y="154"/>
              </a:cxn>
              <a:cxn ang="0">
                <a:pos x="255" y="160"/>
              </a:cxn>
              <a:cxn ang="0">
                <a:pos x="252" y="169"/>
              </a:cxn>
              <a:cxn ang="0">
                <a:pos x="249" y="177"/>
              </a:cxn>
              <a:cxn ang="0">
                <a:pos x="238" y="186"/>
              </a:cxn>
              <a:cxn ang="0">
                <a:pos x="218" y="186"/>
              </a:cxn>
              <a:cxn ang="0">
                <a:pos x="198" y="177"/>
              </a:cxn>
              <a:cxn ang="0">
                <a:pos x="181" y="169"/>
              </a:cxn>
            </a:cxnLst>
            <a:rect l="0" t="0" r="r" b="b"/>
            <a:pathLst>
              <a:path w="258" h="252">
                <a:moveTo>
                  <a:pt x="178" y="166"/>
                </a:moveTo>
                <a:lnTo>
                  <a:pt x="181" y="166"/>
                </a:lnTo>
                <a:lnTo>
                  <a:pt x="186" y="171"/>
                </a:lnTo>
                <a:lnTo>
                  <a:pt x="189" y="180"/>
                </a:lnTo>
                <a:lnTo>
                  <a:pt x="195" y="186"/>
                </a:lnTo>
                <a:lnTo>
                  <a:pt x="201" y="194"/>
                </a:lnTo>
                <a:lnTo>
                  <a:pt x="203" y="203"/>
                </a:lnTo>
                <a:lnTo>
                  <a:pt x="206" y="209"/>
                </a:lnTo>
                <a:lnTo>
                  <a:pt x="203" y="209"/>
                </a:lnTo>
                <a:lnTo>
                  <a:pt x="203" y="214"/>
                </a:lnTo>
                <a:lnTo>
                  <a:pt x="203" y="217"/>
                </a:lnTo>
                <a:lnTo>
                  <a:pt x="203" y="220"/>
                </a:lnTo>
                <a:lnTo>
                  <a:pt x="203" y="223"/>
                </a:lnTo>
                <a:lnTo>
                  <a:pt x="201" y="226"/>
                </a:lnTo>
                <a:lnTo>
                  <a:pt x="201" y="229"/>
                </a:lnTo>
                <a:lnTo>
                  <a:pt x="201" y="232"/>
                </a:lnTo>
                <a:lnTo>
                  <a:pt x="198" y="234"/>
                </a:lnTo>
                <a:lnTo>
                  <a:pt x="195" y="240"/>
                </a:lnTo>
                <a:lnTo>
                  <a:pt x="192" y="243"/>
                </a:lnTo>
                <a:lnTo>
                  <a:pt x="186" y="246"/>
                </a:lnTo>
                <a:lnTo>
                  <a:pt x="183" y="249"/>
                </a:lnTo>
                <a:lnTo>
                  <a:pt x="181" y="249"/>
                </a:lnTo>
                <a:lnTo>
                  <a:pt x="175" y="252"/>
                </a:lnTo>
                <a:lnTo>
                  <a:pt x="172" y="252"/>
                </a:lnTo>
                <a:lnTo>
                  <a:pt x="166" y="252"/>
                </a:lnTo>
                <a:lnTo>
                  <a:pt x="155" y="252"/>
                </a:lnTo>
                <a:lnTo>
                  <a:pt x="146" y="249"/>
                </a:lnTo>
                <a:lnTo>
                  <a:pt x="138" y="243"/>
                </a:lnTo>
                <a:lnTo>
                  <a:pt x="129" y="237"/>
                </a:lnTo>
                <a:lnTo>
                  <a:pt x="123" y="232"/>
                </a:lnTo>
                <a:lnTo>
                  <a:pt x="117" y="223"/>
                </a:lnTo>
                <a:lnTo>
                  <a:pt x="115" y="214"/>
                </a:lnTo>
                <a:lnTo>
                  <a:pt x="112" y="206"/>
                </a:lnTo>
                <a:lnTo>
                  <a:pt x="109" y="206"/>
                </a:lnTo>
                <a:lnTo>
                  <a:pt x="106" y="206"/>
                </a:lnTo>
                <a:lnTo>
                  <a:pt x="86" y="203"/>
                </a:lnTo>
                <a:lnTo>
                  <a:pt x="66" y="197"/>
                </a:lnTo>
                <a:lnTo>
                  <a:pt x="46" y="186"/>
                </a:lnTo>
                <a:lnTo>
                  <a:pt x="31" y="174"/>
                </a:lnTo>
                <a:lnTo>
                  <a:pt x="20" y="160"/>
                </a:lnTo>
                <a:lnTo>
                  <a:pt x="8" y="143"/>
                </a:lnTo>
                <a:lnTo>
                  <a:pt x="3" y="123"/>
                </a:lnTo>
                <a:lnTo>
                  <a:pt x="0" y="103"/>
                </a:lnTo>
                <a:lnTo>
                  <a:pt x="3" y="83"/>
                </a:lnTo>
                <a:lnTo>
                  <a:pt x="8" y="63"/>
                </a:lnTo>
                <a:lnTo>
                  <a:pt x="20" y="45"/>
                </a:lnTo>
                <a:lnTo>
                  <a:pt x="31" y="31"/>
                </a:lnTo>
                <a:lnTo>
                  <a:pt x="46" y="17"/>
                </a:lnTo>
                <a:lnTo>
                  <a:pt x="66" y="8"/>
                </a:lnTo>
                <a:lnTo>
                  <a:pt x="86" y="2"/>
                </a:lnTo>
                <a:lnTo>
                  <a:pt x="106" y="0"/>
                </a:lnTo>
                <a:lnTo>
                  <a:pt x="126" y="2"/>
                </a:lnTo>
                <a:lnTo>
                  <a:pt x="146" y="8"/>
                </a:lnTo>
                <a:lnTo>
                  <a:pt x="163" y="17"/>
                </a:lnTo>
                <a:lnTo>
                  <a:pt x="178" y="28"/>
                </a:lnTo>
                <a:lnTo>
                  <a:pt x="192" y="42"/>
                </a:lnTo>
                <a:lnTo>
                  <a:pt x="201" y="60"/>
                </a:lnTo>
                <a:lnTo>
                  <a:pt x="209" y="77"/>
                </a:lnTo>
                <a:lnTo>
                  <a:pt x="212" y="97"/>
                </a:lnTo>
                <a:lnTo>
                  <a:pt x="221" y="100"/>
                </a:lnTo>
                <a:lnTo>
                  <a:pt x="229" y="103"/>
                </a:lnTo>
                <a:lnTo>
                  <a:pt x="238" y="108"/>
                </a:lnTo>
                <a:lnTo>
                  <a:pt x="244" y="114"/>
                </a:lnTo>
                <a:lnTo>
                  <a:pt x="249" y="120"/>
                </a:lnTo>
                <a:lnTo>
                  <a:pt x="255" y="128"/>
                </a:lnTo>
                <a:lnTo>
                  <a:pt x="258" y="140"/>
                </a:lnTo>
                <a:lnTo>
                  <a:pt x="258" y="149"/>
                </a:lnTo>
                <a:lnTo>
                  <a:pt x="258" y="154"/>
                </a:lnTo>
                <a:lnTo>
                  <a:pt x="258" y="157"/>
                </a:lnTo>
                <a:lnTo>
                  <a:pt x="255" y="160"/>
                </a:lnTo>
                <a:lnTo>
                  <a:pt x="255" y="166"/>
                </a:lnTo>
                <a:lnTo>
                  <a:pt x="252" y="169"/>
                </a:lnTo>
                <a:lnTo>
                  <a:pt x="252" y="174"/>
                </a:lnTo>
                <a:lnTo>
                  <a:pt x="249" y="177"/>
                </a:lnTo>
                <a:lnTo>
                  <a:pt x="246" y="180"/>
                </a:lnTo>
                <a:lnTo>
                  <a:pt x="238" y="186"/>
                </a:lnTo>
                <a:lnTo>
                  <a:pt x="229" y="189"/>
                </a:lnTo>
                <a:lnTo>
                  <a:pt x="218" y="186"/>
                </a:lnTo>
                <a:lnTo>
                  <a:pt x="209" y="183"/>
                </a:lnTo>
                <a:lnTo>
                  <a:pt x="198" y="177"/>
                </a:lnTo>
                <a:lnTo>
                  <a:pt x="189" y="174"/>
                </a:lnTo>
                <a:lnTo>
                  <a:pt x="181" y="169"/>
                </a:lnTo>
                <a:lnTo>
                  <a:pt x="178" y="166"/>
                </a:lnTo>
              </a:path>
            </a:pathLst>
          </a:custGeom>
          <a:solidFill>
            <a:schemeClr val="bg2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5" name="Freeform 195"/>
          <p:cNvSpPr>
            <a:spLocks/>
          </p:cNvSpPr>
          <p:nvPr/>
        </p:nvSpPr>
        <p:spPr bwMode="auto">
          <a:xfrm>
            <a:off x="5159375" y="1465263"/>
            <a:ext cx="774700" cy="901700"/>
          </a:xfrm>
          <a:custGeom>
            <a:avLst/>
            <a:gdLst/>
            <a:ahLst/>
            <a:cxnLst>
              <a:cxn ang="0">
                <a:pos x="293" y="26"/>
              </a:cxn>
              <a:cxn ang="0">
                <a:pos x="347" y="12"/>
              </a:cxn>
              <a:cxn ang="0">
                <a:pos x="390" y="6"/>
              </a:cxn>
              <a:cxn ang="0">
                <a:pos x="427" y="9"/>
              </a:cxn>
              <a:cxn ang="0">
                <a:pos x="456" y="26"/>
              </a:cxn>
              <a:cxn ang="0">
                <a:pos x="476" y="57"/>
              </a:cxn>
              <a:cxn ang="0">
                <a:pos x="488" y="109"/>
              </a:cxn>
              <a:cxn ang="0">
                <a:pos x="485" y="186"/>
              </a:cxn>
              <a:cxn ang="0">
                <a:pos x="473" y="292"/>
              </a:cxn>
              <a:cxn ang="0">
                <a:pos x="456" y="378"/>
              </a:cxn>
              <a:cxn ang="0">
                <a:pos x="436" y="447"/>
              </a:cxn>
              <a:cxn ang="0">
                <a:pos x="410" y="496"/>
              </a:cxn>
              <a:cxn ang="0">
                <a:pos x="381" y="530"/>
              </a:cxn>
              <a:cxn ang="0">
                <a:pos x="347" y="550"/>
              </a:cxn>
              <a:cxn ang="0">
                <a:pos x="310" y="562"/>
              </a:cxn>
              <a:cxn ang="0">
                <a:pos x="264" y="568"/>
              </a:cxn>
              <a:cxn ang="0">
                <a:pos x="215" y="568"/>
              </a:cxn>
              <a:cxn ang="0">
                <a:pos x="169" y="562"/>
              </a:cxn>
              <a:cxn ang="0">
                <a:pos x="126" y="547"/>
              </a:cxn>
              <a:cxn ang="0">
                <a:pos x="89" y="525"/>
              </a:cxn>
              <a:cxn ang="0">
                <a:pos x="55" y="490"/>
              </a:cxn>
              <a:cxn ang="0">
                <a:pos x="29" y="441"/>
              </a:cxn>
              <a:cxn ang="0">
                <a:pos x="11" y="376"/>
              </a:cxn>
              <a:cxn ang="0">
                <a:pos x="0" y="290"/>
              </a:cxn>
              <a:cxn ang="0">
                <a:pos x="0" y="198"/>
              </a:cxn>
              <a:cxn ang="0">
                <a:pos x="9" y="129"/>
              </a:cxn>
              <a:cxn ang="0">
                <a:pos x="23" y="72"/>
              </a:cxn>
              <a:cxn ang="0">
                <a:pos x="43" y="32"/>
              </a:cxn>
              <a:cxn ang="0">
                <a:pos x="66" y="9"/>
              </a:cxn>
              <a:cxn ang="0">
                <a:pos x="86" y="0"/>
              </a:cxn>
              <a:cxn ang="0">
                <a:pos x="120" y="3"/>
              </a:cxn>
              <a:cxn ang="0">
                <a:pos x="172" y="23"/>
              </a:cxn>
              <a:cxn ang="0">
                <a:pos x="215" y="35"/>
              </a:cxn>
              <a:cxn ang="0">
                <a:pos x="247" y="35"/>
              </a:cxn>
            </a:cxnLst>
            <a:rect l="0" t="0" r="r" b="b"/>
            <a:pathLst>
              <a:path w="488" h="568">
                <a:moveTo>
                  <a:pt x="261" y="32"/>
                </a:moveTo>
                <a:lnTo>
                  <a:pt x="293" y="26"/>
                </a:lnTo>
                <a:lnTo>
                  <a:pt x="321" y="17"/>
                </a:lnTo>
                <a:lnTo>
                  <a:pt x="347" y="12"/>
                </a:lnTo>
                <a:lnTo>
                  <a:pt x="370" y="6"/>
                </a:lnTo>
                <a:lnTo>
                  <a:pt x="390" y="6"/>
                </a:lnTo>
                <a:lnTo>
                  <a:pt x="410" y="6"/>
                </a:lnTo>
                <a:lnTo>
                  <a:pt x="427" y="9"/>
                </a:lnTo>
                <a:lnTo>
                  <a:pt x="442" y="14"/>
                </a:lnTo>
                <a:lnTo>
                  <a:pt x="456" y="26"/>
                </a:lnTo>
                <a:lnTo>
                  <a:pt x="467" y="37"/>
                </a:lnTo>
                <a:lnTo>
                  <a:pt x="476" y="57"/>
                </a:lnTo>
                <a:lnTo>
                  <a:pt x="482" y="80"/>
                </a:lnTo>
                <a:lnTo>
                  <a:pt x="488" y="109"/>
                </a:lnTo>
                <a:lnTo>
                  <a:pt x="488" y="143"/>
                </a:lnTo>
                <a:lnTo>
                  <a:pt x="485" y="186"/>
                </a:lnTo>
                <a:lnTo>
                  <a:pt x="482" y="238"/>
                </a:lnTo>
                <a:lnTo>
                  <a:pt x="473" y="292"/>
                </a:lnTo>
                <a:lnTo>
                  <a:pt x="465" y="338"/>
                </a:lnTo>
                <a:lnTo>
                  <a:pt x="456" y="378"/>
                </a:lnTo>
                <a:lnTo>
                  <a:pt x="445" y="416"/>
                </a:lnTo>
                <a:lnTo>
                  <a:pt x="436" y="447"/>
                </a:lnTo>
                <a:lnTo>
                  <a:pt x="422" y="473"/>
                </a:lnTo>
                <a:lnTo>
                  <a:pt x="410" y="496"/>
                </a:lnTo>
                <a:lnTo>
                  <a:pt x="396" y="513"/>
                </a:lnTo>
                <a:lnTo>
                  <a:pt x="381" y="530"/>
                </a:lnTo>
                <a:lnTo>
                  <a:pt x="364" y="542"/>
                </a:lnTo>
                <a:lnTo>
                  <a:pt x="347" y="550"/>
                </a:lnTo>
                <a:lnTo>
                  <a:pt x="327" y="559"/>
                </a:lnTo>
                <a:lnTo>
                  <a:pt x="310" y="562"/>
                </a:lnTo>
                <a:lnTo>
                  <a:pt x="287" y="565"/>
                </a:lnTo>
                <a:lnTo>
                  <a:pt x="264" y="568"/>
                </a:lnTo>
                <a:lnTo>
                  <a:pt x="241" y="568"/>
                </a:lnTo>
                <a:lnTo>
                  <a:pt x="215" y="568"/>
                </a:lnTo>
                <a:lnTo>
                  <a:pt x="192" y="565"/>
                </a:lnTo>
                <a:lnTo>
                  <a:pt x="169" y="562"/>
                </a:lnTo>
                <a:lnTo>
                  <a:pt x="146" y="556"/>
                </a:lnTo>
                <a:lnTo>
                  <a:pt x="126" y="547"/>
                </a:lnTo>
                <a:lnTo>
                  <a:pt x="106" y="539"/>
                </a:lnTo>
                <a:lnTo>
                  <a:pt x="89" y="525"/>
                </a:lnTo>
                <a:lnTo>
                  <a:pt x="72" y="510"/>
                </a:lnTo>
                <a:lnTo>
                  <a:pt x="55" y="490"/>
                </a:lnTo>
                <a:lnTo>
                  <a:pt x="40" y="467"/>
                </a:lnTo>
                <a:lnTo>
                  <a:pt x="29" y="441"/>
                </a:lnTo>
                <a:lnTo>
                  <a:pt x="20" y="410"/>
                </a:lnTo>
                <a:lnTo>
                  <a:pt x="11" y="376"/>
                </a:lnTo>
                <a:lnTo>
                  <a:pt x="6" y="335"/>
                </a:lnTo>
                <a:lnTo>
                  <a:pt x="0" y="290"/>
                </a:lnTo>
                <a:lnTo>
                  <a:pt x="0" y="238"/>
                </a:lnTo>
                <a:lnTo>
                  <a:pt x="0" y="198"/>
                </a:lnTo>
                <a:lnTo>
                  <a:pt x="3" y="161"/>
                </a:lnTo>
                <a:lnTo>
                  <a:pt x="9" y="129"/>
                </a:lnTo>
                <a:lnTo>
                  <a:pt x="14" y="98"/>
                </a:lnTo>
                <a:lnTo>
                  <a:pt x="23" y="72"/>
                </a:lnTo>
                <a:lnTo>
                  <a:pt x="32" y="52"/>
                </a:lnTo>
                <a:lnTo>
                  <a:pt x="43" y="32"/>
                </a:lnTo>
                <a:lnTo>
                  <a:pt x="57" y="17"/>
                </a:lnTo>
                <a:lnTo>
                  <a:pt x="66" y="9"/>
                </a:lnTo>
                <a:lnTo>
                  <a:pt x="75" y="3"/>
                </a:lnTo>
                <a:lnTo>
                  <a:pt x="86" y="0"/>
                </a:lnTo>
                <a:lnTo>
                  <a:pt x="98" y="0"/>
                </a:lnTo>
                <a:lnTo>
                  <a:pt x="120" y="3"/>
                </a:lnTo>
                <a:lnTo>
                  <a:pt x="146" y="12"/>
                </a:lnTo>
                <a:lnTo>
                  <a:pt x="172" y="23"/>
                </a:lnTo>
                <a:lnTo>
                  <a:pt x="201" y="32"/>
                </a:lnTo>
                <a:lnTo>
                  <a:pt x="215" y="35"/>
                </a:lnTo>
                <a:lnTo>
                  <a:pt x="229" y="37"/>
                </a:lnTo>
                <a:lnTo>
                  <a:pt x="247" y="35"/>
                </a:lnTo>
                <a:lnTo>
                  <a:pt x="261" y="32"/>
                </a:lnTo>
              </a:path>
            </a:pathLst>
          </a:custGeom>
          <a:solidFill>
            <a:schemeClr val="accent2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6" name="Freeform 196"/>
          <p:cNvSpPr>
            <a:spLocks/>
          </p:cNvSpPr>
          <p:nvPr/>
        </p:nvSpPr>
        <p:spPr bwMode="auto">
          <a:xfrm>
            <a:off x="3967163" y="1465263"/>
            <a:ext cx="641350" cy="887412"/>
          </a:xfrm>
          <a:custGeom>
            <a:avLst/>
            <a:gdLst/>
            <a:ahLst/>
            <a:cxnLst>
              <a:cxn ang="0">
                <a:pos x="186" y="0"/>
              </a:cxn>
              <a:cxn ang="0">
                <a:pos x="229" y="3"/>
              </a:cxn>
              <a:cxn ang="0">
                <a:pos x="266" y="6"/>
              </a:cxn>
              <a:cxn ang="0">
                <a:pos x="284" y="12"/>
              </a:cxn>
              <a:cxn ang="0">
                <a:pos x="301" y="17"/>
              </a:cxn>
              <a:cxn ang="0">
                <a:pos x="315" y="26"/>
              </a:cxn>
              <a:cxn ang="0">
                <a:pos x="329" y="35"/>
              </a:cxn>
              <a:cxn ang="0">
                <a:pos x="341" y="46"/>
              </a:cxn>
              <a:cxn ang="0">
                <a:pos x="352" y="60"/>
              </a:cxn>
              <a:cxn ang="0">
                <a:pos x="361" y="80"/>
              </a:cxn>
              <a:cxn ang="0">
                <a:pos x="372" y="100"/>
              </a:cxn>
              <a:cxn ang="0">
                <a:pos x="381" y="126"/>
              </a:cxn>
              <a:cxn ang="0">
                <a:pos x="387" y="152"/>
              </a:cxn>
              <a:cxn ang="0">
                <a:pos x="393" y="186"/>
              </a:cxn>
              <a:cxn ang="0">
                <a:pos x="398" y="221"/>
              </a:cxn>
              <a:cxn ang="0">
                <a:pos x="401" y="261"/>
              </a:cxn>
              <a:cxn ang="0">
                <a:pos x="404" y="298"/>
              </a:cxn>
              <a:cxn ang="0">
                <a:pos x="404" y="333"/>
              </a:cxn>
              <a:cxn ang="0">
                <a:pos x="401" y="367"/>
              </a:cxn>
              <a:cxn ang="0">
                <a:pos x="395" y="398"/>
              </a:cxn>
              <a:cxn ang="0">
                <a:pos x="387" y="427"/>
              </a:cxn>
              <a:cxn ang="0">
                <a:pos x="378" y="453"/>
              </a:cxn>
              <a:cxn ang="0">
                <a:pos x="367" y="479"/>
              </a:cxn>
              <a:cxn ang="0">
                <a:pos x="352" y="499"/>
              </a:cxn>
              <a:cxn ang="0">
                <a:pos x="335" y="519"/>
              </a:cxn>
              <a:cxn ang="0">
                <a:pos x="315" y="533"/>
              </a:cxn>
              <a:cxn ang="0">
                <a:pos x="295" y="547"/>
              </a:cxn>
              <a:cxn ang="0">
                <a:pos x="269" y="556"/>
              </a:cxn>
              <a:cxn ang="0">
                <a:pos x="243" y="559"/>
              </a:cxn>
              <a:cxn ang="0">
                <a:pos x="215" y="559"/>
              </a:cxn>
              <a:cxn ang="0">
                <a:pos x="186" y="556"/>
              </a:cxn>
              <a:cxn ang="0">
                <a:pos x="154" y="550"/>
              </a:cxn>
              <a:cxn ang="0">
                <a:pos x="129" y="542"/>
              </a:cxn>
              <a:cxn ang="0">
                <a:pos x="106" y="530"/>
              </a:cxn>
              <a:cxn ang="0">
                <a:pos x="83" y="516"/>
              </a:cxn>
              <a:cxn ang="0">
                <a:pos x="66" y="502"/>
              </a:cxn>
              <a:cxn ang="0">
                <a:pos x="51" y="487"/>
              </a:cxn>
              <a:cxn ang="0">
                <a:pos x="40" y="467"/>
              </a:cxn>
              <a:cxn ang="0">
                <a:pos x="28" y="447"/>
              </a:cxn>
              <a:cxn ang="0">
                <a:pos x="20" y="427"/>
              </a:cxn>
              <a:cxn ang="0">
                <a:pos x="14" y="404"/>
              </a:cxn>
              <a:cxn ang="0">
                <a:pos x="8" y="378"/>
              </a:cxn>
              <a:cxn ang="0">
                <a:pos x="5" y="353"/>
              </a:cxn>
              <a:cxn ang="0">
                <a:pos x="0" y="292"/>
              </a:cxn>
              <a:cxn ang="0">
                <a:pos x="0" y="229"/>
              </a:cxn>
              <a:cxn ang="0">
                <a:pos x="0" y="198"/>
              </a:cxn>
              <a:cxn ang="0">
                <a:pos x="2" y="169"/>
              </a:cxn>
              <a:cxn ang="0">
                <a:pos x="5" y="141"/>
              </a:cxn>
              <a:cxn ang="0">
                <a:pos x="11" y="118"/>
              </a:cxn>
              <a:cxn ang="0">
                <a:pos x="17" y="98"/>
              </a:cxn>
              <a:cxn ang="0">
                <a:pos x="25" y="78"/>
              </a:cxn>
              <a:cxn ang="0">
                <a:pos x="34" y="63"/>
              </a:cxn>
              <a:cxn ang="0">
                <a:pos x="46" y="49"/>
              </a:cxn>
              <a:cxn ang="0">
                <a:pos x="57" y="35"/>
              </a:cxn>
              <a:cxn ang="0">
                <a:pos x="71" y="26"/>
              </a:cxn>
              <a:cxn ang="0">
                <a:pos x="86" y="17"/>
              </a:cxn>
              <a:cxn ang="0">
                <a:pos x="103" y="12"/>
              </a:cxn>
              <a:cxn ang="0">
                <a:pos x="123" y="6"/>
              </a:cxn>
              <a:cxn ang="0">
                <a:pos x="140" y="3"/>
              </a:cxn>
              <a:cxn ang="0">
                <a:pos x="163" y="3"/>
              </a:cxn>
              <a:cxn ang="0">
                <a:pos x="186" y="0"/>
              </a:cxn>
            </a:cxnLst>
            <a:rect l="0" t="0" r="r" b="b"/>
            <a:pathLst>
              <a:path w="404" h="559">
                <a:moveTo>
                  <a:pt x="186" y="0"/>
                </a:moveTo>
                <a:lnTo>
                  <a:pt x="229" y="3"/>
                </a:lnTo>
                <a:lnTo>
                  <a:pt x="266" y="6"/>
                </a:lnTo>
                <a:lnTo>
                  <a:pt x="284" y="12"/>
                </a:lnTo>
                <a:lnTo>
                  <a:pt x="301" y="17"/>
                </a:lnTo>
                <a:lnTo>
                  <a:pt x="315" y="26"/>
                </a:lnTo>
                <a:lnTo>
                  <a:pt x="329" y="35"/>
                </a:lnTo>
                <a:lnTo>
                  <a:pt x="341" y="46"/>
                </a:lnTo>
                <a:lnTo>
                  <a:pt x="352" y="60"/>
                </a:lnTo>
                <a:lnTo>
                  <a:pt x="361" y="80"/>
                </a:lnTo>
                <a:lnTo>
                  <a:pt x="372" y="100"/>
                </a:lnTo>
                <a:lnTo>
                  <a:pt x="381" y="126"/>
                </a:lnTo>
                <a:lnTo>
                  <a:pt x="387" y="152"/>
                </a:lnTo>
                <a:lnTo>
                  <a:pt x="393" y="186"/>
                </a:lnTo>
                <a:lnTo>
                  <a:pt x="398" y="221"/>
                </a:lnTo>
                <a:lnTo>
                  <a:pt x="401" y="261"/>
                </a:lnTo>
                <a:lnTo>
                  <a:pt x="404" y="298"/>
                </a:lnTo>
                <a:lnTo>
                  <a:pt x="404" y="333"/>
                </a:lnTo>
                <a:lnTo>
                  <a:pt x="401" y="367"/>
                </a:lnTo>
                <a:lnTo>
                  <a:pt x="395" y="398"/>
                </a:lnTo>
                <a:lnTo>
                  <a:pt x="387" y="427"/>
                </a:lnTo>
                <a:lnTo>
                  <a:pt x="378" y="453"/>
                </a:lnTo>
                <a:lnTo>
                  <a:pt x="367" y="479"/>
                </a:lnTo>
                <a:lnTo>
                  <a:pt x="352" y="499"/>
                </a:lnTo>
                <a:lnTo>
                  <a:pt x="335" y="519"/>
                </a:lnTo>
                <a:lnTo>
                  <a:pt x="315" y="533"/>
                </a:lnTo>
                <a:lnTo>
                  <a:pt x="295" y="547"/>
                </a:lnTo>
                <a:lnTo>
                  <a:pt x="269" y="556"/>
                </a:lnTo>
                <a:lnTo>
                  <a:pt x="243" y="559"/>
                </a:lnTo>
                <a:lnTo>
                  <a:pt x="215" y="559"/>
                </a:lnTo>
                <a:lnTo>
                  <a:pt x="186" y="556"/>
                </a:lnTo>
                <a:lnTo>
                  <a:pt x="154" y="550"/>
                </a:lnTo>
                <a:lnTo>
                  <a:pt x="129" y="542"/>
                </a:lnTo>
                <a:lnTo>
                  <a:pt x="106" y="530"/>
                </a:lnTo>
                <a:lnTo>
                  <a:pt x="83" y="516"/>
                </a:lnTo>
                <a:lnTo>
                  <a:pt x="66" y="502"/>
                </a:lnTo>
                <a:lnTo>
                  <a:pt x="51" y="487"/>
                </a:lnTo>
                <a:lnTo>
                  <a:pt x="40" y="467"/>
                </a:lnTo>
                <a:lnTo>
                  <a:pt x="28" y="447"/>
                </a:lnTo>
                <a:lnTo>
                  <a:pt x="20" y="427"/>
                </a:lnTo>
                <a:lnTo>
                  <a:pt x="14" y="404"/>
                </a:lnTo>
                <a:lnTo>
                  <a:pt x="8" y="378"/>
                </a:lnTo>
                <a:lnTo>
                  <a:pt x="5" y="353"/>
                </a:lnTo>
                <a:lnTo>
                  <a:pt x="0" y="292"/>
                </a:lnTo>
                <a:lnTo>
                  <a:pt x="0" y="229"/>
                </a:lnTo>
                <a:lnTo>
                  <a:pt x="0" y="198"/>
                </a:lnTo>
                <a:lnTo>
                  <a:pt x="2" y="169"/>
                </a:lnTo>
                <a:lnTo>
                  <a:pt x="5" y="141"/>
                </a:lnTo>
                <a:lnTo>
                  <a:pt x="11" y="118"/>
                </a:lnTo>
                <a:lnTo>
                  <a:pt x="17" y="98"/>
                </a:lnTo>
                <a:lnTo>
                  <a:pt x="25" y="78"/>
                </a:lnTo>
                <a:lnTo>
                  <a:pt x="34" y="63"/>
                </a:lnTo>
                <a:lnTo>
                  <a:pt x="46" y="49"/>
                </a:lnTo>
                <a:lnTo>
                  <a:pt x="57" y="35"/>
                </a:lnTo>
                <a:lnTo>
                  <a:pt x="71" y="26"/>
                </a:lnTo>
                <a:lnTo>
                  <a:pt x="86" y="17"/>
                </a:lnTo>
                <a:lnTo>
                  <a:pt x="103" y="12"/>
                </a:lnTo>
                <a:lnTo>
                  <a:pt x="123" y="6"/>
                </a:lnTo>
                <a:lnTo>
                  <a:pt x="140" y="3"/>
                </a:lnTo>
                <a:lnTo>
                  <a:pt x="163" y="3"/>
                </a:lnTo>
                <a:lnTo>
                  <a:pt x="186" y="0"/>
                </a:lnTo>
              </a:path>
            </a:pathLst>
          </a:custGeom>
          <a:solidFill>
            <a:srgbClr val="CC00FF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7" name="Freeform 197"/>
          <p:cNvSpPr>
            <a:spLocks/>
          </p:cNvSpPr>
          <p:nvPr/>
        </p:nvSpPr>
        <p:spPr bwMode="auto">
          <a:xfrm>
            <a:off x="6202363" y="1452563"/>
            <a:ext cx="573087" cy="954087"/>
          </a:xfrm>
          <a:custGeom>
            <a:avLst/>
            <a:gdLst/>
            <a:ahLst/>
            <a:cxnLst>
              <a:cxn ang="0">
                <a:pos x="166" y="0"/>
              </a:cxn>
              <a:cxn ang="0">
                <a:pos x="203" y="2"/>
              </a:cxn>
              <a:cxn ang="0">
                <a:pos x="238" y="8"/>
              </a:cxn>
              <a:cxn ang="0">
                <a:pos x="255" y="11"/>
              </a:cxn>
              <a:cxn ang="0">
                <a:pos x="269" y="17"/>
              </a:cxn>
              <a:cxn ang="0">
                <a:pos x="281" y="25"/>
              </a:cxn>
              <a:cxn ang="0">
                <a:pos x="295" y="37"/>
              </a:cxn>
              <a:cxn ang="0">
                <a:pos x="304" y="48"/>
              </a:cxn>
              <a:cxn ang="0">
                <a:pos x="315" y="65"/>
              </a:cxn>
              <a:cxn ang="0">
                <a:pos x="324" y="86"/>
              </a:cxn>
              <a:cxn ang="0">
                <a:pos x="332" y="108"/>
              </a:cxn>
              <a:cxn ang="0">
                <a:pos x="341" y="134"/>
              </a:cxn>
              <a:cxn ang="0">
                <a:pos x="347" y="166"/>
              </a:cxn>
              <a:cxn ang="0">
                <a:pos x="353" y="200"/>
              </a:cxn>
              <a:cxn ang="0">
                <a:pos x="358" y="237"/>
              </a:cxn>
              <a:cxn ang="0">
                <a:pos x="361" y="280"/>
              </a:cxn>
              <a:cxn ang="0">
                <a:pos x="361" y="320"/>
              </a:cxn>
              <a:cxn ang="0">
                <a:pos x="361" y="358"/>
              </a:cxn>
              <a:cxn ang="0">
                <a:pos x="358" y="392"/>
              </a:cxn>
              <a:cxn ang="0">
                <a:pos x="353" y="427"/>
              </a:cxn>
              <a:cxn ang="0">
                <a:pos x="347" y="458"/>
              </a:cxn>
              <a:cxn ang="0">
                <a:pos x="338" y="490"/>
              </a:cxn>
              <a:cxn ang="0">
                <a:pos x="327" y="515"/>
              </a:cxn>
              <a:cxn ang="0">
                <a:pos x="315" y="538"/>
              </a:cxn>
              <a:cxn ang="0">
                <a:pos x="301" y="558"/>
              </a:cxn>
              <a:cxn ang="0">
                <a:pos x="284" y="576"/>
              </a:cxn>
              <a:cxn ang="0">
                <a:pos x="264" y="587"/>
              </a:cxn>
              <a:cxn ang="0">
                <a:pos x="241" y="596"/>
              </a:cxn>
              <a:cxn ang="0">
                <a:pos x="218" y="601"/>
              </a:cxn>
              <a:cxn ang="0">
                <a:pos x="192" y="601"/>
              </a:cxn>
              <a:cxn ang="0">
                <a:pos x="166" y="598"/>
              </a:cxn>
              <a:cxn ang="0">
                <a:pos x="137" y="590"/>
              </a:cxn>
              <a:cxn ang="0">
                <a:pos x="114" y="581"/>
              </a:cxn>
              <a:cxn ang="0">
                <a:pos x="94" y="570"/>
              </a:cxn>
              <a:cxn ang="0">
                <a:pos x="74" y="555"/>
              </a:cxn>
              <a:cxn ang="0">
                <a:pos x="60" y="541"/>
              </a:cxn>
              <a:cxn ang="0">
                <a:pos x="46" y="524"/>
              </a:cxn>
              <a:cxn ang="0">
                <a:pos x="34" y="504"/>
              </a:cxn>
              <a:cxn ang="0">
                <a:pos x="26" y="484"/>
              </a:cxn>
              <a:cxn ang="0">
                <a:pos x="17" y="458"/>
              </a:cxn>
              <a:cxn ang="0">
                <a:pos x="11" y="435"/>
              </a:cxn>
              <a:cxn ang="0">
                <a:pos x="6" y="406"/>
              </a:cxn>
              <a:cxn ang="0">
                <a:pos x="3" y="378"/>
              </a:cxn>
              <a:cxn ang="0">
                <a:pos x="0" y="315"/>
              </a:cxn>
              <a:cxn ang="0">
                <a:pos x="0" y="246"/>
              </a:cxn>
              <a:cxn ang="0">
                <a:pos x="0" y="212"/>
              </a:cxn>
              <a:cxn ang="0">
                <a:pos x="3" y="180"/>
              </a:cxn>
              <a:cxn ang="0">
                <a:pos x="6" y="151"/>
              </a:cxn>
              <a:cxn ang="0">
                <a:pos x="8" y="126"/>
              </a:cxn>
              <a:cxn ang="0">
                <a:pos x="14" y="103"/>
              </a:cxn>
              <a:cxn ang="0">
                <a:pos x="23" y="83"/>
              </a:cxn>
              <a:cxn ang="0">
                <a:pos x="31" y="65"/>
              </a:cxn>
              <a:cxn ang="0">
                <a:pos x="40" y="51"/>
              </a:cxn>
              <a:cxn ang="0">
                <a:pos x="51" y="37"/>
              </a:cxn>
              <a:cxn ang="0">
                <a:pos x="63" y="28"/>
              </a:cxn>
              <a:cxn ang="0">
                <a:pos x="77" y="20"/>
              </a:cxn>
              <a:cxn ang="0">
                <a:pos x="92" y="11"/>
              </a:cxn>
              <a:cxn ang="0">
                <a:pos x="109" y="8"/>
              </a:cxn>
              <a:cxn ang="0">
                <a:pos x="126" y="2"/>
              </a:cxn>
              <a:cxn ang="0">
                <a:pos x="146" y="2"/>
              </a:cxn>
              <a:cxn ang="0">
                <a:pos x="166" y="0"/>
              </a:cxn>
            </a:cxnLst>
            <a:rect l="0" t="0" r="r" b="b"/>
            <a:pathLst>
              <a:path w="361" h="601">
                <a:moveTo>
                  <a:pt x="166" y="0"/>
                </a:moveTo>
                <a:lnTo>
                  <a:pt x="203" y="2"/>
                </a:lnTo>
                <a:lnTo>
                  <a:pt x="238" y="8"/>
                </a:lnTo>
                <a:lnTo>
                  <a:pt x="255" y="11"/>
                </a:lnTo>
                <a:lnTo>
                  <a:pt x="269" y="17"/>
                </a:lnTo>
                <a:lnTo>
                  <a:pt x="281" y="25"/>
                </a:lnTo>
                <a:lnTo>
                  <a:pt x="295" y="37"/>
                </a:lnTo>
                <a:lnTo>
                  <a:pt x="304" y="48"/>
                </a:lnTo>
                <a:lnTo>
                  <a:pt x="315" y="65"/>
                </a:lnTo>
                <a:lnTo>
                  <a:pt x="324" y="86"/>
                </a:lnTo>
                <a:lnTo>
                  <a:pt x="332" y="108"/>
                </a:lnTo>
                <a:lnTo>
                  <a:pt x="341" y="134"/>
                </a:lnTo>
                <a:lnTo>
                  <a:pt x="347" y="166"/>
                </a:lnTo>
                <a:lnTo>
                  <a:pt x="353" y="200"/>
                </a:lnTo>
                <a:lnTo>
                  <a:pt x="358" y="237"/>
                </a:lnTo>
                <a:lnTo>
                  <a:pt x="361" y="280"/>
                </a:lnTo>
                <a:lnTo>
                  <a:pt x="361" y="320"/>
                </a:lnTo>
                <a:lnTo>
                  <a:pt x="361" y="358"/>
                </a:lnTo>
                <a:lnTo>
                  <a:pt x="358" y="392"/>
                </a:lnTo>
                <a:lnTo>
                  <a:pt x="353" y="427"/>
                </a:lnTo>
                <a:lnTo>
                  <a:pt x="347" y="458"/>
                </a:lnTo>
                <a:lnTo>
                  <a:pt x="338" y="490"/>
                </a:lnTo>
                <a:lnTo>
                  <a:pt x="327" y="515"/>
                </a:lnTo>
                <a:lnTo>
                  <a:pt x="315" y="538"/>
                </a:lnTo>
                <a:lnTo>
                  <a:pt x="301" y="558"/>
                </a:lnTo>
                <a:lnTo>
                  <a:pt x="284" y="576"/>
                </a:lnTo>
                <a:lnTo>
                  <a:pt x="264" y="587"/>
                </a:lnTo>
                <a:lnTo>
                  <a:pt x="241" y="596"/>
                </a:lnTo>
                <a:lnTo>
                  <a:pt x="218" y="601"/>
                </a:lnTo>
                <a:lnTo>
                  <a:pt x="192" y="601"/>
                </a:lnTo>
                <a:lnTo>
                  <a:pt x="166" y="598"/>
                </a:lnTo>
                <a:lnTo>
                  <a:pt x="137" y="590"/>
                </a:lnTo>
                <a:lnTo>
                  <a:pt x="114" y="581"/>
                </a:lnTo>
                <a:lnTo>
                  <a:pt x="94" y="570"/>
                </a:lnTo>
                <a:lnTo>
                  <a:pt x="74" y="555"/>
                </a:lnTo>
                <a:lnTo>
                  <a:pt x="60" y="541"/>
                </a:lnTo>
                <a:lnTo>
                  <a:pt x="46" y="524"/>
                </a:lnTo>
                <a:lnTo>
                  <a:pt x="34" y="504"/>
                </a:lnTo>
                <a:lnTo>
                  <a:pt x="26" y="484"/>
                </a:lnTo>
                <a:lnTo>
                  <a:pt x="17" y="458"/>
                </a:lnTo>
                <a:lnTo>
                  <a:pt x="11" y="435"/>
                </a:lnTo>
                <a:lnTo>
                  <a:pt x="6" y="406"/>
                </a:lnTo>
                <a:lnTo>
                  <a:pt x="3" y="378"/>
                </a:lnTo>
                <a:lnTo>
                  <a:pt x="0" y="315"/>
                </a:lnTo>
                <a:lnTo>
                  <a:pt x="0" y="246"/>
                </a:lnTo>
                <a:lnTo>
                  <a:pt x="0" y="212"/>
                </a:lnTo>
                <a:lnTo>
                  <a:pt x="3" y="180"/>
                </a:lnTo>
                <a:lnTo>
                  <a:pt x="6" y="151"/>
                </a:lnTo>
                <a:lnTo>
                  <a:pt x="8" y="126"/>
                </a:lnTo>
                <a:lnTo>
                  <a:pt x="14" y="103"/>
                </a:lnTo>
                <a:lnTo>
                  <a:pt x="23" y="83"/>
                </a:lnTo>
                <a:lnTo>
                  <a:pt x="31" y="65"/>
                </a:lnTo>
                <a:lnTo>
                  <a:pt x="40" y="51"/>
                </a:lnTo>
                <a:lnTo>
                  <a:pt x="51" y="37"/>
                </a:lnTo>
                <a:lnTo>
                  <a:pt x="63" y="28"/>
                </a:lnTo>
                <a:lnTo>
                  <a:pt x="77" y="20"/>
                </a:lnTo>
                <a:lnTo>
                  <a:pt x="92" y="11"/>
                </a:lnTo>
                <a:lnTo>
                  <a:pt x="109" y="8"/>
                </a:lnTo>
                <a:lnTo>
                  <a:pt x="126" y="2"/>
                </a:lnTo>
                <a:lnTo>
                  <a:pt x="146" y="2"/>
                </a:lnTo>
                <a:lnTo>
                  <a:pt x="166" y="0"/>
                </a:lnTo>
              </a:path>
            </a:pathLst>
          </a:custGeom>
          <a:solidFill>
            <a:schemeClr val="accent2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8" name="Freeform 198"/>
          <p:cNvSpPr>
            <a:spLocks/>
          </p:cNvSpPr>
          <p:nvPr/>
        </p:nvSpPr>
        <p:spPr bwMode="auto">
          <a:xfrm>
            <a:off x="6994525" y="2057400"/>
            <a:ext cx="487363" cy="317500"/>
          </a:xfrm>
          <a:custGeom>
            <a:avLst/>
            <a:gdLst/>
            <a:ahLst/>
            <a:cxnLst>
              <a:cxn ang="0">
                <a:pos x="155" y="0"/>
              </a:cxn>
              <a:cxn ang="0">
                <a:pos x="183" y="0"/>
              </a:cxn>
              <a:cxn ang="0">
                <a:pos x="212" y="5"/>
              </a:cxn>
              <a:cxn ang="0">
                <a:pos x="238" y="17"/>
              </a:cxn>
              <a:cxn ang="0">
                <a:pos x="261" y="28"/>
              </a:cxn>
              <a:cxn ang="0">
                <a:pos x="281" y="43"/>
              </a:cxn>
              <a:cxn ang="0">
                <a:pos x="295" y="60"/>
              </a:cxn>
              <a:cxn ang="0">
                <a:pos x="301" y="68"/>
              </a:cxn>
              <a:cxn ang="0">
                <a:pos x="304" y="80"/>
              </a:cxn>
              <a:cxn ang="0">
                <a:pos x="307" y="88"/>
              </a:cxn>
              <a:cxn ang="0">
                <a:pos x="307" y="100"/>
              </a:cxn>
              <a:cxn ang="0">
                <a:pos x="307" y="109"/>
              </a:cxn>
              <a:cxn ang="0">
                <a:pos x="304" y="120"/>
              </a:cxn>
              <a:cxn ang="0">
                <a:pos x="301" y="129"/>
              </a:cxn>
              <a:cxn ang="0">
                <a:pos x="295" y="137"/>
              </a:cxn>
              <a:cxn ang="0">
                <a:pos x="281" y="154"/>
              </a:cxn>
              <a:cxn ang="0">
                <a:pos x="261" y="169"/>
              </a:cxn>
              <a:cxn ang="0">
                <a:pos x="238" y="183"/>
              </a:cxn>
              <a:cxn ang="0">
                <a:pos x="212" y="192"/>
              </a:cxn>
              <a:cxn ang="0">
                <a:pos x="183" y="197"/>
              </a:cxn>
              <a:cxn ang="0">
                <a:pos x="155" y="200"/>
              </a:cxn>
              <a:cxn ang="0">
                <a:pos x="123" y="197"/>
              </a:cxn>
              <a:cxn ang="0">
                <a:pos x="94" y="192"/>
              </a:cxn>
              <a:cxn ang="0">
                <a:pos x="69" y="183"/>
              </a:cxn>
              <a:cxn ang="0">
                <a:pos x="46" y="169"/>
              </a:cxn>
              <a:cxn ang="0">
                <a:pos x="26" y="154"/>
              </a:cxn>
              <a:cxn ang="0">
                <a:pos x="11" y="137"/>
              </a:cxn>
              <a:cxn ang="0">
                <a:pos x="8" y="129"/>
              </a:cxn>
              <a:cxn ang="0">
                <a:pos x="3" y="120"/>
              </a:cxn>
              <a:cxn ang="0">
                <a:pos x="0" y="109"/>
              </a:cxn>
              <a:cxn ang="0">
                <a:pos x="0" y="100"/>
              </a:cxn>
              <a:cxn ang="0">
                <a:pos x="0" y="88"/>
              </a:cxn>
              <a:cxn ang="0">
                <a:pos x="3" y="80"/>
              </a:cxn>
              <a:cxn ang="0">
                <a:pos x="8" y="68"/>
              </a:cxn>
              <a:cxn ang="0">
                <a:pos x="11" y="60"/>
              </a:cxn>
              <a:cxn ang="0">
                <a:pos x="26" y="43"/>
              </a:cxn>
              <a:cxn ang="0">
                <a:pos x="46" y="28"/>
              </a:cxn>
              <a:cxn ang="0">
                <a:pos x="69" y="17"/>
              </a:cxn>
              <a:cxn ang="0">
                <a:pos x="94" y="5"/>
              </a:cxn>
              <a:cxn ang="0">
                <a:pos x="123" y="0"/>
              </a:cxn>
              <a:cxn ang="0">
                <a:pos x="155" y="0"/>
              </a:cxn>
            </a:cxnLst>
            <a:rect l="0" t="0" r="r" b="b"/>
            <a:pathLst>
              <a:path w="307" h="200">
                <a:moveTo>
                  <a:pt x="155" y="0"/>
                </a:moveTo>
                <a:lnTo>
                  <a:pt x="183" y="0"/>
                </a:lnTo>
                <a:lnTo>
                  <a:pt x="212" y="5"/>
                </a:lnTo>
                <a:lnTo>
                  <a:pt x="238" y="17"/>
                </a:lnTo>
                <a:lnTo>
                  <a:pt x="261" y="28"/>
                </a:lnTo>
                <a:lnTo>
                  <a:pt x="281" y="43"/>
                </a:lnTo>
                <a:lnTo>
                  <a:pt x="295" y="60"/>
                </a:lnTo>
                <a:lnTo>
                  <a:pt x="301" y="68"/>
                </a:lnTo>
                <a:lnTo>
                  <a:pt x="304" y="80"/>
                </a:lnTo>
                <a:lnTo>
                  <a:pt x="307" y="88"/>
                </a:lnTo>
                <a:lnTo>
                  <a:pt x="307" y="100"/>
                </a:lnTo>
                <a:lnTo>
                  <a:pt x="307" y="109"/>
                </a:lnTo>
                <a:lnTo>
                  <a:pt x="304" y="120"/>
                </a:lnTo>
                <a:lnTo>
                  <a:pt x="301" y="129"/>
                </a:lnTo>
                <a:lnTo>
                  <a:pt x="295" y="137"/>
                </a:lnTo>
                <a:lnTo>
                  <a:pt x="281" y="154"/>
                </a:lnTo>
                <a:lnTo>
                  <a:pt x="261" y="169"/>
                </a:lnTo>
                <a:lnTo>
                  <a:pt x="238" y="183"/>
                </a:lnTo>
                <a:lnTo>
                  <a:pt x="212" y="192"/>
                </a:lnTo>
                <a:lnTo>
                  <a:pt x="183" y="197"/>
                </a:lnTo>
                <a:lnTo>
                  <a:pt x="155" y="200"/>
                </a:lnTo>
                <a:lnTo>
                  <a:pt x="123" y="197"/>
                </a:lnTo>
                <a:lnTo>
                  <a:pt x="94" y="192"/>
                </a:lnTo>
                <a:lnTo>
                  <a:pt x="69" y="183"/>
                </a:lnTo>
                <a:lnTo>
                  <a:pt x="46" y="169"/>
                </a:lnTo>
                <a:lnTo>
                  <a:pt x="26" y="154"/>
                </a:lnTo>
                <a:lnTo>
                  <a:pt x="11" y="137"/>
                </a:lnTo>
                <a:lnTo>
                  <a:pt x="8" y="129"/>
                </a:lnTo>
                <a:lnTo>
                  <a:pt x="3" y="120"/>
                </a:lnTo>
                <a:lnTo>
                  <a:pt x="0" y="109"/>
                </a:lnTo>
                <a:lnTo>
                  <a:pt x="0" y="100"/>
                </a:lnTo>
                <a:lnTo>
                  <a:pt x="0" y="88"/>
                </a:lnTo>
                <a:lnTo>
                  <a:pt x="3" y="80"/>
                </a:lnTo>
                <a:lnTo>
                  <a:pt x="8" y="68"/>
                </a:lnTo>
                <a:lnTo>
                  <a:pt x="11" y="60"/>
                </a:lnTo>
                <a:lnTo>
                  <a:pt x="26" y="43"/>
                </a:lnTo>
                <a:lnTo>
                  <a:pt x="46" y="28"/>
                </a:lnTo>
                <a:lnTo>
                  <a:pt x="69" y="17"/>
                </a:lnTo>
                <a:lnTo>
                  <a:pt x="94" y="5"/>
                </a:lnTo>
                <a:lnTo>
                  <a:pt x="123" y="0"/>
                </a:lnTo>
                <a:lnTo>
                  <a:pt x="155" y="0"/>
                </a:lnTo>
              </a:path>
            </a:pathLst>
          </a:custGeom>
          <a:solidFill>
            <a:schemeClr val="folHlink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19" name="Freeform 199"/>
          <p:cNvSpPr>
            <a:spLocks/>
          </p:cNvSpPr>
          <p:nvPr/>
        </p:nvSpPr>
        <p:spPr bwMode="auto">
          <a:xfrm>
            <a:off x="3711575" y="2362200"/>
            <a:ext cx="403225" cy="21431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35"/>
              </a:cxn>
              <a:cxn ang="0">
                <a:pos x="7" y="42"/>
              </a:cxn>
              <a:cxn ang="0">
                <a:pos x="13" y="48"/>
              </a:cxn>
              <a:cxn ang="0">
                <a:pos x="26" y="55"/>
              </a:cxn>
              <a:cxn ang="0">
                <a:pos x="52" y="67"/>
              </a:cxn>
              <a:cxn ang="0">
                <a:pos x="88" y="74"/>
              </a:cxn>
              <a:cxn ang="0">
                <a:pos x="105" y="74"/>
              </a:cxn>
              <a:cxn ang="0">
                <a:pos x="124" y="71"/>
              </a:cxn>
              <a:cxn ang="0">
                <a:pos x="144" y="67"/>
              </a:cxn>
              <a:cxn ang="0">
                <a:pos x="160" y="61"/>
              </a:cxn>
              <a:cxn ang="0">
                <a:pos x="177" y="51"/>
              </a:cxn>
              <a:cxn ang="0">
                <a:pos x="193" y="39"/>
              </a:cxn>
              <a:cxn ang="0">
                <a:pos x="210" y="23"/>
              </a:cxn>
              <a:cxn ang="0">
                <a:pos x="219" y="0"/>
              </a:cxn>
            </a:cxnLst>
            <a:rect l="0" t="0" r="r" b="b"/>
            <a:pathLst>
              <a:path w="219" h="74">
                <a:moveTo>
                  <a:pt x="0" y="26"/>
                </a:moveTo>
                <a:lnTo>
                  <a:pt x="0" y="35"/>
                </a:lnTo>
                <a:lnTo>
                  <a:pt x="7" y="42"/>
                </a:lnTo>
                <a:lnTo>
                  <a:pt x="13" y="48"/>
                </a:lnTo>
                <a:lnTo>
                  <a:pt x="26" y="55"/>
                </a:lnTo>
                <a:lnTo>
                  <a:pt x="52" y="67"/>
                </a:lnTo>
                <a:lnTo>
                  <a:pt x="88" y="74"/>
                </a:lnTo>
                <a:lnTo>
                  <a:pt x="105" y="74"/>
                </a:lnTo>
                <a:lnTo>
                  <a:pt x="124" y="71"/>
                </a:lnTo>
                <a:lnTo>
                  <a:pt x="144" y="67"/>
                </a:lnTo>
                <a:lnTo>
                  <a:pt x="160" y="61"/>
                </a:lnTo>
                <a:lnTo>
                  <a:pt x="177" y="51"/>
                </a:lnTo>
                <a:lnTo>
                  <a:pt x="193" y="39"/>
                </a:lnTo>
                <a:lnTo>
                  <a:pt x="210" y="23"/>
                </a:lnTo>
                <a:lnTo>
                  <a:pt x="219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0" name="Freeform 200"/>
          <p:cNvSpPr>
            <a:spLocks/>
          </p:cNvSpPr>
          <p:nvPr/>
        </p:nvSpPr>
        <p:spPr bwMode="auto">
          <a:xfrm>
            <a:off x="4078288" y="2286000"/>
            <a:ext cx="87312" cy="111125"/>
          </a:xfrm>
          <a:custGeom>
            <a:avLst/>
            <a:gdLst/>
            <a:ahLst/>
            <a:cxnLst>
              <a:cxn ang="0">
                <a:pos x="42" y="28"/>
              </a:cxn>
              <a:cxn ang="0">
                <a:pos x="52" y="0"/>
              </a:cxn>
              <a:cxn ang="0">
                <a:pos x="0" y="44"/>
              </a:cxn>
              <a:cxn ang="0">
                <a:pos x="55" y="70"/>
              </a:cxn>
              <a:cxn ang="0">
                <a:pos x="52" y="0"/>
              </a:cxn>
              <a:cxn ang="0">
                <a:pos x="42" y="28"/>
              </a:cxn>
            </a:cxnLst>
            <a:rect l="0" t="0" r="r" b="b"/>
            <a:pathLst>
              <a:path w="55" h="70">
                <a:moveTo>
                  <a:pt x="42" y="28"/>
                </a:moveTo>
                <a:lnTo>
                  <a:pt x="52" y="0"/>
                </a:lnTo>
                <a:lnTo>
                  <a:pt x="0" y="44"/>
                </a:lnTo>
                <a:lnTo>
                  <a:pt x="55" y="70"/>
                </a:lnTo>
                <a:lnTo>
                  <a:pt x="52" y="0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1" name="Line 201"/>
          <p:cNvSpPr>
            <a:spLocks noChangeShapeType="1"/>
          </p:cNvSpPr>
          <p:nvPr/>
        </p:nvSpPr>
        <p:spPr bwMode="auto">
          <a:xfrm flipH="1">
            <a:off x="3633788" y="3048000"/>
            <a:ext cx="196850" cy="395288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2" name="Freeform 202"/>
          <p:cNvSpPr>
            <a:spLocks/>
          </p:cNvSpPr>
          <p:nvPr/>
        </p:nvSpPr>
        <p:spPr bwMode="auto">
          <a:xfrm>
            <a:off x="3597275" y="3406775"/>
            <a:ext cx="93663" cy="111125"/>
          </a:xfrm>
          <a:custGeom>
            <a:avLst/>
            <a:gdLst/>
            <a:ahLst/>
            <a:cxnLst>
              <a:cxn ang="0">
                <a:pos x="16" y="42"/>
              </a:cxn>
              <a:cxn ang="0">
                <a:pos x="3" y="70"/>
              </a:cxn>
              <a:cxn ang="0">
                <a:pos x="59" y="26"/>
              </a:cxn>
              <a:cxn ang="0">
                <a:pos x="0" y="0"/>
              </a:cxn>
              <a:cxn ang="0">
                <a:pos x="3" y="70"/>
              </a:cxn>
              <a:cxn ang="0">
                <a:pos x="16" y="42"/>
              </a:cxn>
            </a:cxnLst>
            <a:rect l="0" t="0" r="r" b="b"/>
            <a:pathLst>
              <a:path w="59" h="70">
                <a:moveTo>
                  <a:pt x="16" y="42"/>
                </a:moveTo>
                <a:lnTo>
                  <a:pt x="3" y="70"/>
                </a:lnTo>
                <a:lnTo>
                  <a:pt x="59" y="26"/>
                </a:lnTo>
                <a:lnTo>
                  <a:pt x="0" y="0"/>
                </a:lnTo>
                <a:lnTo>
                  <a:pt x="3" y="70"/>
                </a:lnTo>
                <a:lnTo>
                  <a:pt x="16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3" name="Freeform 203"/>
          <p:cNvSpPr>
            <a:spLocks/>
          </p:cNvSpPr>
          <p:nvPr/>
        </p:nvSpPr>
        <p:spPr bwMode="auto">
          <a:xfrm>
            <a:off x="3633788" y="2667000"/>
            <a:ext cx="809625" cy="404813"/>
          </a:xfrm>
          <a:custGeom>
            <a:avLst/>
            <a:gdLst/>
            <a:ahLst/>
            <a:cxnLst>
              <a:cxn ang="0">
                <a:pos x="255" y="0"/>
              </a:cxn>
              <a:cxn ang="0">
                <a:pos x="304" y="3"/>
              </a:cxn>
              <a:cxn ang="0">
                <a:pos x="353" y="9"/>
              </a:cxn>
              <a:cxn ang="0">
                <a:pos x="396" y="22"/>
              </a:cxn>
              <a:cxn ang="0">
                <a:pos x="435" y="38"/>
              </a:cxn>
              <a:cxn ang="0">
                <a:pos x="452" y="48"/>
              </a:cxn>
              <a:cxn ang="0">
                <a:pos x="465" y="57"/>
              </a:cxn>
              <a:cxn ang="0">
                <a:pos x="478" y="67"/>
              </a:cxn>
              <a:cxn ang="0">
                <a:pos x="491" y="80"/>
              </a:cxn>
              <a:cxn ang="0">
                <a:pos x="497" y="89"/>
              </a:cxn>
              <a:cxn ang="0">
                <a:pos x="504" y="102"/>
              </a:cxn>
              <a:cxn ang="0">
                <a:pos x="507" y="115"/>
              </a:cxn>
              <a:cxn ang="0">
                <a:pos x="510" y="127"/>
              </a:cxn>
              <a:cxn ang="0">
                <a:pos x="507" y="140"/>
              </a:cxn>
              <a:cxn ang="0">
                <a:pos x="504" y="153"/>
              </a:cxn>
              <a:cxn ang="0">
                <a:pos x="497" y="166"/>
              </a:cxn>
              <a:cxn ang="0">
                <a:pos x="491" y="178"/>
              </a:cxn>
              <a:cxn ang="0">
                <a:pos x="478" y="188"/>
              </a:cxn>
              <a:cxn ang="0">
                <a:pos x="465" y="198"/>
              </a:cxn>
              <a:cxn ang="0">
                <a:pos x="452" y="207"/>
              </a:cxn>
              <a:cxn ang="0">
                <a:pos x="435" y="217"/>
              </a:cxn>
              <a:cxn ang="0">
                <a:pos x="396" y="233"/>
              </a:cxn>
              <a:cxn ang="0">
                <a:pos x="353" y="245"/>
              </a:cxn>
              <a:cxn ang="0">
                <a:pos x="304" y="252"/>
              </a:cxn>
              <a:cxn ang="0">
                <a:pos x="255" y="255"/>
              </a:cxn>
              <a:cxn ang="0">
                <a:pos x="203" y="252"/>
              </a:cxn>
              <a:cxn ang="0">
                <a:pos x="154" y="245"/>
              </a:cxn>
              <a:cxn ang="0">
                <a:pos x="111" y="233"/>
              </a:cxn>
              <a:cxn ang="0">
                <a:pos x="75" y="217"/>
              </a:cxn>
              <a:cxn ang="0">
                <a:pos x="59" y="207"/>
              </a:cxn>
              <a:cxn ang="0">
                <a:pos x="43" y="198"/>
              </a:cxn>
              <a:cxn ang="0">
                <a:pos x="29" y="188"/>
              </a:cxn>
              <a:cxn ang="0">
                <a:pos x="20" y="178"/>
              </a:cxn>
              <a:cxn ang="0">
                <a:pos x="10" y="166"/>
              </a:cxn>
              <a:cxn ang="0">
                <a:pos x="3" y="153"/>
              </a:cxn>
              <a:cxn ang="0">
                <a:pos x="0" y="140"/>
              </a:cxn>
              <a:cxn ang="0">
                <a:pos x="0" y="127"/>
              </a:cxn>
              <a:cxn ang="0">
                <a:pos x="0" y="115"/>
              </a:cxn>
              <a:cxn ang="0">
                <a:pos x="3" y="102"/>
              </a:cxn>
              <a:cxn ang="0">
                <a:pos x="10" y="89"/>
              </a:cxn>
              <a:cxn ang="0">
                <a:pos x="20" y="80"/>
              </a:cxn>
              <a:cxn ang="0">
                <a:pos x="29" y="67"/>
              </a:cxn>
              <a:cxn ang="0">
                <a:pos x="43" y="57"/>
              </a:cxn>
              <a:cxn ang="0">
                <a:pos x="59" y="48"/>
              </a:cxn>
              <a:cxn ang="0">
                <a:pos x="75" y="38"/>
              </a:cxn>
              <a:cxn ang="0">
                <a:pos x="111" y="22"/>
              </a:cxn>
              <a:cxn ang="0">
                <a:pos x="154" y="9"/>
              </a:cxn>
              <a:cxn ang="0">
                <a:pos x="203" y="3"/>
              </a:cxn>
              <a:cxn ang="0">
                <a:pos x="255" y="0"/>
              </a:cxn>
            </a:cxnLst>
            <a:rect l="0" t="0" r="r" b="b"/>
            <a:pathLst>
              <a:path w="510" h="255">
                <a:moveTo>
                  <a:pt x="255" y="0"/>
                </a:moveTo>
                <a:lnTo>
                  <a:pt x="304" y="3"/>
                </a:lnTo>
                <a:lnTo>
                  <a:pt x="353" y="9"/>
                </a:lnTo>
                <a:lnTo>
                  <a:pt x="396" y="22"/>
                </a:lnTo>
                <a:lnTo>
                  <a:pt x="435" y="38"/>
                </a:lnTo>
                <a:lnTo>
                  <a:pt x="452" y="48"/>
                </a:lnTo>
                <a:lnTo>
                  <a:pt x="465" y="57"/>
                </a:lnTo>
                <a:lnTo>
                  <a:pt x="478" y="67"/>
                </a:lnTo>
                <a:lnTo>
                  <a:pt x="491" y="80"/>
                </a:lnTo>
                <a:lnTo>
                  <a:pt x="497" y="89"/>
                </a:lnTo>
                <a:lnTo>
                  <a:pt x="504" y="102"/>
                </a:lnTo>
                <a:lnTo>
                  <a:pt x="507" y="115"/>
                </a:lnTo>
                <a:lnTo>
                  <a:pt x="510" y="127"/>
                </a:lnTo>
                <a:lnTo>
                  <a:pt x="507" y="140"/>
                </a:lnTo>
                <a:lnTo>
                  <a:pt x="504" y="153"/>
                </a:lnTo>
                <a:lnTo>
                  <a:pt x="497" y="166"/>
                </a:lnTo>
                <a:lnTo>
                  <a:pt x="491" y="178"/>
                </a:lnTo>
                <a:lnTo>
                  <a:pt x="478" y="188"/>
                </a:lnTo>
                <a:lnTo>
                  <a:pt x="465" y="198"/>
                </a:lnTo>
                <a:lnTo>
                  <a:pt x="452" y="207"/>
                </a:lnTo>
                <a:lnTo>
                  <a:pt x="435" y="217"/>
                </a:lnTo>
                <a:lnTo>
                  <a:pt x="396" y="233"/>
                </a:lnTo>
                <a:lnTo>
                  <a:pt x="353" y="245"/>
                </a:lnTo>
                <a:lnTo>
                  <a:pt x="304" y="252"/>
                </a:lnTo>
                <a:lnTo>
                  <a:pt x="255" y="255"/>
                </a:lnTo>
                <a:lnTo>
                  <a:pt x="203" y="252"/>
                </a:lnTo>
                <a:lnTo>
                  <a:pt x="154" y="245"/>
                </a:lnTo>
                <a:lnTo>
                  <a:pt x="111" y="233"/>
                </a:lnTo>
                <a:lnTo>
                  <a:pt x="75" y="217"/>
                </a:lnTo>
                <a:lnTo>
                  <a:pt x="59" y="207"/>
                </a:lnTo>
                <a:lnTo>
                  <a:pt x="43" y="198"/>
                </a:lnTo>
                <a:lnTo>
                  <a:pt x="29" y="188"/>
                </a:lnTo>
                <a:lnTo>
                  <a:pt x="20" y="178"/>
                </a:lnTo>
                <a:lnTo>
                  <a:pt x="10" y="166"/>
                </a:lnTo>
                <a:lnTo>
                  <a:pt x="3" y="153"/>
                </a:lnTo>
                <a:lnTo>
                  <a:pt x="0" y="140"/>
                </a:lnTo>
                <a:lnTo>
                  <a:pt x="0" y="127"/>
                </a:lnTo>
                <a:lnTo>
                  <a:pt x="0" y="115"/>
                </a:lnTo>
                <a:lnTo>
                  <a:pt x="3" y="102"/>
                </a:lnTo>
                <a:lnTo>
                  <a:pt x="10" y="89"/>
                </a:lnTo>
                <a:lnTo>
                  <a:pt x="20" y="80"/>
                </a:lnTo>
                <a:lnTo>
                  <a:pt x="29" y="67"/>
                </a:lnTo>
                <a:lnTo>
                  <a:pt x="43" y="57"/>
                </a:lnTo>
                <a:lnTo>
                  <a:pt x="59" y="48"/>
                </a:lnTo>
                <a:lnTo>
                  <a:pt x="75" y="38"/>
                </a:lnTo>
                <a:lnTo>
                  <a:pt x="111" y="22"/>
                </a:lnTo>
                <a:lnTo>
                  <a:pt x="154" y="9"/>
                </a:lnTo>
                <a:lnTo>
                  <a:pt x="203" y="3"/>
                </a:lnTo>
                <a:lnTo>
                  <a:pt x="255" y="0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4" name="Freeform 204"/>
          <p:cNvSpPr>
            <a:spLocks/>
          </p:cNvSpPr>
          <p:nvPr/>
        </p:nvSpPr>
        <p:spPr bwMode="auto">
          <a:xfrm>
            <a:off x="4079875" y="2362200"/>
            <a:ext cx="571500" cy="233363"/>
          </a:xfrm>
          <a:custGeom>
            <a:avLst/>
            <a:gdLst/>
            <a:ahLst/>
            <a:cxnLst>
              <a:cxn ang="0">
                <a:pos x="360" y="147"/>
              </a:cxn>
              <a:cxn ang="0">
                <a:pos x="315" y="96"/>
              </a:cxn>
              <a:cxn ang="0">
                <a:pos x="272" y="51"/>
              </a:cxn>
              <a:cxn ang="0">
                <a:pos x="249" y="35"/>
              </a:cxn>
              <a:cxn ang="0">
                <a:pos x="229" y="19"/>
              </a:cxn>
              <a:cxn ang="0">
                <a:pos x="207" y="10"/>
              </a:cxn>
              <a:cxn ang="0">
                <a:pos x="184" y="3"/>
              </a:cxn>
              <a:cxn ang="0">
                <a:pos x="164" y="0"/>
              </a:cxn>
              <a:cxn ang="0">
                <a:pos x="141" y="3"/>
              </a:cxn>
              <a:cxn ang="0">
                <a:pos x="118" y="10"/>
              </a:cxn>
              <a:cxn ang="0">
                <a:pos x="95" y="22"/>
              </a:cxn>
              <a:cxn ang="0">
                <a:pos x="72" y="42"/>
              </a:cxn>
              <a:cxn ang="0">
                <a:pos x="49" y="64"/>
              </a:cxn>
              <a:cxn ang="0">
                <a:pos x="27" y="93"/>
              </a:cxn>
              <a:cxn ang="0">
                <a:pos x="0" y="131"/>
              </a:cxn>
            </a:cxnLst>
            <a:rect l="0" t="0" r="r" b="b"/>
            <a:pathLst>
              <a:path w="360" h="147">
                <a:moveTo>
                  <a:pt x="360" y="147"/>
                </a:moveTo>
                <a:lnTo>
                  <a:pt x="315" y="96"/>
                </a:lnTo>
                <a:lnTo>
                  <a:pt x="272" y="51"/>
                </a:lnTo>
                <a:lnTo>
                  <a:pt x="249" y="35"/>
                </a:lnTo>
                <a:lnTo>
                  <a:pt x="229" y="19"/>
                </a:lnTo>
                <a:lnTo>
                  <a:pt x="207" y="10"/>
                </a:lnTo>
                <a:lnTo>
                  <a:pt x="184" y="3"/>
                </a:lnTo>
                <a:lnTo>
                  <a:pt x="164" y="0"/>
                </a:lnTo>
                <a:lnTo>
                  <a:pt x="141" y="3"/>
                </a:lnTo>
                <a:lnTo>
                  <a:pt x="118" y="10"/>
                </a:lnTo>
                <a:lnTo>
                  <a:pt x="95" y="22"/>
                </a:lnTo>
                <a:lnTo>
                  <a:pt x="72" y="42"/>
                </a:lnTo>
                <a:lnTo>
                  <a:pt x="49" y="64"/>
                </a:lnTo>
                <a:lnTo>
                  <a:pt x="27" y="93"/>
                </a:lnTo>
                <a:lnTo>
                  <a:pt x="0" y="131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5" name="Freeform 205"/>
          <p:cNvSpPr>
            <a:spLocks/>
          </p:cNvSpPr>
          <p:nvPr/>
        </p:nvSpPr>
        <p:spPr bwMode="auto">
          <a:xfrm>
            <a:off x="4038600" y="2536825"/>
            <a:ext cx="98425" cy="106363"/>
          </a:xfrm>
          <a:custGeom>
            <a:avLst/>
            <a:gdLst/>
            <a:ahLst/>
            <a:cxnLst>
              <a:cxn ang="0">
                <a:pos x="17" y="42"/>
              </a:cxn>
              <a:cxn ang="0">
                <a:pos x="0" y="67"/>
              </a:cxn>
              <a:cxn ang="0">
                <a:pos x="62" y="32"/>
              </a:cxn>
              <a:cxn ang="0">
                <a:pos x="7" y="0"/>
              </a:cxn>
              <a:cxn ang="0">
                <a:pos x="0" y="67"/>
              </a:cxn>
              <a:cxn ang="0">
                <a:pos x="17" y="42"/>
              </a:cxn>
            </a:cxnLst>
            <a:rect l="0" t="0" r="r" b="b"/>
            <a:pathLst>
              <a:path w="62" h="67">
                <a:moveTo>
                  <a:pt x="17" y="42"/>
                </a:moveTo>
                <a:lnTo>
                  <a:pt x="0" y="67"/>
                </a:lnTo>
                <a:lnTo>
                  <a:pt x="62" y="32"/>
                </a:lnTo>
                <a:lnTo>
                  <a:pt x="7" y="0"/>
                </a:lnTo>
                <a:lnTo>
                  <a:pt x="0" y="67"/>
                </a:lnTo>
                <a:lnTo>
                  <a:pt x="17" y="42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6" name="Freeform 206"/>
          <p:cNvSpPr>
            <a:spLocks/>
          </p:cNvSpPr>
          <p:nvPr/>
        </p:nvSpPr>
        <p:spPr bwMode="auto">
          <a:xfrm>
            <a:off x="7334250" y="2894013"/>
            <a:ext cx="495300" cy="346075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88" y="3"/>
              </a:cxn>
              <a:cxn ang="0">
                <a:pos x="217" y="8"/>
              </a:cxn>
              <a:cxn ang="0">
                <a:pos x="243" y="18"/>
              </a:cxn>
              <a:cxn ang="0">
                <a:pos x="267" y="31"/>
              </a:cxn>
              <a:cxn ang="0">
                <a:pos x="286" y="47"/>
              </a:cxn>
              <a:cxn ang="0">
                <a:pos x="300" y="66"/>
              </a:cxn>
              <a:cxn ang="0">
                <a:pos x="305" y="76"/>
              </a:cxn>
              <a:cxn ang="0">
                <a:pos x="310" y="87"/>
              </a:cxn>
              <a:cxn ang="0">
                <a:pos x="312" y="97"/>
              </a:cxn>
              <a:cxn ang="0">
                <a:pos x="312" y="110"/>
              </a:cxn>
              <a:cxn ang="0">
                <a:pos x="312" y="121"/>
              </a:cxn>
              <a:cxn ang="0">
                <a:pos x="310" y="131"/>
              </a:cxn>
              <a:cxn ang="0">
                <a:pos x="305" y="142"/>
              </a:cxn>
              <a:cxn ang="0">
                <a:pos x="300" y="152"/>
              </a:cxn>
              <a:cxn ang="0">
                <a:pos x="286" y="171"/>
              </a:cxn>
              <a:cxn ang="0">
                <a:pos x="267" y="186"/>
              </a:cxn>
              <a:cxn ang="0">
                <a:pos x="243" y="200"/>
              </a:cxn>
              <a:cxn ang="0">
                <a:pos x="217" y="210"/>
              </a:cxn>
              <a:cxn ang="0">
                <a:pos x="188" y="218"/>
              </a:cxn>
              <a:cxn ang="0">
                <a:pos x="157" y="218"/>
              </a:cxn>
              <a:cxn ang="0">
                <a:pos x="126" y="218"/>
              </a:cxn>
              <a:cxn ang="0">
                <a:pos x="95" y="210"/>
              </a:cxn>
              <a:cxn ang="0">
                <a:pos x="69" y="200"/>
              </a:cxn>
              <a:cxn ang="0">
                <a:pos x="48" y="186"/>
              </a:cxn>
              <a:cxn ang="0">
                <a:pos x="29" y="171"/>
              </a:cxn>
              <a:cxn ang="0">
                <a:pos x="14" y="152"/>
              </a:cxn>
              <a:cxn ang="0">
                <a:pos x="7" y="142"/>
              </a:cxn>
              <a:cxn ang="0">
                <a:pos x="5" y="131"/>
              </a:cxn>
              <a:cxn ang="0">
                <a:pos x="3" y="121"/>
              </a:cxn>
              <a:cxn ang="0">
                <a:pos x="0" y="110"/>
              </a:cxn>
              <a:cxn ang="0">
                <a:pos x="3" y="97"/>
              </a:cxn>
              <a:cxn ang="0">
                <a:pos x="5" y="87"/>
              </a:cxn>
              <a:cxn ang="0">
                <a:pos x="7" y="76"/>
              </a:cxn>
              <a:cxn ang="0">
                <a:pos x="14" y="66"/>
              </a:cxn>
              <a:cxn ang="0">
                <a:pos x="29" y="47"/>
              </a:cxn>
              <a:cxn ang="0">
                <a:pos x="48" y="31"/>
              </a:cxn>
              <a:cxn ang="0">
                <a:pos x="69" y="18"/>
              </a:cxn>
              <a:cxn ang="0">
                <a:pos x="95" y="8"/>
              </a:cxn>
              <a:cxn ang="0">
                <a:pos x="126" y="3"/>
              </a:cxn>
              <a:cxn ang="0">
                <a:pos x="157" y="0"/>
              </a:cxn>
            </a:cxnLst>
            <a:rect l="0" t="0" r="r" b="b"/>
            <a:pathLst>
              <a:path w="312" h="218">
                <a:moveTo>
                  <a:pt x="157" y="0"/>
                </a:moveTo>
                <a:lnTo>
                  <a:pt x="188" y="3"/>
                </a:lnTo>
                <a:lnTo>
                  <a:pt x="217" y="8"/>
                </a:lnTo>
                <a:lnTo>
                  <a:pt x="243" y="18"/>
                </a:lnTo>
                <a:lnTo>
                  <a:pt x="267" y="31"/>
                </a:lnTo>
                <a:lnTo>
                  <a:pt x="286" y="47"/>
                </a:lnTo>
                <a:lnTo>
                  <a:pt x="300" y="66"/>
                </a:lnTo>
                <a:lnTo>
                  <a:pt x="305" y="76"/>
                </a:lnTo>
                <a:lnTo>
                  <a:pt x="310" y="87"/>
                </a:lnTo>
                <a:lnTo>
                  <a:pt x="312" y="97"/>
                </a:lnTo>
                <a:lnTo>
                  <a:pt x="312" y="110"/>
                </a:lnTo>
                <a:lnTo>
                  <a:pt x="312" y="121"/>
                </a:lnTo>
                <a:lnTo>
                  <a:pt x="310" y="131"/>
                </a:lnTo>
                <a:lnTo>
                  <a:pt x="305" y="142"/>
                </a:lnTo>
                <a:lnTo>
                  <a:pt x="300" y="152"/>
                </a:lnTo>
                <a:lnTo>
                  <a:pt x="286" y="171"/>
                </a:lnTo>
                <a:lnTo>
                  <a:pt x="267" y="186"/>
                </a:lnTo>
                <a:lnTo>
                  <a:pt x="243" y="200"/>
                </a:lnTo>
                <a:lnTo>
                  <a:pt x="217" y="210"/>
                </a:lnTo>
                <a:lnTo>
                  <a:pt x="188" y="218"/>
                </a:lnTo>
                <a:lnTo>
                  <a:pt x="157" y="218"/>
                </a:lnTo>
                <a:lnTo>
                  <a:pt x="126" y="218"/>
                </a:lnTo>
                <a:lnTo>
                  <a:pt x="95" y="210"/>
                </a:lnTo>
                <a:lnTo>
                  <a:pt x="69" y="200"/>
                </a:lnTo>
                <a:lnTo>
                  <a:pt x="48" y="186"/>
                </a:lnTo>
                <a:lnTo>
                  <a:pt x="29" y="171"/>
                </a:lnTo>
                <a:lnTo>
                  <a:pt x="14" y="152"/>
                </a:lnTo>
                <a:lnTo>
                  <a:pt x="7" y="142"/>
                </a:lnTo>
                <a:lnTo>
                  <a:pt x="5" y="131"/>
                </a:lnTo>
                <a:lnTo>
                  <a:pt x="3" y="121"/>
                </a:lnTo>
                <a:lnTo>
                  <a:pt x="0" y="110"/>
                </a:lnTo>
                <a:lnTo>
                  <a:pt x="3" y="97"/>
                </a:lnTo>
                <a:lnTo>
                  <a:pt x="5" y="87"/>
                </a:lnTo>
                <a:lnTo>
                  <a:pt x="7" y="76"/>
                </a:lnTo>
                <a:lnTo>
                  <a:pt x="14" y="66"/>
                </a:lnTo>
                <a:lnTo>
                  <a:pt x="29" y="47"/>
                </a:lnTo>
                <a:lnTo>
                  <a:pt x="48" y="31"/>
                </a:lnTo>
                <a:lnTo>
                  <a:pt x="69" y="18"/>
                </a:lnTo>
                <a:lnTo>
                  <a:pt x="95" y="8"/>
                </a:lnTo>
                <a:lnTo>
                  <a:pt x="126" y="3"/>
                </a:lnTo>
                <a:lnTo>
                  <a:pt x="157" y="0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7" name="Freeform 207"/>
          <p:cNvSpPr>
            <a:spLocks/>
          </p:cNvSpPr>
          <p:nvPr/>
        </p:nvSpPr>
        <p:spPr bwMode="auto">
          <a:xfrm>
            <a:off x="6337300" y="2901950"/>
            <a:ext cx="493713" cy="350838"/>
          </a:xfrm>
          <a:custGeom>
            <a:avLst/>
            <a:gdLst/>
            <a:ahLst/>
            <a:cxnLst>
              <a:cxn ang="0">
                <a:pos x="157" y="0"/>
              </a:cxn>
              <a:cxn ang="0">
                <a:pos x="188" y="3"/>
              </a:cxn>
              <a:cxn ang="0">
                <a:pos x="216" y="8"/>
              </a:cxn>
              <a:cxn ang="0">
                <a:pos x="242" y="19"/>
              </a:cxn>
              <a:cxn ang="0">
                <a:pos x="266" y="32"/>
              </a:cxn>
              <a:cxn ang="0">
                <a:pos x="285" y="48"/>
              </a:cxn>
              <a:cxn ang="0">
                <a:pos x="300" y="66"/>
              </a:cxn>
              <a:cxn ang="0">
                <a:pos x="304" y="76"/>
              </a:cxn>
              <a:cxn ang="0">
                <a:pos x="309" y="87"/>
              </a:cxn>
              <a:cxn ang="0">
                <a:pos x="311" y="97"/>
              </a:cxn>
              <a:cxn ang="0">
                <a:pos x="311" y="111"/>
              </a:cxn>
              <a:cxn ang="0">
                <a:pos x="311" y="121"/>
              </a:cxn>
              <a:cxn ang="0">
                <a:pos x="309" y="132"/>
              </a:cxn>
              <a:cxn ang="0">
                <a:pos x="304" y="142"/>
              </a:cxn>
              <a:cxn ang="0">
                <a:pos x="300" y="153"/>
              </a:cxn>
              <a:cxn ang="0">
                <a:pos x="285" y="171"/>
              </a:cxn>
              <a:cxn ang="0">
                <a:pos x="266" y="187"/>
              </a:cxn>
              <a:cxn ang="0">
                <a:pos x="242" y="200"/>
              </a:cxn>
              <a:cxn ang="0">
                <a:pos x="216" y="210"/>
              </a:cxn>
              <a:cxn ang="0">
                <a:pos x="188" y="218"/>
              </a:cxn>
              <a:cxn ang="0">
                <a:pos x="157" y="221"/>
              </a:cxn>
              <a:cxn ang="0">
                <a:pos x="126" y="218"/>
              </a:cxn>
              <a:cxn ang="0">
                <a:pos x="95" y="210"/>
              </a:cxn>
              <a:cxn ang="0">
                <a:pos x="69" y="200"/>
              </a:cxn>
              <a:cxn ang="0">
                <a:pos x="47" y="187"/>
              </a:cxn>
              <a:cxn ang="0">
                <a:pos x="28" y="171"/>
              </a:cxn>
              <a:cxn ang="0">
                <a:pos x="14" y="153"/>
              </a:cxn>
              <a:cxn ang="0">
                <a:pos x="7" y="142"/>
              </a:cxn>
              <a:cxn ang="0">
                <a:pos x="4" y="132"/>
              </a:cxn>
              <a:cxn ang="0">
                <a:pos x="2" y="121"/>
              </a:cxn>
              <a:cxn ang="0">
                <a:pos x="0" y="111"/>
              </a:cxn>
              <a:cxn ang="0">
                <a:pos x="2" y="97"/>
              </a:cxn>
              <a:cxn ang="0">
                <a:pos x="4" y="87"/>
              </a:cxn>
              <a:cxn ang="0">
                <a:pos x="7" y="76"/>
              </a:cxn>
              <a:cxn ang="0">
                <a:pos x="14" y="66"/>
              </a:cxn>
              <a:cxn ang="0">
                <a:pos x="28" y="48"/>
              </a:cxn>
              <a:cxn ang="0">
                <a:pos x="47" y="32"/>
              </a:cxn>
              <a:cxn ang="0">
                <a:pos x="69" y="19"/>
              </a:cxn>
              <a:cxn ang="0">
                <a:pos x="95" y="8"/>
              </a:cxn>
              <a:cxn ang="0">
                <a:pos x="126" y="3"/>
              </a:cxn>
              <a:cxn ang="0">
                <a:pos x="157" y="0"/>
              </a:cxn>
            </a:cxnLst>
            <a:rect l="0" t="0" r="r" b="b"/>
            <a:pathLst>
              <a:path w="311" h="221">
                <a:moveTo>
                  <a:pt x="157" y="0"/>
                </a:moveTo>
                <a:lnTo>
                  <a:pt x="188" y="3"/>
                </a:lnTo>
                <a:lnTo>
                  <a:pt x="216" y="8"/>
                </a:lnTo>
                <a:lnTo>
                  <a:pt x="242" y="19"/>
                </a:lnTo>
                <a:lnTo>
                  <a:pt x="266" y="32"/>
                </a:lnTo>
                <a:lnTo>
                  <a:pt x="285" y="48"/>
                </a:lnTo>
                <a:lnTo>
                  <a:pt x="300" y="66"/>
                </a:lnTo>
                <a:lnTo>
                  <a:pt x="304" y="76"/>
                </a:lnTo>
                <a:lnTo>
                  <a:pt x="309" y="87"/>
                </a:lnTo>
                <a:lnTo>
                  <a:pt x="311" y="97"/>
                </a:lnTo>
                <a:lnTo>
                  <a:pt x="311" y="111"/>
                </a:lnTo>
                <a:lnTo>
                  <a:pt x="311" y="121"/>
                </a:lnTo>
                <a:lnTo>
                  <a:pt x="309" y="132"/>
                </a:lnTo>
                <a:lnTo>
                  <a:pt x="304" y="142"/>
                </a:lnTo>
                <a:lnTo>
                  <a:pt x="300" y="153"/>
                </a:lnTo>
                <a:lnTo>
                  <a:pt x="285" y="171"/>
                </a:lnTo>
                <a:lnTo>
                  <a:pt x="266" y="187"/>
                </a:lnTo>
                <a:lnTo>
                  <a:pt x="242" y="200"/>
                </a:lnTo>
                <a:lnTo>
                  <a:pt x="216" y="210"/>
                </a:lnTo>
                <a:lnTo>
                  <a:pt x="188" y="218"/>
                </a:lnTo>
                <a:lnTo>
                  <a:pt x="157" y="221"/>
                </a:lnTo>
                <a:lnTo>
                  <a:pt x="126" y="218"/>
                </a:lnTo>
                <a:lnTo>
                  <a:pt x="95" y="210"/>
                </a:lnTo>
                <a:lnTo>
                  <a:pt x="69" y="200"/>
                </a:lnTo>
                <a:lnTo>
                  <a:pt x="47" y="187"/>
                </a:lnTo>
                <a:lnTo>
                  <a:pt x="28" y="171"/>
                </a:lnTo>
                <a:lnTo>
                  <a:pt x="14" y="153"/>
                </a:lnTo>
                <a:lnTo>
                  <a:pt x="7" y="142"/>
                </a:lnTo>
                <a:lnTo>
                  <a:pt x="4" y="132"/>
                </a:lnTo>
                <a:lnTo>
                  <a:pt x="2" y="121"/>
                </a:lnTo>
                <a:lnTo>
                  <a:pt x="0" y="111"/>
                </a:lnTo>
                <a:lnTo>
                  <a:pt x="2" y="97"/>
                </a:lnTo>
                <a:lnTo>
                  <a:pt x="4" y="87"/>
                </a:lnTo>
                <a:lnTo>
                  <a:pt x="7" y="76"/>
                </a:lnTo>
                <a:lnTo>
                  <a:pt x="14" y="66"/>
                </a:lnTo>
                <a:lnTo>
                  <a:pt x="28" y="48"/>
                </a:lnTo>
                <a:lnTo>
                  <a:pt x="47" y="32"/>
                </a:lnTo>
                <a:lnTo>
                  <a:pt x="69" y="19"/>
                </a:lnTo>
                <a:lnTo>
                  <a:pt x="95" y="8"/>
                </a:lnTo>
                <a:lnTo>
                  <a:pt x="126" y="3"/>
                </a:lnTo>
                <a:lnTo>
                  <a:pt x="157" y="0"/>
                </a:lnTo>
              </a:path>
            </a:pathLst>
          </a:custGeom>
          <a:solidFill>
            <a:schemeClr val="bg1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8" name="Freeform 208"/>
          <p:cNvSpPr>
            <a:spLocks/>
          </p:cNvSpPr>
          <p:nvPr/>
        </p:nvSpPr>
        <p:spPr bwMode="auto">
          <a:xfrm>
            <a:off x="4972050" y="3652838"/>
            <a:ext cx="2139950" cy="842962"/>
          </a:xfrm>
          <a:custGeom>
            <a:avLst/>
            <a:gdLst/>
            <a:ahLst/>
            <a:cxnLst>
              <a:cxn ang="0">
                <a:pos x="436" y="55"/>
              </a:cxn>
              <a:cxn ang="0">
                <a:pos x="357" y="184"/>
              </a:cxn>
              <a:cxn ang="0">
                <a:pos x="286" y="187"/>
              </a:cxn>
              <a:cxn ang="0">
                <a:pos x="205" y="166"/>
              </a:cxn>
              <a:cxn ang="0">
                <a:pos x="124" y="174"/>
              </a:cxn>
              <a:cxn ang="0">
                <a:pos x="43" y="223"/>
              </a:cxn>
              <a:cxn ang="0">
                <a:pos x="12" y="313"/>
              </a:cxn>
              <a:cxn ang="0">
                <a:pos x="0" y="415"/>
              </a:cxn>
              <a:cxn ang="0">
                <a:pos x="12" y="452"/>
              </a:cxn>
              <a:cxn ang="0">
                <a:pos x="24" y="478"/>
              </a:cxn>
              <a:cxn ang="0">
                <a:pos x="219" y="510"/>
              </a:cxn>
              <a:cxn ang="0">
                <a:pos x="283" y="507"/>
              </a:cxn>
              <a:cxn ang="0">
                <a:pos x="329" y="481"/>
              </a:cxn>
              <a:cxn ang="0">
                <a:pos x="386" y="442"/>
              </a:cxn>
              <a:cxn ang="0">
                <a:pos x="476" y="515"/>
              </a:cxn>
              <a:cxn ang="0">
                <a:pos x="531" y="531"/>
              </a:cxn>
              <a:cxn ang="0">
                <a:pos x="574" y="512"/>
              </a:cxn>
              <a:cxn ang="0">
                <a:pos x="605" y="447"/>
              </a:cxn>
              <a:cxn ang="0">
                <a:pos x="617" y="428"/>
              </a:cxn>
              <a:cxn ang="0">
                <a:pos x="626" y="402"/>
              </a:cxn>
              <a:cxn ang="0">
                <a:pos x="733" y="365"/>
              </a:cxn>
              <a:cxn ang="0">
                <a:pos x="795" y="373"/>
              </a:cxn>
              <a:cxn ang="0">
                <a:pos x="821" y="423"/>
              </a:cxn>
              <a:cxn ang="0">
                <a:pos x="843" y="465"/>
              </a:cxn>
              <a:cxn ang="0">
                <a:pos x="867" y="470"/>
              </a:cxn>
              <a:cxn ang="0">
                <a:pos x="876" y="444"/>
              </a:cxn>
              <a:cxn ang="0">
                <a:pos x="883" y="426"/>
              </a:cxn>
              <a:cxn ang="0">
                <a:pos x="936" y="436"/>
              </a:cxn>
              <a:cxn ang="0">
                <a:pos x="1040" y="494"/>
              </a:cxn>
              <a:cxn ang="0">
                <a:pos x="1098" y="507"/>
              </a:cxn>
              <a:cxn ang="0">
                <a:pos x="1129" y="460"/>
              </a:cxn>
              <a:cxn ang="0">
                <a:pos x="1236" y="378"/>
              </a:cxn>
              <a:cxn ang="0">
                <a:pos x="1310" y="308"/>
              </a:cxn>
              <a:cxn ang="0">
                <a:pos x="1338" y="234"/>
              </a:cxn>
              <a:cxn ang="0">
                <a:pos x="1345" y="160"/>
              </a:cxn>
              <a:cxn ang="0">
                <a:pos x="1345" y="103"/>
              </a:cxn>
              <a:cxn ang="0">
                <a:pos x="1331" y="129"/>
              </a:cxn>
              <a:cxn ang="0">
                <a:pos x="1300" y="163"/>
              </a:cxn>
              <a:cxn ang="0">
                <a:pos x="1293" y="195"/>
              </a:cxn>
              <a:cxn ang="0">
                <a:pos x="1274" y="202"/>
              </a:cxn>
              <a:cxn ang="0">
                <a:pos x="1212" y="205"/>
              </a:cxn>
              <a:cxn ang="0">
                <a:pos x="1198" y="221"/>
              </a:cxn>
              <a:cxn ang="0">
                <a:pos x="1181" y="263"/>
              </a:cxn>
              <a:cxn ang="0">
                <a:pos x="1110" y="250"/>
              </a:cxn>
              <a:cxn ang="0">
                <a:pos x="1095" y="226"/>
              </a:cxn>
              <a:cxn ang="0">
                <a:pos x="1095" y="166"/>
              </a:cxn>
              <a:cxn ang="0">
                <a:pos x="1079" y="116"/>
              </a:cxn>
              <a:cxn ang="0">
                <a:pos x="1050" y="92"/>
              </a:cxn>
              <a:cxn ang="0">
                <a:pos x="1000" y="97"/>
              </a:cxn>
              <a:cxn ang="0">
                <a:pos x="969" y="108"/>
              </a:cxn>
              <a:cxn ang="0">
                <a:pos x="936" y="110"/>
              </a:cxn>
              <a:cxn ang="0">
                <a:pos x="867" y="92"/>
              </a:cxn>
              <a:cxn ang="0">
                <a:pos x="840" y="100"/>
              </a:cxn>
              <a:cxn ang="0">
                <a:pos x="793" y="155"/>
              </a:cxn>
              <a:cxn ang="0">
                <a:pos x="762" y="153"/>
              </a:cxn>
              <a:cxn ang="0">
                <a:pos x="712" y="68"/>
              </a:cxn>
              <a:cxn ang="0">
                <a:pos x="650" y="3"/>
              </a:cxn>
            </a:cxnLst>
            <a:rect l="0" t="0" r="r" b="b"/>
            <a:pathLst>
              <a:path w="1348" h="531">
                <a:moveTo>
                  <a:pt x="519" y="0"/>
                </a:moveTo>
                <a:lnTo>
                  <a:pt x="490" y="13"/>
                </a:lnTo>
                <a:lnTo>
                  <a:pt x="462" y="32"/>
                </a:lnTo>
                <a:lnTo>
                  <a:pt x="436" y="55"/>
                </a:lnTo>
                <a:lnTo>
                  <a:pt x="412" y="84"/>
                </a:lnTo>
                <a:lnTo>
                  <a:pt x="390" y="113"/>
                </a:lnTo>
                <a:lnTo>
                  <a:pt x="374" y="147"/>
                </a:lnTo>
                <a:lnTo>
                  <a:pt x="357" y="184"/>
                </a:lnTo>
                <a:lnTo>
                  <a:pt x="345" y="223"/>
                </a:lnTo>
                <a:lnTo>
                  <a:pt x="326" y="210"/>
                </a:lnTo>
                <a:lnTo>
                  <a:pt x="305" y="197"/>
                </a:lnTo>
                <a:lnTo>
                  <a:pt x="286" y="187"/>
                </a:lnTo>
                <a:lnTo>
                  <a:pt x="264" y="179"/>
                </a:lnTo>
                <a:lnTo>
                  <a:pt x="245" y="174"/>
                </a:lnTo>
                <a:lnTo>
                  <a:pt x="224" y="168"/>
                </a:lnTo>
                <a:lnTo>
                  <a:pt x="205" y="166"/>
                </a:lnTo>
                <a:lnTo>
                  <a:pt x="183" y="163"/>
                </a:lnTo>
                <a:lnTo>
                  <a:pt x="164" y="166"/>
                </a:lnTo>
                <a:lnTo>
                  <a:pt x="143" y="168"/>
                </a:lnTo>
                <a:lnTo>
                  <a:pt x="124" y="174"/>
                </a:lnTo>
                <a:lnTo>
                  <a:pt x="105" y="184"/>
                </a:lnTo>
                <a:lnTo>
                  <a:pt x="83" y="195"/>
                </a:lnTo>
                <a:lnTo>
                  <a:pt x="64" y="208"/>
                </a:lnTo>
                <a:lnTo>
                  <a:pt x="43" y="223"/>
                </a:lnTo>
                <a:lnTo>
                  <a:pt x="24" y="244"/>
                </a:lnTo>
                <a:lnTo>
                  <a:pt x="19" y="265"/>
                </a:lnTo>
                <a:lnTo>
                  <a:pt x="14" y="289"/>
                </a:lnTo>
                <a:lnTo>
                  <a:pt x="12" y="313"/>
                </a:lnTo>
                <a:lnTo>
                  <a:pt x="7" y="336"/>
                </a:lnTo>
                <a:lnTo>
                  <a:pt x="5" y="363"/>
                </a:lnTo>
                <a:lnTo>
                  <a:pt x="2" y="389"/>
                </a:lnTo>
                <a:lnTo>
                  <a:pt x="0" y="415"/>
                </a:lnTo>
                <a:lnTo>
                  <a:pt x="0" y="444"/>
                </a:lnTo>
                <a:lnTo>
                  <a:pt x="5" y="447"/>
                </a:lnTo>
                <a:lnTo>
                  <a:pt x="9" y="449"/>
                </a:lnTo>
                <a:lnTo>
                  <a:pt x="12" y="452"/>
                </a:lnTo>
                <a:lnTo>
                  <a:pt x="17" y="457"/>
                </a:lnTo>
                <a:lnTo>
                  <a:pt x="19" y="465"/>
                </a:lnTo>
                <a:lnTo>
                  <a:pt x="21" y="470"/>
                </a:lnTo>
                <a:lnTo>
                  <a:pt x="24" y="478"/>
                </a:lnTo>
                <a:lnTo>
                  <a:pt x="24" y="486"/>
                </a:lnTo>
                <a:lnTo>
                  <a:pt x="131" y="486"/>
                </a:lnTo>
                <a:lnTo>
                  <a:pt x="178" y="502"/>
                </a:lnTo>
                <a:lnTo>
                  <a:pt x="219" y="510"/>
                </a:lnTo>
                <a:lnTo>
                  <a:pt x="238" y="512"/>
                </a:lnTo>
                <a:lnTo>
                  <a:pt x="255" y="512"/>
                </a:lnTo>
                <a:lnTo>
                  <a:pt x="269" y="512"/>
                </a:lnTo>
                <a:lnTo>
                  <a:pt x="283" y="507"/>
                </a:lnTo>
                <a:lnTo>
                  <a:pt x="295" y="505"/>
                </a:lnTo>
                <a:lnTo>
                  <a:pt x="307" y="497"/>
                </a:lnTo>
                <a:lnTo>
                  <a:pt x="319" y="489"/>
                </a:lnTo>
                <a:lnTo>
                  <a:pt x="329" y="481"/>
                </a:lnTo>
                <a:lnTo>
                  <a:pt x="350" y="455"/>
                </a:lnTo>
                <a:lnTo>
                  <a:pt x="369" y="426"/>
                </a:lnTo>
                <a:lnTo>
                  <a:pt x="374" y="428"/>
                </a:lnTo>
                <a:lnTo>
                  <a:pt x="386" y="442"/>
                </a:lnTo>
                <a:lnTo>
                  <a:pt x="402" y="457"/>
                </a:lnTo>
                <a:lnTo>
                  <a:pt x="424" y="478"/>
                </a:lnTo>
                <a:lnTo>
                  <a:pt x="448" y="497"/>
                </a:lnTo>
                <a:lnTo>
                  <a:pt x="476" y="515"/>
                </a:lnTo>
                <a:lnTo>
                  <a:pt x="488" y="520"/>
                </a:lnTo>
                <a:lnTo>
                  <a:pt x="502" y="526"/>
                </a:lnTo>
                <a:lnTo>
                  <a:pt x="517" y="531"/>
                </a:lnTo>
                <a:lnTo>
                  <a:pt x="531" y="531"/>
                </a:lnTo>
                <a:lnTo>
                  <a:pt x="540" y="531"/>
                </a:lnTo>
                <a:lnTo>
                  <a:pt x="552" y="526"/>
                </a:lnTo>
                <a:lnTo>
                  <a:pt x="564" y="520"/>
                </a:lnTo>
                <a:lnTo>
                  <a:pt x="574" y="512"/>
                </a:lnTo>
                <a:lnTo>
                  <a:pt x="583" y="502"/>
                </a:lnTo>
                <a:lnTo>
                  <a:pt x="593" y="486"/>
                </a:lnTo>
                <a:lnTo>
                  <a:pt x="600" y="468"/>
                </a:lnTo>
                <a:lnTo>
                  <a:pt x="605" y="447"/>
                </a:lnTo>
                <a:lnTo>
                  <a:pt x="607" y="442"/>
                </a:lnTo>
                <a:lnTo>
                  <a:pt x="609" y="439"/>
                </a:lnTo>
                <a:lnTo>
                  <a:pt x="612" y="434"/>
                </a:lnTo>
                <a:lnTo>
                  <a:pt x="617" y="428"/>
                </a:lnTo>
                <a:lnTo>
                  <a:pt x="619" y="423"/>
                </a:lnTo>
                <a:lnTo>
                  <a:pt x="621" y="418"/>
                </a:lnTo>
                <a:lnTo>
                  <a:pt x="624" y="410"/>
                </a:lnTo>
                <a:lnTo>
                  <a:pt x="626" y="402"/>
                </a:lnTo>
                <a:lnTo>
                  <a:pt x="664" y="378"/>
                </a:lnTo>
                <a:lnTo>
                  <a:pt x="683" y="376"/>
                </a:lnTo>
                <a:lnTo>
                  <a:pt x="707" y="371"/>
                </a:lnTo>
                <a:lnTo>
                  <a:pt x="733" y="365"/>
                </a:lnTo>
                <a:lnTo>
                  <a:pt x="760" y="363"/>
                </a:lnTo>
                <a:lnTo>
                  <a:pt x="774" y="365"/>
                </a:lnTo>
                <a:lnTo>
                  <a:pt x="786" y="368"/>
                </a:lnTo>
                <a:lnTo>
                  <a:pt x="795" y="373"/>
                </a:lnTo>
                <a:lnTo>
                  <a:pt x="805" y="381"/>
                </a:lnTo>
                <a:lnTo>
                  <a:pt x="812" y="392"/>
                </a:lnTo>
                <a:lnTo>
                  <a:pt x="819" y="407"/>
                </a:lnTo>
                <a:lnTo>
                  <a:pt x="821" y="423"/>
                </a:lnTo>
                <a:lnTo>
                  <a:pt x="824" y="444"/>
                </a:lnTo>
                <a:lnTo>
                  <a:pt x="829" y="455"/>
                </a:lnTo>
                <a:lnTo>
                  <a:pt x="836" y="460"/>
                </a:lnTo>
                <a:lnTo>
                  <a:pt x="843" y="465"/>
                </a:lnTo>
                <a:lnTo>
                  <a:pt x="848" y="470"/>
                </a:lnTo>
                <a:lnTo>
                  <a:pt x="855" y="470"/>
                </a:lnTo>
                <a:lnTo>
                  <a:pt x="862" y="473"/>
                </a:lnTo>
                <a:lnTo>
                  <a:pt x="867" y="470"/>
                </a:lnTo>
                <a:lnTo>
                  <a:pt x="871" y="465"/>
                </a:lnTo>
                <a:lnTo>
                  <a:pt x="871" y="455"/>
                </a:lnTo>
                <a:lnTo>
                  <a:pt x="874" y="447"/>
                </a:lnTo>
                <a:lnTo>
                  <a:pt x="876" y="444"/>
                </a:lnTo>
                <a:lnTo>
                  <a:pt x="879" y="444"/>
                </a:lnTo>
                <a:lnTo>
                  <a:pt x="881" y="442"/>
                </a:lnTo>
                <a:lnTo>
                  <a:pt x="883" y="436"/>
                </a:lnTo>
                <a:lnTo>
                  <a:pt x="883" y="426"/>
                </a:lnTo>
                <a:lnTo>
                  <a:pt x="898" y="426"/>
                </a:lnTo>
                <a:lnTo>
                  <a:pt x="910" y="428"/>
                </a:lnTo>
                <a:lnTo>
                  <a:pt x="921" y="434"/>
                </a:lnTo>
                <a:lnTo>
                  <a:pt x="936" y="436"/>
                </a:lnTo>
                <a:lnTo>
                  <a:pt x="960" y="449"/>
                </a:lnTo>
                <a:lnTo>
                  <a:pt x="986" y="465"/>
                </a:lnTo>
                <a:lnTo>
                  <a:pt x="1012" y="481"/>
                </a:lnTo>
                <a:lnTo>
                  <a:pt x="1040" y="494"/>
                </a:lnTo>
                <a:lnTo>
                  <a:pt x="1052" y="499"/>
                </a:lnTo>
                <a:lnTo>
                  <a:pt x="1067" y="502"/>
                </a:lnTo>
                <a:lnTo>
                  <a:pt x="1083" y="505"/>
                </a:lnTo>
                <a:lnTo>
                  <a:pt x="1098" y="507"/>
                </a:lnTo>
                <a:lnTo>
                  <a:pt x="1110" y="486"/>
                </a:lnTo>
                <a:lnTo>
                  <a:pt x="1112" y="478"/>
                </a:lnTo>
                <a:lnTo>
                  <a:pt x="1119" y="468"/>
                </a:lnTo>
                <a:lnTo>
                  <a:pt x="1129" y="460"/>
                </a:lnTo>
                <a:lnTo>
                  <a:pt x="1143" y="447"/>
                </a:lnTo>
                <a:lnTo>
                  <a:pt x="1176" y="423"/>
                </a:lnTo>
                <a:lnTo>
                  <a:pt x="1217" y="394"/>
                </a:lnTo>
                <a:lnTo>
                  <a:pt x="1236" y="378"/>
                </a:lnTo>
                <a:lnTo>
                  <a:pt x="1257" y="363"/>
                </a:lnTo>
                <a:lnTo>
                  <a:pt x="1276" y="344"/>
                </a:lnTo>
                <a:lnTo>
                  <a:pt x="1293" y="326"/>
                </a:lnTo>
                <a:lnTo>
                  <a:pt x="1310" y="308"/>
                </a:lnTo>
                <a:lnTo>
                  <a:pt x="1321" y="287"/>
                </a:lnTo>
                <a:lnTo>
                  <a:pt x="1331" y="265"/>
                </a:lnTo>
                <a:lnTo>
                  <a:pt x="1338" y="244"/>
                </a:lnTo>
                <a:lnTo>
                  <a:pt x="1338" y="234"/>
                </a:lnTo>
                <a:lnTo>
                  <a:pt x="1341" y="221"/>
                </a:lnTo>
                <a:lnTo>
                  <a:pt x="1343" y="202"/>
                </a:lnTo>
                <a:lnTo>
                  <a:pt x="1343" y="181"/>
                </a:lnTo>
                <a:lnTo>
                  <a:pt x="1345" y="160"/>
                </a:lnTo>
                <a:lnTo>
                  <a:pt x="1348" y="139"/>
                </a:lnTo>
                <a:lnTo>
                  <a:pt x="1348" y="118"/>
                </a:lnTo>
                <a:lnTo>
                  <a:pt x="1348" y="103"/>
                </a:lnTo>
                <a:lnTo>
                  <a:pt x="1345" y="103"/>
                </a:lnTo>
                <a:lnTo>
                  <a:pt x="1341" y="108"/>
                </a:lnTo>
                <a:lnTo>
                  <a:pt x="1338" y="116"/>
                </a:lnTo>
                <a:lnTo>
                  <a:pt x="1336" y="121"/>
                </a:lnTo>
                <a:lnTo>
                  <a:pt x="1331" y="129"/>
                </a:lnTo>
                <a:lnTo>
                  <a:pt x="1326" y="137"/>
                </a:lnTo>
                <a:lnTo>
                  <a:pt x="1321" y="139"/>
                </a:lnTo>
                <a:lnTo>
                  <a:pt x="1312" y="142"/>
                </a:lnTo>
                <a:lnTo>
                  <a:pt x="1300" y="163"/>
                </a:lnTo>
                <a:lnTo>
                  <a:pt x="1300" y="181"/>
                </a:lnTo>
                <a:lnTo>
                  <a:pt x="1288" y="202"/>
                </a:lnTo>
                <a:lnTo>
                  <a:pt x="1293" y="197"/>
                </a:lnTo>
                <a:lnTo>
                  <a:pt x="1293" y="195"/>
                </a:lnTo>
                <a:lnTo>
                  <a:pt x="1291" y="195"/>
                </a:lnTo>
                <a:lnTo>
                  <a:pt x="1286" y="197"/>
                </a:lnTo>
                <a:lnTo>
                  <a:pt x="1281" y="200"/>
                </a:lnTo>
                <a:lnTo>
                  <a:pt x="1274" y="202"/>
                </a:lnTo>
                <a:lnTo>
                  <a:pt x="1264" y="202"/>
                </a:lnTo>
                <a:lnTo>
                  <a:pt x="1229" y="181"/>
                </a:lnTo>
                <a:lnTo>
                  <a:pt x="1217" y="202"/>
                </a:lnTo>
                <a:lnTo>
                  <a:pt x="1212" y="205"/>
                </a:lnTo>
                <a:lnTo>
                  <a:pt x="1210" y="208"/>
                </a:lnTo>
                <a:lnTo>
                  <a:pt x="1205" y="210"/>
                </a:lnTo>
                <a:lnTo>
                  <a:pt x="1200" y="216"/>
                </a:lnTo>
                <a:lnTo>
                  <a:pt x="1198" y="221"/>
                </a:lnTo>
                <a:lnTo>
                  <a:pt x="1195" y="229"/>
                </a:lnTo>
                <a:lnTo>
                  <a:pt x="1195" y="237"/>
                </a:lnTo>
                <a:lnTo>
                  <a:pt x="1193" y="244"/>
                </a:lnTo>
                <a:lnTo>
                  <a:pt x="1181" y="263"/>
                </a:lnTo>
                <a:lnTo>
                  <a:pt x="1133" y="263"/>
                </a:lnTo>
                <a:lnTo>
                  <a:pt x="1121" y="244"/>
                </a:lnTo>
                <a:lnTo>
                  <a:pt x="1114" y="247"/>
                </a:lnTo>
                <a:lnTo>
                  <a:pt x="1110" y="250"/>
                </a:lnTo>
                <a:lnTo>
                  <a:pt x="1102" y="247"/>
                </a:lnTo>
                <a:lnTo>
                  <a:pt x="1100" y="244"/>
                </a:lnTo>
                <a:lnTo>
                  <a:pt x="1098" y="237"/>
                </a:lnTo>
                <a:lnTo>
                  <a:pt x="1095" y="226"/>
                </a:lnTo>
                <a:lnTo>
                  <a:pt x="1095" y="216"/>
                </a:lnTo>
                <a:lnTo>
                  <a:pt x="1098" y="202"/>
                </a:lnTo>
                <a:lnTo>
                  <a:pt x="1098" y="184"/>
                </a:lnTo>
                <a:lnTo>
                  <a:pt x="1095" y="166"/>
                </a:lnTo>
                <a:lnTo>
                  <a:pt x="1093" y="150"/>
                </a:lnTo>
                <a:lnTo>
                  <a:pt x="1088" y="137"/>
                </a:lnTo>
                <a:lnTo>
                  <a:pt x="1083" y="124"/>
                </a:lnTo>
                <a:lnTo>
                  <a:pt x="1079" y="116"/>
                </a:lnTo>
                <a:lnTo>
                  <a:pt x="1074" y="108"/>
                </a:lnTo>
                <a:lnTo>
                  <a:pt x="1067" y="100"/>
                </a:lnTo>
                <a:lnTo>
                  <a:pt x="1060" y="97"/>
                </a:lnTo>
                <a:lnTo>
                  <a:pt x="1050" y="92"/>
                </a:lnTo>
                <a:lnTo>
                  <a:pt x="1043" y="92"/>
                </a:lnTo>
                <a:lnTo>
                  <a:pt x="1033" y="89"/>
                </a:lnTo>
                <a:lnTo>
                  <a:pt x="1017" y="92"/>
                </a:lnTo>
                <a:lnTo>
                  <a:pt x="1000" y="97"/>
                </a:lnTo>
                <a:lnTo>
                  <a:pt x="993" y="100"/>
                </a:lnTo>
                <a:lnTo>
                  <a:pt x="986" y="103"/>
                </a:lnTo>
                <a:lnTo>
                  <a:pt x="979" y="105"/>
                </a:lnTo>
                <a:lnTo>
                  <a:pt x="969" y="108"/>
                </a:lnTo>
                <a:lnTo>
                  <a:pt x="962" y="108"/>
                </a:lnTo>
                <a:lnTo>
                  <a:pt x="955" y="110"/>
                </a:lnTo>
                <a:lnTo>
                  <a:pt x="945" y="110"/>
                </a:lnTo>
                <a:lnTo>
                  <a:pt x="936" y="110"/>
                </a:lnTo>
                <a:lnTo>
                  <a:pt x="890" y="89"/>
                </a:lnTo>
                <a:lnTo>
                  <a:pt x="883" y="89"/>
                </a:lnTo>
                <a:lnTo>
                  <a:pt x="874" y="92"/>
                </a:lnTo>
                <a:lnTo>
                  <a:pt x="867" y="92"/>
                </a:lnTo>
                <a:lnTo>
                  <a:pt x="860" y="92"/>
                </a:lnTo>
                <a:lnTo>
                  <a:pt x="852" y="95"/>
                </a:lnTo>
                <a:lnTo>
                  <a:pt x="845" y="97"/>
                </a:lnTo>
                <a:lnTo>
                  <a:pt x="840" y="100"/>
                </a:lnTo>
                <a:lnTo>
                  <a:pt x="836" y="105"/>
                </a:lnTo>
                <a:lnTo>
                  <a:pt x="817" y="134"/>
                </a:lnTo>
                <a:lnTo>
                  <a:pt x="800" y="150"/>
                </a:lnTo>
                <a:lnTo>
                  <a:pt x="793" y="155"/>
                </a:lnTo>
                <a:lnTo>
                  <a:pt x="786" y="158"/>
                </a:lnTo>
                <a:lnTo>
                  <a:pt x="781" y="160"/>
                </a:lnTo>
                <a:lnTo>
                  <a:pt x="774" y="158"/>
                </a:lnTo>
                <a:lnTo>
                  <a:pt x="762" y="153"/>
                </a:lnTo>
                <a:lnTo>
                  <a:pt x="752" y="142"/>
                </a:lnTo>
                <a:lnTo>
                  <a:pt x="743" y="126"/>
                </a:lnTo>
                <a:lnTo>
                  <a:pt x="733" y="108"/>
                </a:lnTo>
                <a:lnTo>
                  <a:pt x="712" y="68"/>
                </a:lnTo>
                <a:lnTo>
                  <a:pt x="688" y="32"/>
                </a:lnTo>
                <a:lnTo>
                  <a:pt x="676" y="16"/>
                </a:lnTo>
                <a:lnTo>
                  <a:pt x="659" y="5"/>
                </a:lnTo>
                <a:lnTo>
                  <a:pt x="650" y="3"/>
                </a:lnTo>
                <a:lnTo>
                  <a:pt x="640" y="0"/>
                </a:lnTo>
                <a:lnTo>
                  <a:pt x="631" y="0"/>
                </a:lnTo>
                <a:lnTo>
                  <a:pt x="621" y="0"/>
                </a:lnTo>
              </a:path>
            </a:pathLst>
          </a:custGeom>
          <a:solidFill>
            <a:schemeClr val="hlink"/>
          </a:solidFill>
          <a:ln w="12700" cmpd="sng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29" name="Freeform 209"/>
          <p:cNvSpPr>
            <a:spLocks/>
          </p:cNvSpPr>
          <p:nvPr/>
        </p:nvSpPr>
        <p:spPr bwMode="auto">
          <a:xfrm>
            <a:off x="5168900" y="4016375"/>
            <a:ext cx="1674813" cy="212725"/>
          </a:xfrm>
          <a:custGeom>
            <a:avLst/>
            <a:gdLst/>
            <a:ahLst/>
            <a:cxnLst>
              <a:cxn ang="0">
                <a:pos x="0" y="118"/>
              </a:cxn>
              <a:cxn ang="0">
                <a:pos x="7" y="113"/>
              </a:cxn>
              <a:cxn ang="0">
                <a:pos x="16" y="105"/>
              </a:cxn>
              <a:cxn ang="0">
                <a:pos x="21" y="97"/>
              </a:cxn>
              <a:cxn ang="0">
                <a:pos x="26" y="94"/>
              </a:cxn>
              <a:cxn ang="0">
                <a:pos x="31" y="94"/>
              </a:cxn>
              <a:cxn ang="0">
                <a:pos x="33" y="92"/>
              </a:cxn>
              <a:cxn ang="0">
                <a:pos x="35" y="86"/>
              </a:cxn>
              <a:cxn ang="0">
                <a:pos x="45" y="73"/>
              </a:cxn>
              <a:cxn ang="0">
                <a:pos x="66" y="76"/>
              </a:cxn>
              <a:cxn ang="0">
                <a:pos x="88" y="81"/>
              </a:cxn>
              <a:cxn ang="0">
                <a:pos x="107" y="89"/>
              </a:cxn>
              <a:cxn ang="0">
                <a:pos x="119" y="100"/>
              </a:cxn>
              <a:cxn ang="0">
                <a:pos x="121" y="107"/>
              </a:cxn>
              <a:cxn ang="0">
                <a:pos x="126" y="118"/>
              </a:cxn>
              <a:cxn ang="0">
                <a:pos x="131" y="128"/>
              </a:cxn>
              <a:cxn ang="0">
                <a:pos x="135" y="134"/>
              </a:cxn>
              <a:cxn ang="0">
                <a:pos x="147" y="131"/>
              </a:cxn>
              <a:cxn ang="0">
                <a:pos x="162" y="128"/>
              </a:cxn>
              <a:cxn ang="0">
                <a:pos x="174" y="126"/>
              </a:cxn>
              <a:cxn ang="0">
                <a:pos x="185" y="118"/>
              </a:cxn>
              <a:cxn ang="0">
                <a:pos x="226" y="97"/>
              </a:cxn>
              <a:cxn ang="0">
                <a:pos x="281" y="79"/>
              </a:cxn>
              <a:cxn ang="0">
                <a:pos x="331" y="71"/>
              </a:cxn>
              <a:cxn ang="0">
                <a:pos x="359" y="79"/>
              </a:cxn>
              <a:cxn ang="0">
                <a:pos x="381" y="79"/>
              </a:cxn>
              <a:cxn ang="0">
                <a:pos x="407" y="60"/>
              </a:cxn>
              <a:cxn ang="0">
                <a:pos x="435" y="21"/>
              </a:cxn>
              <a:cxn ang="0">
                <a:pos x="459" y="2"/>
              </a:cxn>
              <a:cxn ang="0">
                <a:pos x="481" y="5"/>
              </a:cxn>
              <a:cxn ang="0">
                <a:pos x="505" y="18"/>
              </a:cxn>
              <a:cxn ang="0">
                <a:pos x="531" y="26"/>
              </a:cxn>
              <a:cxn ang="0">
                <a:pos x="583" y="31"/>
              </a:cxn>
              <a:cxn ang="0">
                <a:pos x="662" y="29"/>
              </a:cxn>
              <a:cxn ang="0">
                <a:pos x="724" y="15"/>
              </a:cxn>
              <a:cxn ang="0">
                <a:pos x="750" y="2"/>
              </a:cxn>
              <a:cxn ang="0">
                <a:pos x="769" y="0"/>
              </a:cxn>
              <a:cxn ang="0">
                <a:pos x="805" y="15"/>
              </a:cxn>
              <a:cxn ang="0">
                <a:pos x="857" y="50"/>
              </a:cxn>
              <a:cxn ang="0">
                <a:pos x="897" y="76"/>
              </a:cxn>
              <a:cxn ang="0">
                <a:pos x="924" y="86"/>
              </a:cxn>
              <a:cxn ang="0">
                <a:pos x="940" y="94"/>
              </a:cxn>
              <a:cxn ang="0">
                <a:pos x="959" y="102"/>
              </a:cxn>
              <a:cxn ang="0">
                <a:pos x="990" y="105"/>
              </a:cxn>
              <a:cxn ang="0">
                <a:pos x="1017" y="107"/>
              </a:cxn>
              <a:cxn ang="0">
                <a:pos x="1026" y="102"/>
              </a:cxn>
              <a:cxn ang="0">
                <a:pos x="1031" y="100"/>
              </a:cxn>
              <a:cxn ang="0">
                <a:pos x="1033" y="94"/>
              </a:cxn>
              <a:cxn ang="0">
                <a:pos x="1038" y="92"/>
              </a:cxn>
              <a:cxn ang="0">
                <a:pos x="1043" y="89"/>
              </a:cxn>
              <a:cxn ang="0">
                <a:pos x="1050" y="89"/>
              </a:cxn>
              <a:cxn ang="0">
                <a:pos x="1055" y="86"/>
              </a:cxn>
            </a:cxnLst>
            <a:rect l="0" t="0" r="r" b="b"/>
            <a:pathLst>
              <a:path w="1055" h="134">
                <a:moveTo>
                  <a:pt x="0" y="121"/>
                </a:moveTo>
                <a:lnTo>
                  <a:pt x="0" y="118"/>
                </a:lnTo>
                <a:lnTo>
                  <a:pt x="2" y="118"/>
                </a:lnTo>
                <a:lnTo>
                  <a:pt x="7" y="113"/>
                </a:lnTo>
                <a:lnTo>
                  <a:pt x="12" y="110"/>
                </a:lnTo>
                <a:lnTo>
                  <a:pt x="16" y="105"/>
                </a:lnTo>
                <a:lnTo>
                  <a:pt x="19" y="100"/>
                </a:lnTo>
                <a:lnTo>
                  <a:pt x="21" y="97"/>
                </a:lnTo>
                <a:lnTo>
                  <a:pt x="24" y="94"/>
                </a:lnTo>
                <a:lnTo>
                  <a:pt x="26" y="94"/>
                </a:lnTo>
                <a:lnTo>
                  <a:pt x="28" y="94"/>
                </a:lnTo>
                <a:lnTo>
                  <a:pt x="31" y="94"/>
                </a:lnTo>
                <a:lnTo>
                  <a:pt x="31" y="92"/>
                </a:lnTo>
                <a:lnTo>
                  <a:pt x="33" y="92"/>
                </a:lnTo>
                <a:lnTo>
                  <a:pt x="35" y="89"/>
                </a:lnTo>
                <a:lnTo>
                  <a:pt x="35" y="86"/>
                </a:lnTo>
                <a:lnTo>
                  <a:pt x="35" y="73"/>
                </a:lnTo>
                <a:lnTo>
                  <a:pt x="45" y="73"/>
                </a:lnTo>
                <a:lnTo>
                  <a:pt x="57" y="76"/>
                </a:lnTo>
                <a:lnTo>
                  <a:pt x="66" y="76"/>
                </a:lnTo>
                <a:lnTo>
                  <a:pt x="76" y="79"/>
                </a:lnTo>
                <a:lnTo>
                  <a:pt x="88" y="81"/>
                </a:lnTo>
                <a:lnTo>
                  <a:pt x="97" y="84"/>
                </a:lnTo>
                <a:lnTo>
                  <a:pt x="107" y="89"/>
                </a:lnTo>
                <a:lnTo>
                  <a:pt x="119" y="94"/>
                </a:lnTo>
                <a:lnTo>
                  <a:pt x="119" y="100"/>
                </a:lnTo>
                <a:lnTo>
                  <a:pt x="121" y="102"/>
                </a:lnTo>
                <a:lnTo>
                  <a:pt x="121" y="107"/>
                </a:lnTo>
                <a:lnTo>
                  <a:pt x="124" y="113"/>
                </a:lnTo>
                <a:lnTo>
                  <a:pt x="126" y="118"/>
                </a:lnTo>
                <a:lnTo>
                  <a:pt x="128" y="123"/>
                </a:lnTo>
                <a:lnTo>
                  <a:pt x="131" y="128"/>
                </a:lnTo>
                <a:lnTo>
                  <a:pt x="131" y="134"/>
                </a:lnTo>
                <a:lnTo>
                  <a:pt x="135" y="134"/>
                </a:lnTo>
                <a:lnTo>
                  <a:pt x="143" y="131"/>
                </a:lnTo>
                <a:lnTo>
                  <a:pt x="147" y="131"/>
                </a:lnTo>
                <a:lnTo>
                  <a:pt x="155" y="131"/>
                </a:lnTo>
                <a:lnTo>
                  <a:pt x="162" y="128"/>
                </a:lnTo>
                <a:lnTo>
                  <a:pt x="166" y="128"/>
                </a:lnTo>
                <a:lnTo>
                  <a:pt x="174" y="126"/>
                </a:lnTo>
                <a:lnTo>
                  <a:pt x="178" y="126"/>
                </a:lnTo>
                <a:lnTo>
                  <a:pt x="185" y="118"/>
                </a:lnTo>
                <a:lnTo>
                  <a:pt x="202" y="107"/>
                </a:lnTo>
                <a:lnTo>
                  <a:pt x="226" y="97"/>
                </a:lnTo>
                <a:lnTo>
                  <a:pt x="255" y="86"/>
                </a:lnTo>
                <a:lnTo>
                  <a:pt x="281" y="79"/>
                </a:lnTo>
                <a:lnTo>
                  <a:pt x="309" y="73"/>
                </a:lnTo>
                <a:lnTo>
                  <a:pt x="331" y="71"/>
                </a:lnTo>
                <a:lnTo>
                  <a:pt x="345" y="73"/>
                </a:lnTo>
                <a:lnTo>
                  <a:pt x="359" y="79"/>
                </a:lnTo>
                <a:lnTo>
                  <a:pt x="371" y="81"/>
                </a:lnTo>
                <a:lnTo>
                  <a:pt x="381" y="79"/>
                </a:lnTo>
                <a:lnTo>
                  <a:pt x="390" y="76"/>
                </a:lnTo>
                <a:lnTo>
                  <a:pt x="407" y="60"/>
                </a:lnTo>
                <a:lnTo>
                  <a:pt x="421" y="39"/>
                </a:lnTo>
                <a:lnTo>
                  <a:pt x="435" y="21"/>
                </a:lnTo>
                <a:lnTo>
                  <a:pt x="450" y="5"/>
                </a:lnTo>
                <a:lnTo>
                  <a:pt x="459" y="2"/>
                </a:lnTo>
                <a:lnTo>
                  <a:pt x="469" y="2"/>
                </a:lnTo>
                <a:lnTo>
                  <a:pt x="481" y="5"/>
                </a:lnTo>
                <a:lnTo>
                  <a:pt x="495" y="13"/>
                </a:lnTo>
                <a:lnTo>
                  <a:pt x="505" y="18"/>
                </a:lnTo>
                <a:lnTo>
                  <a:pt x="516" y="21"/>
                </a:lnTo>
                <a:lnTo>
                  <a:pt x="531" y="26"/>
                </a:lnTo>
                <a:lnTo>
                  <a:pt x="547" y="29"/>
                </a:lnTo>
                <a:lnTo>
                  <a:pt x="583" y="31"/>
                </a:lnTo>
                <a:lnTo>
                  <a:pt x="621" y="31"/>
                </a:lnTo>
                <a:lnTo>
                  <a:pt x="662" y="29"/>
                </a:lnTo>
                <a:lnTo>
                  <a:pt x="695" y="23"/>
                </a:lnTo>
                <a:lnTo>
                  <a:pt x="724" y="15"/>
                </a:lnTo>
                <a:lnTo>
                  <a:pt x="740" y="8"/>
                </a:lnTo>
                <a:lnTo>
                  <a:pt x="750" y="2"/>
                </a:lnTo>
                <a:lnTo>
                  <a:pt x="759" y="0"/>
                </a:lnTo>
                <a:lnTo>
                  <a:pt x="769" y="0"/>
                </a:lnTo>
                <a:lnTo>
                  <a:pt x="781" y="2"/>
                </a:lnTo>
                <a:lnTo>
                  <a:pt x="805" y="15"/>
                </a:lnTo>
                <a:lnTo>
                  <a:pt x="831" y="31"/>
                </a:lnTo>
                <a:lnTo>
                  <a:pt x="857" y="50"/>
                </a:lnTo>
                <a:lnTo>
                  <a:pt x="886" y="68"/>
                </a:lnTo>
                <a:lnTo>
                  <a:pt x="897" y="76"/>
                </a:lnTo>
                <a:lnTo>
                  <a:pt x="912" y="81"/>
                </a:lnTo>
                <a:lnTo>
                  <a:pt x="924" y="86"/>
                </a:lnTo>
                <a:lnTo>
                  <a:pt x="936" y="86"/>
                </a:lnTo>
                <a:lnTo>
                  <a:pt x="940" y="94"/>
                </a:lnTo>
                <a:lnTo>
                  <a:pt x="947" y="100"/>
                </a:lnTo>
                <a:lnTo>
                  <a:pt x="959" y="102"/>
                </a:lnTo>
                <a:lnTo>
                  <a:pt x="974" y="105"/>
                </a:lnTo>
                <a:lnTo>
                  <a:pt x="990" y="105"/>
                </a:lnTo>
                <a:lnTo>
                  <a:pt x="1005" y="107"/>
                </a:lnTo>
                <a:lnTo>
                  <a:pt x="1017" y="107"/>
                </a:lnTo>
                <a:lnTo>
                  <a:pt x="1026" y="107"/>
                </a:lnTo>
                <a:lnTo>
                  <a:pt x="1026" y="102"/>
                </a:lnTo>
                <a:lnTo>
                  <a:pt x="1028" y="100"/>
                </a:lnTo>
                <a:lnTo>
                  <a:pt x="1031" y="100"/>
                </a:lnTo>
                <a:lnTo>
                  <a:pt x="1031" y="97"/>
                </a:lnTo>
                <a:lnTo>
                  <a:pt x="1033" y="94"/>
                </a:lnTo>
                <a:lnTo>
                  <a:pt x="1036" y="94"/>
                </a:lnTo>
                <a:lnTo>
                  <a:pt x="1038" y="92"/>
                </a:lnTo>
                <a:lnTo>
                  <a:pt x="1040" y="92"/>
                </a:lnTo>
                <a:lnTo>
                  <a:pt x="1043" y="89"/>
                </a:lnTo>
                <a:lnTo>
                  <a:pt x="1047" y="89"/>
                </a:lnTo>
                <a:lnTo>
                  <a:pt x="1050" y="89"/>
                </a:lnTo>
                <a:lnTo>
                  <a:pt x="1052" y="86"/>
                </a:lnTo>
                <a:lnTo>
                  <a:pt x="1055" y="86"/>
                </a:lnTo>
              </a:path>
            </a:pathLst>
          </a:custGeom>
          <a:noFill/>
          <a:ln w="12700" cmpd="sng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0" name="Freeform 210"/>
          <p:cNvSpPr>
            <a:spLocks/>
          </p:cNvSpPr>
          <p:nvPr/>
        </p:nvSpPr>
        <p:spPr bwMode="auto">
          <a:xfrm>
            <a:off x="5749925" y="4119563"/>
            <a:ext cx="730250" cy="1460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60" y="92"/>
              </a:cxn>
              <a:cxn ang="0">
                <a:pos x="69" y="74"/>
              </a:cxn>
              <a:cxn ang="0">
                <a:pos x="77" y="66"/>
              </a:cxn>
              <a:cxn ang="0">
                <a:pos x="84" y="61"/>
              </a:cxn>
              <a:cxn ang="0">
                <a:pos x="89" y="58"/>
              </a:cxn>
              <a:cxn ang="0">
                <a:pos x="96" y="56"/>
              </a:cxn>
              <a:cxn ang="0">
                <a:pos x="105" y="50"/>
              </a:cxn>
              <a:cxn ang="0">
                <a:pos x="119" y="40"/>
              </a:cxn>
              <a:cxn ang="0">
                <a:pos x="136" y="21"/>
              </a:cxn>
              <a:cxn ang="0">
                <a:pos x="148" y="8"/>
              </a:cxn>
              <a:cxn ang="0">
                <a:pos x="158" y="0"/>
              </a:cxn>
              <a:cxn ang="0">
                <a:pos x="167" y="0"/>
              </a:cxn>
              <a:cxn ang="0">
                <a:pos x="179" y="6"/>
              </a:cxn>
              <a:cxn ang="0">
                <a:pos x="193" y="11"/>
              </a:cxn>
              <a:cxn ang="0">
                <a:pos x="215" y="19"/>
              </a:cxn>
              <a:cxn ang="0">
                <a:pos x="246" y="27"/>
              </a:cxn>
              <a:cxn ang="0">
                <a:pos x="286" y="35"/>
              </a:cxn>
              <a:cxn ang="0">
                <a:pos x="289" y="29"/>
              </a:cxn>
              <a:cxn ang="0">
                <a:pos x="296" y="24"/>
              </a:cxn>
              <a:cxn ang="0">
                <a:pos x="303" y="19"/>
              </a:cxn>
              <a:cxn ang="0">
                <a:pos x="310" y="16"/>
              </a:cxn>
              <a:cxn ang="0">
                <a:pos x="329" y="14"/>
              </a:cxn>
              <a:cxn ang="0">
                <a:pos x="350" y="14"/>
              </a:cxn>
              <a:cxn ang="0">
                <a:pos x="372" y="19"/>
              </a:cxn>
              <a:cxn ang="0">
                <a:pos x="389" y="27"/>
              </a:cxn>
              <a:cxn ang="0">
                <a:pos x="396" y="32"/>
              </a:cxn>
              <a:cxn ang="0">
                <a:pos x="400" y="37"/>
              </a:cxn>
              <a:cxn ang="0">
                <a:pos x="405" y="45"/>
              </a:cxn>
              <a:cxn ang="0">
                <a:pos x="405" y="53"/>
              </a:cxn>
              <a:cxn ang="0">
                <a:pos x="412" y="63"/>
              </a:cxn>
              <a:cxn ang="0">
                <a:pos x="420" y="71"/>
              </a:cxn>
              <a:cxn ang="0">
                <a:pos x="427" y="77"/>
              </a:cxn>
              <a:cxn ang="0">
                <a:pos x="436" y="79"/>
              </a:cxn>
              <a:cxn ang="0">
                <a:pos x="443" y="79"/>
              </a:cxn>
              <a:cxn ang="0">
                <a:pos x="450" y="77"/>
              </a:cxn>
              <a:cxn ang="0">
                <a:pos x="455" y="74"/>
              </a:cxn>
              <a:cxn ang="0">
                <a:pos x="460" y="66"/>
              </a:cxn>
            </a:cxnLst>
            <a:rect l="0" t="0" r="r" b="b"/>
            <a:pathLst>
              <a:path w="460" h="92">
                <a:moveTo>
                  <a:pt x="0" y="92"/>
                </a:moveTo>
                <a:lnTo>
                  <a:pt x="60" y="92"/>
                </a:lnTo>
                <a:lnTo>
                  <a:pt x="69" y="74"/>
                </a:lnTo>
                <a:lnTo>
                  <a:pt x="77" y="66"/>
                </a:lnTo>
                <a:lnTo>
                  <a:pt x="84" y="61"/>
                </a:lnTo>
                <a:lnTo>
                  <a:pt x="89" y="58"/>
                </a:lnTo>
                <a:lnTo>
                  <a:pt x="96" y="56"/>
                </a:lnTo>
                <a:lnTo>
                  <a:pt x="105" y="50"/>
                </a:lnTo>
                <a:lnTo>
                  <a:pt x="119" y="40"/>
                </a:lnTo>
                <a:lnTo>
                  <a:pt x="136" y="21"/>
                </a:lnTo>
                <a:lnTo>
                  <a:pt x="148" y="8"/>
                </a:lnTo>
                <a:lnTo>
                  <a:pt x="158" y="0"/>
                </a:lnTo>
                <a:lnTo>
                  <a:pt x="167" y="0"/>
                </a:lnTo>
                <a:lnTo>
                  <a:pt x="179" y="6"/>
                </a:lnTo>
                <a:lnTo>
                  <a:pt x="193" y="11"/>
                </a:lnTo>
                <a:lnTo>
                  <a:pt x="215" y="19"/>
                </a:lnTo>
                <a:lnTo>
                  <a:pt x="246" y="27"/>
                </a:lnTo>
                <a:lnTo>
                  <a:pt x="286" y="35"/>
                </a:lnTo>
                <a:lnTo>
                  <a:pt x="289" y="29"/>
                </a:lnTo>
                <a:lnTo>
                  <a:pt x="296" y="24"/>
                </a:lnTo>
                <a:lnTo>
                  <a:pt x="303" y="19"/>
                </a:lnTo>
                <a:lnTo>
                  <a:pt x="310" y="16"/>
                </a:lnTo>
                <a:lnTo>
                  <a:pt x="329" y="14"/>
                </a:lnTo>
                <a:lnTo>
                  <a:pt x="350" y="14"/>
                </a:lnTo>
                <a:lnTo>
                  <a:pt x="372" y="19"/>
                </a:lnTo>
                <a:lnTo>
                  <a:pt x="389" y="27"/>
                </a:lnTo>
                <a:lnTo>
                  <a:pt x="396" y="32"/>
                </a:lnTo>
                <a:lnTo>
                  <a:pt x="400" y="37"/>
                </a:lnTo>
                <a:lnTo>
                  <a:pt x="405" y="45"/>
                </a:lnTo>
                <a:lnTo>
                  <a:pt x="405" y="53"/>
                </a:lnTo>
                <a:lnTo>
                  <a:pt x="412" y="63"/>
                </a:lnTo>
                <a:lnTo>
                  <a:pt x="420" y="71"/>
                </a:lnTo>
                <a:lnTo>
                  <a:pt x="427" y="77"/>
                </a:lnTo>
                <a:lnTo>
                  <a:pt x="436" y="79"/>
                </a:lnTo>
                <a:lnTo>
                  <a:pt x="443" y="79"/>
                </a:lnTo>
                <a:lnTo>
                  <a:pt x="450" y="77"/>
                </a:lnTo>
                <a:lnTo>
                  <a:pt x="455" y="74"/>
                </a:lnTo>
                <a:lnTo>
                  <a:pt x="460" y="66"/>
                </a:lnTo>
              </a:path>
            </a:pathLst>
          </a:custGeom>
          <a:noFill/>
          <a:ln w="12700" cmpd="sng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1" name="Line 211"/>
          <p:cNvSpPr>
            <a:spLocks noChangeShapeType="1"/>
          </p:cNvSpPr>
          <p:nvPr/>
        </p:nvSpPr>
        <p:spPr bwMode="auto">
          <a:xfrm flipH="1">
            <a:off x="6797675" y="2438400"/>
            <a:ext cx="365125" cy="4635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32" name="Line 212"/>
          <p:cNvSpPr>
            <a:spLocks noChangeShapeType="1"/>
          </p:cNvSpPr>
          <p:nvPr/>
        </p:nvSpPr>
        <p:spPr bwMode="auto">
          <a:xfrm>
            <a:off x="7315200" y="2438400"/>
            <a:ext cx="158750" cy="396875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33" name="Freeform 213"/>
          <p:cNvSpPr>
            <a:spLocks/>
          </p:cNvSpPr>
          <p:nvPr/>
        </p:nvSpPr>
        <p:spPr bwMode="auto">
          <a:xfrm>
            <a:off x="5867400" y="2362200"/>
            <a:ext cx="479425" cy="21431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35"/>
              </a:cxn>
              <a:cxn ang="0">
                <a:pos x="7" y="42"/>
              </a:cxn>
              <a:cxn ang="0">
                <a:pos x="13" y="48"/>
              </a:cxn>
              <a:cxn ang="0">
                <a:pos x="26" y="55"/>
              </a:cxn>
              <a:cxn ang="0">
                <a:pos x="52" y="67"/>
              </a:cxn>
              <a:cxn ang="0">
                <a:pos x="88" y="74"/>
              </a:cxn>
              <a:cxn ang="0">
                <a:pos x="105" y="74"/>
              </a:cxn>
              <a:cxn ang="0">
                <a:pos x="124" y="71"/>
              </a:cxn>
              <a:cxn ang="0">
                <a:pos x="144" y="67"/>
              </a:cxn>
              <a:cxn ang="0">
                <a:pos x="160" y="61"/>
              </a:cxn>
              <a:cxn ang="0">
                <a:pos x="177" y="51"/>
              </a:cxn>
              <a:cxn ang="0">
                <a:pos x="193" y="39"/>
              </a:cxn>
              <a:cxn ang="0">
                <a:pos x="210" y="23"/>
              </a:cxn>
              <a:cxn ang="0">
                <a:pos x="219" y="0"/>
              </a:cxn>
            </a:cxnLst>
            <a:rect l="0" t="0" r="r" b="b"/>
            <a:pathLst>
              <a:path w="219" h="74">
                <a:moveTo>
                  <a:pt x="0" y="26"/>
                </a:moveTo>
                <a:lnTo>
                  <a:pt x="0" y="35"/>
                </a:lnTo>
                <a:lnTo>
                  <a:pt x="7" y="42"/>
                </a:lnTo>
                <a:lnTo>
                  <a:pt x="13" y="48"/>
                </a:lnTo>
                <a:lnTo>
                  <a:pt x="26" y="55"/>
                </a:lnTo>
                <a:lnTo>
                  <a:pt x="52" y="67"/>
                </a:lnTo>
                <a:lnTo>
                  <a:pt x="88" y="74"/>
                </a:lnTo>
                <a:lnTo>
                  <a:pt x="105" y="74"/>
                </a:lnTo>
                <a:lnTo>
                  <a:pt x="124" y="71"/>
                </a:lnTo>
                <a:lnTo>
                  <a:pt x="144" y="67"/>
                </a:lnTo>
                <a:lnTo>
                  <a:pt x="160" y="61"/>
                </a:lnTo>
                <a:lnTo>
                  <a:pt x="177" y="51"/>
                </a:lnTo>
                <a:lnTo>
                  <a:pt x="193" y="39"/>
                </a:lnTo>
                <a:lnTo>
                  <a:pt x="210" y="23"/>
                </a:lnTo>
                <a:lnTo>
                  <a:pt x="219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4" name="Freeform 214"/>
          <p:cNvSpPr>
            <a:spLocks/>
          </p:cNvSpPr>
          <p:nvPr/>
        </p:nvSpPr>
        <p:spPr bwMode="auto">
          <a:xfrm>
            <a:off x="6310313" y="2286000"/>
            <a:ext cx="87312" cy="111125"/>
          </a:xfrm>
          <a:custGeom>
            <a:avLst/>
            <a:gdLst/>
            <a:ahLst/>
            <a:cxnLst>
              <a:cxn ang="0">
                <a:pos x="42" y="28"/>
              </a:cxn>
              <a:cxn ang="0">
                <a:pos x="52" y="0"/>
              </a:cxn>
              <a:cxn ang="0">
                <a:pos x="0" y="44"/>
              </a:cxn>
              <a:cxn ang="0">
                <a:pos x="55" y="70"/>
              </a:cxn>
              <a:cxn ang="0">
                <a:pos x="52" y="0"/>
              </a:cxn>
              <a:cxn ang="0">
                <a:pos x="42" y="28"/>
              </a:cxn>
            </a:cxnLst>
            <a:rect l="0" t="0" r="r" b="b"/>
            <a:pathLst>
              <a:path w="55" h="70">
                <a:moveTo>
                  <a:pt x="42" y="28"/>
                </a:moveTo>
                <a:lnTo>
                  <a:pt x="52" y="0"/>
                </a:lnTo>
                <a:lnTo>
                  <a:pt x="0" y="44"/>
                </a:lnTo>
                <a:lnTo>
                  <a:pt x="55" y="70"/>
                </a:lnTo>
                <a:lnTo>
                  <a:pt x="52" y="0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5" name="Freeform 215"/>
          <p:cNvSpPr>
            <a:spLocks/>
          </p:cNvSpPr>
          <p:nvPr/>
        </p:nvSpPr>
        <p:spPr bwMode="auto">
          <a:xfrm>
            <a:off x="5521325" y="2216150"/>
            <a:ext cx="409575" cy="400050"/>
          </a:xfrm>
          <a:custGeom>
            <a:avLst/>
            <a:gdLst/>
            <a:ahLst/>
            <a:cxnLst>
              <a:cxn ang="0">
                <a:pos x="181" y="166"/>
              </a:cxn>
              <a:cxn ang="0">
                <a:pos x="189" y="180"/>
              </a:cxn>
              <a:cxn ang="0">
                <a:pos x="201" y="194"/>
              </a:cxn>
              <a:cxn ang="0">
                <a:pos x="206" y="209"/>
              </a:cxn>
              <a:cxn ang="0">
                <a:pos x="203" y="214"/>
              </a:cxn>
              <a:cxn ang="0">
                <a:pos x="203" y="220"/>
              </a:cxn>
              <a:cxn ang="0">
                <a:pos x="201" y="226"/>
              </a:cxn>
              <a:cxn ang="0">
                <a:pos x="201" y="232"/>
              </a:cxn>
              <a:cxn ang="0">
                <a:pos x="195" y="240"/>
              </a:cxn>
              <a:cxn ang="0">
                <a:pos x="186" y="246"/>
              </a:cxn>
              <a:cxn ang="0">
                <a:pos x="181" y="249"/>
              </a:cxn>
              <a:cxn ang="0">
                <a:pos x="172" y="252"/>
              </a:cxn>
              <a:cxn ang="0">
                <a:pos x="155" y="252"/>
              </a:cxn>
              <a:cxn ang="0">
                <a:pos x="138" y="243"/>
              </a:cxn>
              <a:cxn ang="0">
                <a:pos x="123" y="232"/>
              </a:cxn>
              <a:cxn ang="0">
                <a:pos x="115" y="214"/>
              </a:cxn>
              <a:cxn ang="0">
                <a:pos x="109" y="206"/>
              </a:cxn>
              <a:cxn ang="0">
                <a:pos x="86" y="203"/>
              </a:cxn>
              <a:cxn ang="0">
                <a:pos x="46" y="186"/>
              </a:cxn>
              <a:cxn ang="0">
                <a:pos x="20" y="160"/>
              </a:cxn>
              <a:cxn ang="0">
                <a:pos x="3" y="123"/>
              </a:cxn>
              <a:cxn ang="0">
                <a:pos x="3" y="83"/>
              </a:cxn>
              <a:cxn ang="0">
                <a:pos x="20" y="45"/>
              </a:cxn>
              <a:cxn ang="0">
                <a:pos x="46" y="17"/>
              </a:cxn>
              <a:cxn ang="0">
                <a:pos x="86" y="2"/>
              </a:cxn>
              <a:cxn ang="0">
                <a:pos x="126" y="2"/>
              </a:cxn>
              <a:cxn ang="0">
                <a:pos x="163" y="17"/>
              </a:cxn>
              <a:cxn ang="0">
                <a:pos x="192" y="42"/>
              </a:cxn>
              <a:cxn ang="0">
                <a:pos x="209" y="77"/>
              </a:cxn>
              <a:cxn ang="0">
                <a:pos x="221" y="100"/>
              </a:cxn>
              <a:cxn ang="0">
                <a:pos x="238" y="108"/>
              </a:cxn>
              <a:cxn ang="0">
                <a:pos x="249" y="120"/>
              </a:cxn>
              <a:cxn ang="0">
                <a:pos x="258" y="140"/>
              </a:cxn>
              <a:cxn ang="0">
                <a:pos x="258" y="154"/>
              </a:cxn>
              <a:cxn ang="0">
                <a:pos x="255" y="160"/>
              </a:cxn>
              <a:cxn ang="0">
                <a:pos x="252" y="169"/>
              </a:cxn>
              <a:cxn ang="0">
                <a:pos x="249" y="177"/>
              </a:cxn>
              <a:cxn ang="0">
                <a:pos x="238" y="186"/>
              </a:cxn>
              <a:cxn ang="0">
                <a:pos x="218" y="186"/>
              </a:cxn>
              <a:cxn ang="0">
                <a:pos x="198" y="177"/>
              </a:cxn>
              <a:cxn ang="0">
                <a:pos x="181" y="169"/>
              </a:cxn>
            </a:cxnLst>
            <a:rect l="0" t="0" r="r" b="b"/>
            <a:pathLst>
              <a:path w="258" h="252">
                <a:moveTo>
                  <a:pt x="178" y="166"/>
                </a:moveTo>
                <a:lnTo>
                  <a:pt x="181" y="166"/>
                </a:lnTo>
                <a:lnTo>
                  <a:pt x="186" y="171"/>
                </a:lnTo>
                <a:lnTo>
                  <a:pt x="189" y="180"/>
                </a:lnTo>
                <a:lnTo>
                  <a:pt x="195" y="186"/>
                </a:lnTo>
                <a:lnTo>
                  <a:pt x="201" y="194"/>
                </a:lnTo>
                <a:lnTo>
                  <a:pt x="203" y="203"/>
                </a:lnTo>
                <a:lnTo>
                  <a:pt x="206" y="209"/>
                </a:lnTo>
                <a:lnTo>
                  <a:pt x="203" y="209"/>
                </a:lnTo>
                <a:lnTo>
                  <a:pt x="203" y="214"/>
                </a:lnTo>
                <a:lnTo>
                  <a:pt x="203" y="217"/>
                </a:lnTo>
                <a:lnTo>
                  <a:pt x="203" y="220"/>
                </a:lnTo>
                <a:lnTo>
                  <a:pt x="203" y="223"/>
                </a:lnTo>
                <a:lnTo>
                  <a:pt x="201" y="226"/>
                </a:lnTo>
                <a:lnTo>
                  <a:pt x="201" y="229"/>
                </a:lnTo>
                <a:lnTo>
                  <a:pt x="201" y="232"/>
                </a:lnTo>
                <a:lnTo>
                  <a:pt x="198" y="234"/>
                </a:lnTo>
                <a:lnTo>
                  <a:pt x="195" y="240"/>
                </a:lnTo>
                <a:lnTo>
                  <a:pt x="192" y="243"/>
                </a:lnTo>
                <a:lnTo>
                  <a:pt x="186" y="246"/>
                </a:lnTo>
                <a:lnTo>
                  <a:pt x="183" y="249"/>
                </a:lnTo>
                <a:lnTo>
                  <a:pt x="181" y="249"/>
                </a:lnTo>
                <a:lnTo>
                  <a:pt x="175" y="252"/>
                </a:lnTo>
                <a:lnTo>
                  <a:pt x="172" y="252"/>
                </a:lnTo>
                <a:lnTo>
                  <a:pt x="166" y="252"/>
                </a:lnTo>
                <a:lnTo>
                  <a:pt x="155" y="252"/>
                </a:lnTo>
                <a:lnTo>
                  <a:pt x="146" y="249"/>
                </a:lnTo>
                <a:lnTo>
                  <a:pt x="138" y="243"/>
                </a:lnTo>
                <a:lnTo>
                  <a:pt x="129" y="237"/>
                </a:lnTo>
                <a:lnTo>
                  <a:pt x="123" y="232"/>
                </a:lnTo>
                <a:lnTo>
                  <a:pt x="117" y="223"/>
                </a:lnTo>
                <a:lnTo>
                  <a:pt x="115" y="214"/>
                </a:lnTo>
                <a:lnTo>
                  <a:pt x="112" y="206"/>
                </a:lnTo>
                <a:lnTo>
                  <a:pt x="109" y="206"/>
                </a:lnTo>
                <a:lnTo>
                  <a:pt x="106" y="206"/>
                </a:lnTo>
                <a:lnTo>
                  <a:pt x="86" y="203"/>
                </a:lnTo>
                <a:lnTo>
                  <a:pt x="66" y="197"/>
                </a:lnTo>
                <a:lnTo>
                  <a:pt x="46" y="186"/>
                </a:lnTo>
                <a:lnTo>
                  <a:pt x="31" y="174"/>
                </a:lnTo>
                <a:lnTo>
                  <a:pt x="20" y="160"/>
                </a:lnTo>
                <a:lnTo>
                  <a:pt x="8" y="143"/>
                </a:lnTo>
                <a:lnTo>
                  <a:pt x="3" y="123"/>
                </a:lnTo>
                <a:lnTo>
                  <a:pt x="0" y="103"/>
                </a:lnTo>
                <a:lnTo>
                  <a:pt x="3" y="83"/>
                </a:lnTo>
                <a:lnTo>
                  <a:pt x="8" y="63"/>
                </a:lnTo>
                <a:lnTo>
                  <a:pt x="20" y="45"/>
                </a:lnTo>
                <a:lnTo>
                  <a:pt x="31" y="31"/>
                </a:lnTo>
                <a:lnTo>
                  <a:pt x="46" y="17"/>
                </a:lnTo>
                <a:lnTo>
                  <a:pt x="66" y="8"/>
                </a:lnTo>
                <a:lnTo>
                  <a:pt x="86" y="2"/>
                </a:lnTo>
                <a:lnTo>
                  <a:pt x="106" y="0"/>
                </a:lnTo>
                <a:lnTo>
                  <a:pt x="126" y="2"/>
                </a:lnTo>
                <a:lnTo>
                  <a:pt x="146" y="8"/>
                </a:lnTo>
                <a:lnTo>
                  <a:pt x="163" y="17"/>
                </a:lnTo>
                <a:lnTo>
                  <a:pt x="178" y="28"/>
                </a:lnTo>
                <a:lnTo>
                  <a:pt x="192" y="42"/>
                </a:lnTo>
                <a:lnTo>
                  <a:pt x="201" y="60"/>
                </a:lnTo>
                <a:lnTo>
                  <a:pt x="209" y="77"/>
                </a:lnTo>
                <a:lnTo>
                  <a:pt x="212" y="97"/>
                </a:lnTo>
                <a:lnTo>
                  <a:pt x="221" y="100"/>
                </a:lnTo>
                <a:lnTo>
                  <a:pt x="229" y="103"/>
                </a:lnTo>
                <a:lnTo>
                  <a:pt x="238" y="108"/>
                </a:lnTo>
                <a:lnTo>
                  <a:pt x="244" y="114"/>
                </a:lnTo>
                <a:lnTo>
                  <a:pt x="249" y="120"/>
                </a:lnTo>
                <a:lnTo>
                  <a:pt x="255" y="128"/>
                </a:lnTo>
                <a:lnTo>
                  <a:pt x="258" y="140"/>
                </a:lnTo>
                <a:lnTo>
                  <a:pt x="258" y="149"/>
                </a:lnTo>
                <a:lnTo>
                  <a:pt x="258" y="154"/>
                </a:lnTo>
                <a:lnTo>
                  <a:pt x="258" y="157"/>
                </a:lnTo>
                <a:lnTo>
                  <a:pt x="255" y="160"/>
                </a:lnTo>
                <a:lnTo>
                  <a:pt x="255" y="166"/>
                </a:lnTo>
                <a:lnTo>
                  <a:pt x="252" y="169"/>
                </a:lnTo>
                <a:lnTo>
                  <a:pt x="252" y="174"/>
                </a:lnTo>
                <a:lnTo>
                  <a:pt x="249" y="177"/>
                </a:lnTo>
                <a:lnTo>
                  <a:pt x="246" y="180"/>
                </a:lnTo>
                <a:lnTo>
                  <a:pt x="238" y="186"/>
                </a:lnTo>
                <a:lnTo>
                  <a:pt x="229" y="189"/>
                </a:lnTo>
                <a:lnTo>
                  <a:pt x="218" y="186"/>
                </a:lnTo>
                <a:lnTo>
                  <a:pt x="209" y="183"/>
                </a:lnTo>
                <a:lnTo>
                  <a:pt x="198" y="177"/>
                </a:lnTo>
                <a:lnTo>
                  <a:pt x="189" y="174"/>
                </a:lnTo>
                <a:lnTo>
                  <a:pt x="181" y="169"/>
                </a:lnTo>
                <a:lnTo>
                  <a:pt x="178" y="166"/>
                </a:lnTo>
              </a:path>
            </a:pathLst>
          </a:custGeom>
          <a:solidFill>
            <a:schemeClr val="bg2"/>
          </a:solidFill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6" name="Freeform 216"/>
          <p:cNvSpPr>
            <a:spLocks/>
          </p:cNvSpPr>
          <p:nvPr/>
        </p:nvSpPr>
        <p:spPr bwMode="auto">
          <a:xfrm>
            <a:off x="7056438" y="2241550"/>
            <a:ext cx="87312" cy="111125"/>
          </a:xfrm>
          <a:custGeom>
            <a:avLst/>
            <a:gdLst/>
            <a:ahLst/>
            <a:cxnLst>
              <a:cxn ang="0">
                <a:pos x="42" y="28"/>
              </a:cxn>
              <a:cxn ang="0">
                <a:pos x="52" y="0"/>
              </a:cxn>
              <a:cxn ang="0">
                <a:pos x="0" y="44"/>
              </a:cxn>
              <a:cxn ang="0">
                <a:pos x="55" y="70"/>
              </a:cxn>
              <a:cxn ang="0">
                <a:pos x="52" y="0"/>
              </a:cxn>
              <a:cxn ang="0">
                <a:pos x="42" y="28"/>
              </a:cxn>
            </a:cxnLst>
            <a:rect l="0" t="0" r="r" b="b"/>
            <a:pathLst>
              <a:path w="55" h="70">
                <a:moveTo>
                  <a:pt x="42" y="28"/>
                </a:moveTo>
                <a:lnTo>
                  <a:pt x="52" y="0"/>
                </a:lnTo>
                <a:lnTo>
                  <a:pt x="0" y="44"/>
                </a:lnTo>
                <a:lnTo>
                  <a:pt x="55" y="70"/>
                </a:lnTo>
                <a:lnTo>
                  <a:pt x="52" y="0"/>
                </a:lnTo>
                <a:lnTo>
                  <a:pt x="42" y="2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7" name="Freeform 217"/>
          <p:cNvSpPr>
            <a:spLocks/>
          </p:cNvSpPr>
          <p:nvPr/>
        </p:nvSpPr>
        <p:spPr bwMode="auto">
          <a:xfrm>
            <a:off x="6613525" y="2314575"/>
            <a:ext cx="479425" cy="214313"/>
          </a:xfrm>
          <a:custGeom>
            <a:avLst/>
            <a:gdLst/>
            <a:ahLst/>
            <a:cxnLst>
              <a:cxn ang="0">
                <a:pos x="0" y="26"/>
              </a:cxn>
              <a:cxn ang="0">
                <a:pos x="0" y="35"/>
              </a:cxn>
              <a:cxn ang="0">
                <a:pos x="7" y="42"/>
              </a:cxn>
              <a:cxn ang="0">
                <a:pos x="13" y="48"/>
              </a:cxn>
              <a:cxn ang="0">
                <a:pos x="26" y="55"/>
              </a:cxn>
              <a:cxn ang="0">
                <a:pos x="52" y="67"/>
              </a:cxn>
              <a:cxn ang="0">
                <a:pos x="88" y="74"/>
              </a:cxn>
              <a:cxn ang="0">
                <a:pos x="105" y="74"/>
              </a:cxn>
              <a:cxn ang="0">
                <a:pos x="124" y="71"/>
              </a:cxn>
              <a:cxn ang="0">
                <a:pos x="144" y="67"/>
              </a:cxn>
              <a:cxn ang="0">
                <a:pos x="160" y="61"/>
              </a:cxn>
              <a:cxn ang="0">
                <a:pos x="177" y="51"/>
              </a:cxn>
              <a:cxn ang="0">
                <a:pos x="193" y="39"/>
              </a:cxn>
              <a:cxn ang="0">
                <a:pos x="210" y="23"/>
              </a:cxn>
              <a:cxn ang="0">
                <a:pos x="219" y="0"/>
              </a:cxn>
            </a:cxnLst>
            <a:rect l="0" t="0" r="r" b="b"/>
            <a:pathLst>
              <a:path w="219" h="74">
                <a:moveTo>
                  <a:pt x="0" y="26"/>
                </a:moveTo>
                <a:lnTo>
                  <a:pt x="0" y="35"/>
                </a:lnTo>
                <a:lnTo>
                  <a:pt x="7" y="42"/>
                </a:lnTo>
                <a:lnTo>
                  <a:pt x="13" y="48"/>
                </a:lnTo>
                <a:lnTo>
                  <a:pt x="26" y="55"/>
                </a:lnTo>
                <a:lnTo>
                  <a:pt x="52" y="67"/>
                </a:lnTo>
                <a:lnTo>
                  <a:pt x="88" y="74"/>
                </a:lnTo>
                <a:lnTo>
                  <a:pt x="105" y="74"/>
                </a:lnTo>
                <a:lnTo>
                  <a:pt x="124" y="71"/>
                </a:lnTo>
                <a:lnTo>
                  <a:pt x="144" y="67"/>
                </a:lnTo>
                <a:lnTo>
                  <a:pt x="160" y="61"/>
                </a:lnTo>
                <a:lnTo>
                  <a:pt x="177" y="51"/>
                </a:lnTo>
                <a:lnTo>
                  <a:pt x="193" y="39"/>
                </a:lnTo>
                <a:lnTo>
                  <a:pt x="210" y="23"/>
                </a:lnTo>
                <a:lnTo>
                  <a:pt x="219" y="0"/>
                </a:lnTo>
              </a:path>
            </a:pathLst>
          </a:custGeom>
          <a:noFill/>
          <a:ln w="0">
            <a:solidFill>
              <a:srgbClr val="25221E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338" name="Line 218"/>
          <p:cNvSpPr>
            <a:spLocks noChangeShapeType="1"/>
          </p:cNvSpPr>
          <p:nvPr/>
        </p:nvSpPr>
        <p:spPr bwMode="auto">
          <a:xfrm>
            <a:off x="5867400" y="3505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39" name="Line 219"/>
          <p:cNvSpPr>
            <a:spLocks noChangeShapeType="1"/>
          </p:cNvSpPr>
          <p:nvPr/>
        </p:nvSpPr>
        <p:spPr bwMode="auto">
          <a:xfrm flipH="1">
            <a:off x="6096000" y="3276600"/>
            <a:ext cx="365125" cy="46355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40" name="Line 220"/>
          <p:cNvSpPr>
            <a:spLocks noChangeShapeType="1"/>
          </p:cNvSpPr>
          <p:nvPr/>
        </p:nvSpPr>
        <p:spPr bwMode="auto">
          <a:xfrm>
            <a:off x="7604125" y="3276600"/>
            <a:ext cx="15875" cy="685800"/>
          </a:xfrm>
          <a:prstGeom prst="line">
            <a:avLst/>
          </a:prstGeom>
          <a:noFill/>
          <a:ln w="0">
            <a:solidFill>
              <a:srgbClr val="25221E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41" name="Text Box 221"/>
          <p:cNvSpPr txBox="1">
            <a:spLocks noChangeArrowheads="1"/>
          </p:cNvSpPr>
          <p:nvPr/>
        </p:nvSpPr>
        <p:spPr bwMode="auto">
          <a:xfrm>
            <a:off x="4419600" y="2514600"/>
            <a:ext cx="588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ATP</a:t>
            </a:r>
            <a:endParaRPr lang="pl-PL"/>
          </a:p>
        </p:txBody>
      </p:sp>
      <p:sp>
        <p:nvSpPr>
          <p:cNvPr id="5342" name="Text Box 222"/>
          <p:cNvSpPr txBox="1">
            <a:spLocks noChangeArrowheads="1"/>
          </p:cNvSpPr>
          <p:nvPr/>
        </p:nvSpPr>
        <p:spPr bwMode="auto">
          <a:xfrm>
            <a:off x="3657600" y="2667000"/>
            <a:ext cx="736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 dirty="0"/>
              <a:t>cAMP</a:t>
            </a:r>
            <a:endParaRPr lang="pl-PL" dirty="0"/>
          </a:p>
        </p:txBody>
      </p:sp>
      <p:sp>
        <p:nvSpPr>
          <p:cNvPr id="5343" name="Text Box 223"/>
          <p:cNvSpPr txBox="1">
            <a:spLocks noChangeArrowheads="1"/>
          </p:cNvSpPr>
          <p:nvPr/>
        </p:nvSpPr>
        <p:spPr bwMode="auto">
          <a:xfrm>
            <a:off x="3352800" y="21336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G</a:t>
            </a:r>
            <a:endParaRPr lang="pl-PL"/>
          </a:p>
        </p:txBody>
      </p:sp>
      <p:sp>
        <p:nvSpPr>
          <p:cNvPr id="5344" name="Text Box 224"/>
          <p:cNvSpPr txBox="1">
            <a:spLocks noChangeArrowheads="1"/>
          </p:cNvSpPr>
          <p:nvPr/>
        </p:nvSpPr>
        <p:spPr bwMode="auto">
          <a:xfrm>
            <a:off x="5524500" y="2209800"/>
            <a:ext cx="342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G</a:t>
            </a:r>
            <a:endParaRPr lang="pl-PL"/>
          </a:p>
        </p:txBody>
      </p:sp>
      <p:sp>
        <p:nvSpPr>
          <p:cNvPr id="5345" name="Text Box 225"/>
          <p:cNvSpPr txBox="1">
            <a:spLocks noChangeArrowheads="1"/>
          </p:cNvSpPr>
          <p:nvPr/>
        </p:nvSpPr>
        <p:spPr bwMode="auto">
          <a:xfrm>
            <a:off x="3379788" y="2468563"/>
            <a:ext cx="49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200" b="1"/>
              <a:t>GTP</a:t>
            </a:r>
            <a:endParaRPr lang="pl-PL"/>
          </a:p>
        </p:txBody>
      </p:sp>
      <p:sp>
        <p:nvSpPr>
          <p:cNvPr id="5346" name="Text Box 226"/>
          <p:cNvSpPr txBox="1">
            <a:spLocks noChangeArrowheads="1"/>
          </p:cNvSpPr>
          <p:nvPr/>
        </p:nvSpPr>
        <p:spPr bwMode="auto">
          <a:xfrm>
            <a:off x="5562600" y="2544763"/>
            <a:ext cx="4984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200" b="1"/>
              <a:t>GTP</a:t>
            </a:r>
            <a:endParaRPr lang="pl-PL"/>
          </a:p>
        </p:txBody>
      </p:sp>
      <p:sp>
        <p:nvSpPr>
          <p:cNvPr id="5347" name="Text Box 227"/>
          <p:cNvSpPr txBox="1">
            <a:spLocks noChangeArrowheads="1"/>
          </p:cNvSpPr>
          <p:nvPr/>
        </p:nvSpPr>
        <p:spPr bwMode="auto">
          <a:xfrm>
            <a:off x="7273925" y="28956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DAG</a:t>
            </a:r>
            <a:endParaRPr lang="pl-PL"/>
          </a:p>
        </p:txBody>
      </p:sp>
      <p:sp>
        <p:nvSpPr>
          <p:cNvPr id="5348" name="Text Box 228"/>
          <p:cNvSpPr txBox="1">
            <a:spLocks noChangeArrowheads="1"/>
          </p:cNvSpPr>
          <p:nvPr/>
        </p:nvSpPr>
        <p:spPr bwMode="auto">
          <a:xfrm>
            <a:off x="6380163" y="2863850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IP</a:t>
            </a:r>
            <a:r>
              <a:rPr lang="pl-PL" sz="1600" b="1" baseline="-25000"/>
              <a:t>3</a:t>
            </a:r>
            <a:endParaRPr lang="pl-PL"/>
          </a:p>
        </p:txBody>
      </p:sp>
      <p:sp>
        <p:nvSpPr>
          <p:cNvPr id="5349" name="Text Box 229"/>
          <p:cNvSpPr txBox="1">
            <a:spLocks noChangeArrowheads="1"/>
          </p:cNvSpPr>
          <p:nvPr/>
        </p:nvSpPr>
        <p:spPr bwMode="auto">
          <a:xfrm>
            <a:off x="2819400" y="3581400"/>
            <a:ext cx="154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200" b="1" dirty="0" err="1" smtClean="0"/>
              <a:t>Фосфорилирование</a:t>
            </a:r>
            <a:r>
              <a:rPr lang="ru-RU" sz="1200" b="1" dirty="0" smtClean="0"/>
              <a:t> </a:t>
            </a:r>
            <a:endParaRPr lang="pl-PL" sz="1200" b="1" dirty="0"/>
          </a:p>
          <a:p>
            <a:pPr eaLnBrk="0" hangingPunct="0"/>
            <a:r>
              <a:rPr lang="ru-RU" sz="1200" b="1" dirty="0" smtClean="0"/>
              <a:t>и активация белков</a:t>
            </a:r>
            <a:endParaRPr lang="pl-PL" dirty="0"/>
          </a:p>
        </p:txBody>
      </p:sp>
      <p:sp>
        <p:nvSpPr>
          <p:cNvPr id="5350" name="Text Box 230"/>
          <p:cNvSpPr txBox="1">
            <a:spLocks noChangeArrowheads="1"/>
          </p:cNvSpPr>
          <p:nvPr/>
        </p:nvSpPr>
        <p:spPr bwMode="auto">
          <a:xfrm>
            <a:off x="7162800" y="3886200"/>
            <a:ext cx="15440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200" b="1" dirty="0" err="1"/>
              <a:t>Фосфорилирование</a:t>
            </a:r>
            <a:r>
              <a:rPr lang="ru-RU" sz="1200" b="1" dirty="0"/>
              <a:t> </a:t>
            </a:r>
            <a:endParaRPr lang="pl-PL" sz="1200" b="1" dirty="0"/>
          </a:p>
          <a:p>
            <a:pPr eaLnBrk="0" hangingPunct="0"/>
            <a:r>
              <a:rPr lang="ru-RU" sz="1200" b="1" dirty="0"/>
              <a:t>и активация белков</a:t>
            </a:r>
            <a:endParaRPr lang="pl-PL" sz="1200" dirty="0"/>
          </a:p>
        </p:txBody>
      </p:sp>
      <p:sp>
        <p:nvSpPr>
          <p:cNvPr id="5351" name="Text Box 231"/>
          <p:cNvSpPr txBox="1">
            <a:spLocks noChangeArrowheads="1"/>
          </p:cNvSpPr>
          <p:nvPr/>
        </p:nvSpPr>
        <p:spPr bwMode="auto">
          <a:xfrm>
            <a:off x="5562600" y="3200400"/>
            <a:ext cx="52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400" b="1"/>
              <a:t>Ca</a:t>
            </a:r>
            <a:r>
              <a:rPr lang="pl-PL" sz="14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endParaRPr lang="pl-PL"/>
          </a:p>
        </p:txBody>
      </p:sp>
      <p:sp>
        <p:nvSpPr>
          <p:cNvPr id="5352" name="Freeform 232"/>
          <p:cNvSpPr>
            <a:spLocks/>
          </p:cNvSpPr>
          <p:nvPr/>
        </p:nvSpPr>
        <p:spPr bwMode="auto">
          <a:xfrm>
            <a:off x="4383088" y="3155950"/>
            <a:ext cx="1244600" cy="1050925"/>
          </a:xfrm>
          <a:custGeom>
            <a:avLst/>
            <a:gdLst/>
            <a:ahLst/>
            <a:cxnLst>
              <a:cxn ang="0">
                <a:pos x="784" y="90"/>
              </a:cxn>
              <a:cxn ang="0">
                <a:pos x="754" y="67"/>
              </a:cxn>
              <a:cxn ang="0">
                <a:pos x="723" y="48"/>
              </a:cxn>
              <a:cxn ang="0">
                <a:pos x="690" y="30"/>
              </a:cxn>
              <a:cxn ang="0">
                <a:pos x="656" y="19"/>
              </a:cxn>
              <a:cxn ang="0">
                <a:pos x="621" y="9"/>
              </a:cxn>
              <a:cxn ang="0">
                <a:pos x="587" y="1"/>
              </a:cxn>
              <a:cxn ang="0">
                <a:pos x="550" y="0"/>
              </a:cxn>
              <a:cxn ang="0">
                <a:pos x="516" y="0"/>
              </a:cxn>
              <a:cxn ang="0">
                <a:pos x="479" y="1"/>
              </a:cxn>
              <a:cxn ang="0">
                <a:pos x="443" y="7"/>
              </a:cxn>
              <a:cxn ang="0">
                <a:pos x="406" y="15"/>
              </a:cxn>
              <a:cxn ang="0">
                <a:pos x="372" y="26"/>
              </a:cxn>
              <a:cxn ang="0">
                <a:pos x="337" y="40"/>
              </a:cxn>
              <a:cxn ang="0">
                <a:pos x="303" y="55"/>
              </a:cxn>
              <a:cxn ang="0">
                <a:pos x="270" y="73"/>
              </a:cxn>
              <a:cxn ang="0">
                <a:pos x="238" y="94"/>
              </a:cxn>
              <a:cxn ang="0">
                <a:pos x="207" y="117"/>
              </a:cxn>
              <a:cxn ang="0">
                <a:pos x="178" y="142"/>
              </a:cxn>
              <a:cxn ang="0">
                <a:pos x="151" y="169"/>
              </a:cxn>
              <a:cxn ang="0">
                <a:pos x="124" y="197"/>
              </a:cxn>
              <a:cxn ang="0">
                <a:pos x="101" y="228"/>
              </a:cxn>
              <a:cxn ang="0">
                <a:pos x="78" y="261"/>
              </a:cxn>
              <a:cxn ang="0">
                <a:pos x="59" y="295"/>
              </a:cxn>
              <a:cxn ang="0">
                <a:pos x="42" y="330"/>
              </a:cxn>
              <a:cxn ang="0">
                <a:pos x="28" y="368"/>
              </a:cxn>
              <a:cxn ang="0">
                <a:pos x="17" y="407"/>
              </a:cxn>
              <a:cxn ang="0">
                <a:pos x="7" y="447"/>
              </a:cxn>
              <a:cxn ang="0">
                <a:pos x="3" y="488"/>
              </a:cxn>
              <a:cxn ang="0">
                <a:pos x="0" y="530"/>
              </a:cxn>
              <a:cxn ang="0">
                <a:pos x="2" y="574"/>
              </a:cxn>
              <a:cxn ang="0">
                <a:pos x="7" y="618"/>
              </a:cxn>
              <a:cxn ang="0">
                <a:pos x="15" y="662"/>
              </a:cxn>
            </a:cxnLst>
            <a:rect l="0" t="0" r="r" b="b"/>
            <a:pathLst>
              <a:path w="784" h="662">
                <a:moveTo>
                  <a:pt x="784" y="90"/>
                </a:moveTo>
                <a:lnTo>
                  <a:pt x="754" y="67"/>
                </a:lnTo>
                <a:lnTo>
                  <a:pt x="723" y="48"/>
                </a:lnTo>
                <a:lnTo>
                  <a:pt x="690" y="30"/>
                </a:lnTo>
                <a:lnTo>
                  <a:pt x="656" y="19"/>
                </a:lnTo>
                <a:lnTo>
                  <a:pt x="621" y="9"/>
                </a:lnTo>
                <a:lnTo>
                  <a:pt x="587" y="1"/>
                </a:lnTo>
                <a:lnTo>
                  <a:pt x="550" y="0"/>
                </a:lnTo>
                <a:lnTo>
                  <a:pt x="516" y="0"/>
                </a:lnTo>
                <a:lnTo>
                  <a:pt x="479" y="1"/>
                </a:lnTo>
                <a:lnTo>
                  <a:pt x="443" y="7"/>
                </a:lnTo>
                <a:lnTo>
                  <a:pt x="406" y="15"/>
                </a:lnTo>
                <a:lnTo>
                  <a:pt x="372" y="26"/>
                </a:lnTo>
                <a:lnTo>
                  <a:pt x="337" y="40"/>
                </a:lnTo>
                <a:lnTo>
                  <a:pt x="303" y="55"/>
                </a:lnTo>
                <a:lnTo>
                  <a:pt x="270" y="73"/>
                </a:lnTo>
                <a:lnTo>
                  <a:pt x="238" y="94"/>
                </a:lnTo>
                <a:lnTo>
                  <a:pt x="207" y="117"/>
                </a:lnTo>
                <a:lnTo>
                  <a:pt x="178" y="142"/>
                </a:lnTo>
                <a:lnTo>
                  <a:pt x="151" y="169"/>
                </a:lnTo>
                <a:lnTo>
                  <a:pt x="124" y="197"/>
                </a:lnTo>
                <a:lnTo>
                  <a:pt x="101" y="228"/>
                </a:lnTo>
                <a:lnTo>
                  <a:pt x="78" y="261"/>
                </a:lnTo>
                <a:lnTo>
                  <a:pt x="59" y="295"/>
                </a:lnTo>
                <a:lnTo>
                  <a:pt x="42" y="330"/>
                </a:lnTo>
                <a:lnTo>
                  <a:pt x="28" y="368"/>
                </a:lnTo>
                <a:lnTo>
                  <a:pt x="17" y="407"/>
                </a:lnTo>
                <a:lnTo>
                  <a:pt x="7" y="447"/>
                </a:lnTo>
                <a:lnTo>
                  <a:pt x="3" y="488"/>
                </a:lnTo>
                <a:lnTo>
                  <a:pt x="0" y="530"/>
                </a:lnTo>
                <a:lnTo>
                  <a:pt x="2" y="574"/>
                </a:lnTo>
                <a:lnTo>
                  <a:pt x="7" y="618"/>
                </a:lnTo>
                <a:lnTo>
                  <a:pt x="15" y="662"/>
                </a:lnTo>
              </a:path>
            </a:pathLst>
          </a:custGeom>
          <a:noFill/>
          <a:ln w="0">
            <a:solidFill>
              <a:srgbClr val="191D1B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353" name="Text Box 233"/>
          <p:cNvSpPr txBox="1">
            <a:spLocks noChangeArrowheads="1"/>
          </p:cNvSpPr>
          <p:nvPr/>
        </p:nvSpPr>
        <p:spPr bwMode="auto">
          <a:xfrm>
            <a:off x="3581400" y="4138613"/>
            <a:ext cx="14208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400" b="1"/>
              <a:t>Ca</a:t>
            </a:r>
            <a:r>
              <a:rPr lang="pl-PL" sz="1400" b="1" baseline="30000">
                <a:effectLst>
                  <a:outerShdw blurRad="38100" dist="38100" dir="2700000" algn="tl">
                    <a:srgbClr val="FFFFFF"/>
                  </a:outerShdw>
                </a:effectLst>
              </a:rPr>
              <a:t>2+</a:t>
            </a:r>
            <a:r>
              <a:rPr lang="pl-PL" sz="1400" b="1"/>
              <a:t>/calmodulin</a:t>
            </a:r>
            <a:endParaRPr lang="pl-PL"/>
          </a:p>
        </p:txBody>
      </p:sp>
      <p:sp>
        <p:nvSpPr>
          <p:cNvPr id="5354" name="Text Box 234"/>
          <p:cNvSpPr txBox="1">
            <a:spLocks noChangeArrowheads="1"/>
          </p:cNvSpPr>
          <p:nvPr/>
        </p:nvSpPr>
        <p:spPr bwMode="auto">
          <a:xfrm>
            <a:off x="3581400" y="4454525"/>
            <a:ext cx="1067921" cy="26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400" b="1" dirty="0" smtClean="0"/>
              <a:t>NO-</a:t>
            </a:r>
            <a:r>
              <a:rPr lang="ru-RU" sz="1400" b="1" dirty="0" err="1" smtClean="0"/>
              <a:t>синтаза</a:t>
            </a:r>
            <a:endParaRPr lang="pl-PL" dirty="0"/>
          </a:p>
        </p:txBody>
      </p:sp>
      <p:sp>
        <p:nvSpPr>
          <p:cNvPr id="5355" name="Text Box 235"/>
          <p:cNvSpPr txBox="1">
            <a:spLocks noChangeArrowheads="1"/>
          </p:cNvSpPr>
          <p:nvPr/>
        </p:nvSpPr>
        <p:spPr bwMode="auto">
          <a:xfrm>
            <a:off x="5899150" y="44751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5356" name="Rectangle 236"/>
          <p:cNvSpPr>
            <a:spLocks noChangeArrowheads="1"/>
          </p:cNvSpPr>
          <p:nvPr/>
        </p:nvSpPr>
        <p:spPr bwMode="auto">
          <a:xfrm>
            <a:off x="5334000" y="4419600"/>
            <a:ext cx="20638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Эндоплазматический</a:t>
            </a:r>
          </a:p>
          <a:p>
            <a:pPr eaLnBrk="0" hangingPunct="0"/>
            <a:r>
              <a:rPr lang="ru-RU" sz="1600" b="1" dirty="0" err="1" smtClean="0"/>
              <a:t>ретикулум</a:t>
            </a:r>
            <a:endParaRPr lang="pl-PL" sz="1600" b="1" dirty="0"/>
          </a:p>
        </p:txBody>
      </p:sp>
      <p:sp>
        <p:nvSpPr>
          <p:cNvPr id="5357" name="Text Box 237"/>
          <p:cNvSpPr txBox="1">
            <a:spLocks noChangeArrowheads="1"/>
          </p:cNvSpPr>
          <p:nvPr/>
        </p:nvSpPr>
        <p:spPr bwMode="auto">
          <a:xfrm>
            <a:off x="3929058" y="1714488"/>
            <a:ext cx="9027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200" b="1" dirty="0" err="1" smtClean="0">
                <a:solidFill>
                  <a:schemeClr val="bg1"/>
                </a:solidFill>
              </a:rPr>
              <a:t>Аденилат-ц</a:t>
            </a:r>
            <a:endParaRPr lang="ru-RU" sz="1200" b="1" dirty="0" smtClean="0">
              <a:solidFill>
                <a:schemeClr val="bg1"/>
              </a:solidFill>
            </a:endParaRPr>
          </a:p>
          <a:p>
            <a:pPr eaLnBrk="0" hangingPunct="0"/>
            <a:r>
              <a:rPr lang="ru-RU" sz="1200" b="1" dirty="0" err="1" smtClean="0">
                <a:solidFill>
                  <a:schemeClr val="bg1"/>
                </a:solidFill>
              </a:rPr>
              <a:t>иклаза</a:t>
            </a:r>
            <a:endParaRPr lang="pl-PL" dirty="0"/>
          </a:p>
        </p:txBody>
      </p:sp>
      <p:sp>
        <p:nvSpPr>
          <p:cNvPr id="5358" name="Text Box 238"/>
          <p:cNvSpPr txBox="1">
            <a:spLocks noChangeArrowheads="1"/>
          </p:cNvSpPr>
          <p:nvPr/>
        </p:nvSpPr>
        <p:spPr bwMode="auto">
          <a:xfrm>
            <a:off x="6111875" y="1649413"/>
            <a:ext cx="753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1200" b="1" dirty="0" err="1" smtClean="0">
                <a:solidFill>
                  <a:schemeClr val="bg1"/>
                </a:solidFill>
              </a:rPr>
              <a:t>Фосфолипаза</a:t>
            </a:r>
            <a:r>
              <a:rPr lang="pl-PL" sz="1200" b="1" dirty="0" smtClean="0">
                <a:solidFill>
                  <a:schemeClr val="bg1"/>
                </a:solidFill>
              </a:rPr>
              <a:t>C</a:t>
            </a:r>
            <a:endParaRPr lang="pl-PL" dirty="0"/>
          </a:p>
        </p:txBody>
      </p:sp>
      <p:sp>
        <p:nvSpPr>
          <p:cNvPr id="5359" name="Text Box 239"/>
          <p:cNvSpPr txBox="1">
            <a:spLocks noChangeArrowheads="1"/>
          </p:cNvSpPr>
          <p:nvPr/>
        </p:nvSpPr>
        <p:spPr bwMode="auto">
          <a:xfrm>
            <a:off x="2928926" y="1500174"/>
            <a:ext cx="801245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200" b="1" dirty="0" err="1" smtClean="0">
                <a:solidFill>
                  <a:schemeClr val="bg1"/>
                </a:solidFill>
              </a:rPr>
              <a:t>Метабо</a:t>
            </a:r>
            <a:r>
              <a:rPr lang="ru-RU" sz="1200" b="1" dirty="0" smtClean="0">
                <a:solidFill>
                  <a:schemeClr val="bg1"/>
                </a:solidFill>
              </a:rPr>
              <a:t>-</a:t>
            </a:r>
          </a:p>
          <a:p>
            <a:pPr eaLnBrk="0" hangingPunct="0">
              <a:lnSpc>
                <a:spcPct val="80000"/>
              </a:lnSpc>
            </a:pPr>
            <a:r>
              <a:rPr lang="ru-RU" sz="1200" b="1" dirty="0" err="1" smtClean="0">
                <a:solidFill>
                  <a:schemeClr val="bg1"/>
                </a:solidFill>
              </a:rPr>
              <a:t>тропный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</a:p>
          <a:p>
            <a:pPr eaLnBrk="0" hangingPunct="0"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</a:rPr>
              <a:t>рецептор</a:t>
            </a:r>
            <a:endParaRPr lang="pl-PL" dirty="0"/>
          </a:p>
        </p:txBody>
      </p:sp>
      <p:sp>
        <p:nvSpPr>
          <p:cNvPr id="5360" name="Text Box 240"/>
          <p:cNvSpPr txBox="1">
            <a:spLocks noChangeArrowheads="1"/>
          </p:cNvSpPr>
          <p:nvPr/>
        </p:nvSpPr>
        <p:spPr bwMode="auto">
          <a:xfrm>
            <a:off x="5181600" y="1600200"/>
            <a:ext cx="8096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ru-RU" sz="1200" b="1" dirty="0" err="1" smtClean="0">
                <a:solidFill>
                  <a:schemeClr val="bg1"/>
                </a:solidFill>
              </a:rPr>
              <a:t>Метаботропный</a:t>
            </a:r>
            <a:r>
              <a:rPr lang="ru-RU" sz="1200" b="1" dirty="0" smtClean="0">
                <a:solidFill>
                  <a:schemeClr val="bg1"/>
                </a:solidFill>
              </a:rPr>
              <a:t>  рецептор	 </a:t>
            </a:r>
            <a:endParaRPr lang="pl-PL" dirty="0"/>
          </a:p>
        </p:txBody>
      </p:sp>
      <p:sp>
        <p:nvSpPr>
          <p:cNvPr id="5361" name="Text Box 241"/>
          <p:cNvSpPr txBox="1">
            <a:spLocks noChangeArrowheads="1"/>
          </p:cNvSpPr>
          <p:nvPr/>
        </p:nvSpPr>
        <p:spPr bwMode="auto">
          <a:xfrm>
            <a:off x="4572000" y="2743200"/>
            <a:ext cx="200151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400" b="1" dirty="0" smtClean="0"/>
              <a:t>Вторичные посредники</a:t>
            </a:r>
            <a:endParaRPr lang="pl-PL" dirty="0"/>
          </a:p>
        </p:txBody>
      </p:sp>
      <p:sp>
        <p:nvSpPr>
          <p:cNvPr id="5362" name="Text Box 242"/>
          <p:cNvSpPr txBox="1">
            <a:spLocks noChangeArrowheads="1"/>
          </p:cNvSpPr>
          <p:nvPr/>
        </p:nvSpPr>
        <p:spPr bwMode="auto">
          <a:xfrm>
            <a:off x="2594281" y="914400"/>
            <a:ext cx="21523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 dirty="0"/>
              <a:t>cAMP </a:t>
            </a:r>
            <a:r>
              <a:rPr lang="ru-RU" sz="1600" b="1" dirty="0" smtClean="0"/>
              <a:t>зависимый путь</a:t>
            </a:r>
            <a:endParaRPr lang="pl-PL" dirty="0"/>
          </a:p>
        </p:txBody>
      </p:sp>
      <p:sp>
        <p:nvSpPr>
          <p:cNvPr id="5363" name="Text Box 243"/>
          <p:cNvSpPr txBox="1">
            <a:spLocks noChangeArrowheads="1"/>
          </p:cNvSpPr>
          <p:nvPr/>
        </p:nvSpPr>
        <p:spPr bwMode="auto">
          <a:xfrm>
            <a:off x="5029200" y="914400"/>
            <a:ext cx="20978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1600" b="1" dirty="0" smtClean="0"/>
              <a:t>ФИФ-зависимый путь</a:t>
            </a:r>
            <a:endParaRPr lang="pl-PL" dirty="0"/>
          </a:p>
        </p:txBody>
      </p:sp>
      <p:sp>
        <p:nvSpPr>
          <p:cNvPr id="5364" name="Text Box 244"/>
          <p:cNvSpPr txBox="1">
            <a:spLocks noChangeArrowheads="1"/>
          </p:cNvSpPr>
          <p:nvPr/>
        </p:nvSpPr>
        <p:spPr bwMode="auto">
          <a:xfrm>
            <a:off x="6959600" y="2025650"/>
            <a:ext cx="5810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pl-PL" sz="1600" b="1"/>
              <a:t>PIP</a:t>
            </a:r>
            <a:r>
              <a:rPr lang="pl-PL" sz="1600" b="1" baseline="-25000"/>
              <a:t>2</a:t>
            </a:r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285861"/>
            <a:ext cx="9144000" cy="5214974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Гипоталамо-гипофизарная система. Физиология гипофиззависимых желез внутренней секреции.</a:t>
            </a:r>
            <a:endParaRPr lang="ru-RU" sz="48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078956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5" descr="Grays_pituitary"/>
          <p:cNvPicPr>
            <a:picLocks noChangeAspect="1" noChangeArrowheads="1"/>
          </p:cNvPicPr>
          <p:nvPr/>
        </p:nvPicPr>
        <p:blipFill>
          <a:blip r:embed="rId4"/>
          <a:srcRect l="31892" t="16396" r="26372" b="12012"/>
          <a:stretch>
            <a:fillRect/>
          </a:stretch>
        </p:blipFill>
        <p:spPr bwMode="auto">
          <a:xfrm>
            <a:off x="2197100" y="1328738"/>
            <a:ext cx="4897438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4000500" y="4210050"/>
            <a:ext cx="1149350" cy="2005013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1928813" y="4357688"/>
            <a:ext cx="2284412" cy="171767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122613" y="6156325"/>
            <a:ext cx="26638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Нейрогипофиз (задняя доля)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96875" y="6000750"/>
            <a:ext cx="223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Аденогипофиз (передняя доля)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 flipH="1">
            <a:off x="1476375" y="3417888"/>
            <a:ext cx="2879725" cy="1223962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395288" y="4568825"/>
            <a:ext cx="1657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Зрительный перекрест</a:t>
            </a:r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flipV="1">
            <a:off x="5143500" y="1643063"/>
            <a:ext cx="2309813" cy="15716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7165975" y="1328738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Воронка</a:t>
            </a:r>
          </a:p>
        </p:txBody>
      </p:sp>
      <p:sp>
        <p:nvSpPr>
          <p:cNvPr id="16399" name="Line 15"/>
          <p:cNvSpPr>
            <a:spLocks noChangeShapeType="1"/>
          </p:cNvSpPr>
          <p:nvPr/>
        </p:nvSpPr>
        <p:spPr bwMode="auto">
          <a:xfrm flipH="1" flipV="1">
            <a:off x="3206750" y="1184275"/>
            <a:ext cx="1150938" cy="15843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Text Box 16"/>
          <p:cNvSpPr txBox="1">
            <a:spLocks noChangeArrowheads="1"/>
          </p:cNvSpPr>
          <p:nvPr/>
        </p:nvSpPr>
        <p:spPr bwMode="auto">
          <a:xfrm>
            <a:off x="1908175" y="787400"/>
            <a:ext cx="2592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dirty="0"/>
              <a:t>Пограничная линия</a:t>
            </a:r>
          </a:p>
        </p:txBody>
      </p:sp>
      <p:sp>
        <p:nvSpPr>
          <p:cNvPr id="16401" name="Line 17"/>
          <p:cNvSpPr>
            <a:spLocks noChangeShapeType="1"/>
          </p:cNvSpPr>
          <p:nvPr/>
        </p:nvSpPr>
        <p:spPr bwMode="auto">
          <a:xfrm flipH="1">
            <a:off x="1549400" y="2697163"/>
            <a:ext cx="1871663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Text Box 18"/>
          <p:cNvSpPr txBox="1">
            <a:spLocks noChangeArrowheads="1"/>
          </p:cNvSpPr>
          <p:nvPr/>
        </p:nvSpPr>
        <p:spPr bwMode="auto">
          <a:xfrm>
            <a:off x="250825" y="2192338"/>
            <a:ext cx="14414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Передняя мозговая артерия</a:t>
            </a:r>
          </a:p>
        </p:txBody>
      </p:sp>
      <p:sp>
        <p:nvSpPr>
          <p:cNvPr id="16403" name="Line 19"/>
          <p:cNvSpPr>
            <a:spLocks noChangeShapeType="1"/>
          </p:cNvSpPr>
          <p:nvPr/>
        </p:nvSpPr>
        <p:spPr bwMode="auto">
          <a:xfrm flipV="1">
            <a:off x="6286500" y="5216525"/>
            <a:ext cx="1166813" cy="6985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>
            <a:off x="7380288" y="4856163"/>
            <a:ext cx="1728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Базилярная артерия</a:t>
            </a:r>
          </a:p>
        </p:txBody>
      </p:sp>
      <p:sp>
        <p:nvSpPr>
          <p:cNvPr id="16405" name="Line 21"/>
          <p:cNvSpPr>
            <a:spLocks noChangeShapeType="1"/>
          </p:cNvSpPr>
          <p:nvPr/>
        </p:nvSpPr>
        <p:spPr bwMode="auto">
          <a:xfrm flipV="1">
            <a:off x="5365750" y="2479675"/>
            <a:ext cx="1871663" cy="1152525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7165975" y="212090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Циркулярный синус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28860" y="214290"/>
            <a:ext cx="435771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Топография гипофиза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789998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6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6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  <p:bldP spid="16391" grpId="0" animBg="1"/>
      <p:bldP spid="16392" grpId="0"/>
      <p:bldP spid="16393" grpId="0"/>
      <p:bldP spid="16395" grpId="0" animBg="1"/>
      <p:bldP spid="16396" grpId="0"/>
      <p:bldP spid="16397" grpId="0" animBg="1"/>
      <p:bldP spid="16398" grpId="0"/>
      <p:bldP spid="16399" grpId="0" animBg="1"/>
      <p:bldP spid="16400" grpId="0"/>
      <p:bldP spid="16401" grpId="0" animBg="1"/>
      <p:bldP spid="16402" grpId="0"/>
      <p:bldP spid="16403" grpId="0" animBg="1"/>
      <p:bldP spid="16404" grpId="0"/>
      <p:bldP spid="16405" grpId="0" animBg="1"/>
      <p:bldP spid="164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Гормон</a:t>
            </a:r>
            <a:r>
              <a:rPr lang="ru-RU" dirty="0" smtClean="0"/>
              <a:t> (</a:t>
            </a:r>
            <a:r>
              <a:rPr lang="ru-RU" i="1" dirty="0" smtClean="0"/>
              <a:t>греч. </a:t>
            </a:r>
            <a:r>
              <a:rPr lang="en-US" i="1" dirty="0" err="1" smtClean="0"/>
              <a:t>horman</a:t>
            </a:r>
            <a:r>
              <a:rPr lang="en-US" i="1" dirty="0" smtClean="0"/>
              <a:t>-</a:t>
            </a:r>
            <a:r>
              <a:rPr lang="ru-RU" i="1" dirty="0" smtClean="0"/>
              <a:t>возбуждаю</a:t>
            </a:r>
            <a:r>
              <a:rPr lang="ru-RU" dirty="0" smtClean="0"/>
              <a:t>) – биологически активное вещество, вырабатываемое эндокринными железами или специализированными клетками, находящимися в различных органах (поджелудочная железа, ЖКТ и т.д.)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8860" y="214290"/>
            <a:ext cx="44291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Морфология гипофиза</a:t>
            </a:r>
          </a:p>
        </p:txBody>
      </p:sp>
      <p:pic>
        <p:nvPicPr>
          <p:cNvPr id="5" name="Рисунок 4" descr="гипо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063" y="1214438"/>
            <a:ext cx="50958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72125" y="1214438"/>
            <a:ext cx="3357563" cy="245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000" dirty="0"/>
              <a:t>Ножка гипофиза.</a:t>
            </a: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000" dirty="0"/>
              <a:t>Передняя доля</a:t>
            </a: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000" dirty="0"/>
              <a:t>Промежуточная доля.</a:t>
            </a:r>
          </a:p>
          <a:p>
            <a:pPr marL="514350" indent="-514350">
              <a:lnSpc>
                <a:spcPct val="200000"/>
              </a:lnSpc>
              <a:buFontTx/>
              <a:buAutoNum type="arabicPeriod"/>
            </a:pPr>
            <a:r>
              <a:rPr lang="ru-RU" sz="2000" dirty="0"/>
              <a:t>Задняя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807650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65405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Гипоталамо-гипофизарная система</a:t>
            </a:r>
            <a:endParaRPr lang="ru-RU" sz="32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8916" name="Picture 2" descr="http://www.bionet.nsc.ru/chair/works/dubovenko/g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93"/>
            <a:ext cx="5715008" cy="5715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576794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низ 20"/>
          <p:cNvSpPr/>
          <p:nvPr/>
        </p:nvSpPr>
        <p:spPr>
          <a:xfrm rot="19883870">
            <a:off x="5719570" y="734943"/>
            <a:ext cx="428628" cy="98555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0" name="Стрелка вниз 19"/>
          <p:cNvSpPr/>
          <p:nvPr/>
        </p:nvSpPr>
        <p:spPr>
          <a:xfrm rot="2136720">
            <a:off x="2985738" y="694867"/>
            <a:ext cx="428628" cy="107995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graphicFrame>
        <p:nvGraphicFramePr>
          <p:cNvPr id="6" name="Схема 5"/>
          <p:cNvGraphicFramePr/>
          <p:nvPr/>
        </p:nvGraphicFramePr>
        <p:xfrm>
          <a:off x="5643570" y="1714488"/>
          <a:ext cx="3286148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857224" y="1714488"/>
          <a:ext cx="3571900" cy="571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Схема 14"/>
          <p:cNvGraphicFramePr/>
          <p:nvPr/>
        </p:nvGraphicFramePr>
        <p:xfrm>
          <a:off x="928662" y="2571744"/>
          <a:ext cx="307183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5429256" y="1928802"/>
          <a:ext cx="328614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28596" y="214290"/>
            <a:ext cx="8215338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Ядра гипоталамуса объединяют в 2 группы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2278647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Graphic spid="5" grpId="0">
        <p:bldAsOne/>
      </p:bldGraphic>
      <p:bldGraphic spid="15" grpId="0">
        <p:bldAsOne/>
      </p:bldGraphic>
      <p:bldGraphic spid="18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75"/>
            <a:ext cx="6500826" cy="642938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Крупноклеточные ядра.</a:t>
            </a:r>
          </a:p>
        </p:txBody>
      </p:sp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79388" y="5516563"/>
            <a:ext cx="8785225" cy="10636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Окситоцин действует на гладкую мускулатуру матки, семявыносящих протоков, кровеносных сосудов, стимулирует родовую деятельность, выделение молока</a:t>
            </a:r>
          </a:p>
        </p:txBody>
      </p:sp>
      <p:sp>
        <p:nvSpPr>
          <p:cNvPr id="155652" name="Rectangle 4"/>
          <p:cNvSpPr>
            <a:spLocks noChangeArrowheads="1"/>
          </p:cNvSpPr>
          <p:nvPr/>
        </p:nvSpPr>
        <p:spPr bwMode="auto">
          <a:xfrm>
            <a:off x="179388" y="981075"/>
            <a:ext cx="8713787" cy="4540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Представлены холинергическими нейроэндокриноцитами</a:t>
            </a:r>
          </a:p>
        </p:txBody>
      </p:sp>
      <p:sp>
        <p:nvSpPr>
          <p:cNvPr id="155653" name="Rectangle 5"/>
          <p:cNvSpPr>
            <a:spLocks noChangeArrowheads="1"/>
          </p:cNvSpPr>
          <p:nvPr/>
        </p:nvSpPr>
        <p:spPr bwMode="auto">
          <a:xfrm>
            <a:off x="179388" y="1700213"/>
            <a:ext cx="8713787" cy="758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Их аксоны проходят через медиальное возвышение и ножку гипофиза в нейрогипофиз и заканчиваются телами Герринга на капиллярах</a:t>
            </a:r>
          </a:p>
        </p:txBody>
      </p:sp>
      <p:sp>
        <p:nvSpPr>
          <p:cNvPr id="155654" name="Rectangle 6"/>
          <p:cNvSpPr>
            <a:spLocks noChangeArrowheads="1"/>
          </p:cNvSpPr>
          <p:nvPr/>
        </p:nvSpPr>
        <p:spPr bwMode="auto">
          <a:xfrm>
            <a:off x="179388" y="2565400"/>
            <a:ext cx="8785225" cy="758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Продуцируют предшественников нонапептидных гормонов – АДГ и окситоцин</a:t>
            </a:r>
          </a:p>
        </p:txBody>
      </p:sp>
      <p:sp>
        <p:nvSpPr>
          <p:cNvPr id="155655" name="Rectangle 7"/>
          <p:cNvSpPr>
            <a:spLocks noChangeArrowheads="1"/>
          </p:cNvSpPr>
          <p:nvPr/>
        </p:nvSpPr>
        <p:spPr bwMode="auto">
          <a:xfrm>
            <a:off x="179388" y="3573463"/>
            <a:ext cx="8785225" cy="758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АДГ продуцируется преимущественно в супраоптическом, а окситоцин в паравентрикулярном ядре</a:t>
            </a:r>
          </a:p>
        </p:txBody>
      </p:sp>
      <p:sp>
        <p:nvSpPr>
          <p:cNvPr id="155656" name="Rectangle 8"/>
          <p:cNvSpPr>
            <a:spLocks noChangeArrowheads="1"/>
          </p:cNvSpPr>
          <p:nvPr/>
        </p:nvSpPr>
        <p:spPr bwMode="auto">
          <a:xfrm>
            <a:off x="179388" y="4652963"/>
            <a:ext cx="8785225" cy="7588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CCFFFF"/>
              </a:gs>
            </a:gsLst>
            <a:lin ang="5400000" scaled="1"/>
          </a:gradFill>
          <a:ln w="57150" cmpd="thickThin">
            <a:solidFill>
              <a:srgbClr val="FF66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АДГ действует на эпителиоциты собирательных трубочек нефрона, усиливая реабсорбцию воды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625921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55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animBg="1"/>
      <p:bldP spid="155652" grpId="0" animBg="1"/>
      <p:bldP spid="155653" grpId="0" animBg="1"/>
      <p:bldP spid="155654" grpId="0" animBg="1"/>
      <p:bldP spid="155655" grpId="0" animBg="1"/>
      <p:bldP spid="15565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57422" y="142852"/>
            <a:ext cx="44291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Мелкоклеточные ядра</a:t>
            </a:r>
          </a:p>
        </p:txBody>
      </p:sp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323850" y="5154613"/>
            <a:ext cx="8496300" cy="10826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ECFF"/>
              </a:gs>
            </a:gsLst>
            <a:lin ang="5400000" scaled="1"/>
          </a:gradFill>
          <a:ln w="76200" cmpd="tri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Их аксоны направляются в медиальную эминенцию, где заканчиваются терминалями на гемокапиллярах первичного капиллярного сплетения портальной системы аденогипофиза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323850" y="1268413"/>
            <a:ext cx="8496300" cy="4730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ECFF"/>
              </a:gs>
            </a:gsLst>
            <a:lin ang="5400000" scaled="1"/>
          </a:gradFill>
          <a:ln w="76200" cmpd="tri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Представлены адренергическимим нейросекреторными клетками</a:t>
            </a:r>
          </a:p>
        </p:txBody>
      </p:sp>
      <p:sp>
        <p:nvSpPr>
          <p:cNvPr id="157701" name="Rectangle 5"/>
          <p:cNvSpPr>
            <a:spLocks noChangeArrowheads="1"/>
          </p:cNvSpPr>
          <p:nvPr/>
        </p:nvSpPr>
        <p:spPr bwMode="auto">
          <a:xfrm>
            <a:off x="323850" y="2363788"/>
            <a:ext cx="8497888" cy="7778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ECFF"/>
              </a:gs>
            </a:gsLst>
            <a:lin ang="5400000" scaled="1"/>
          </a:gradFill>
          <a:ln w="76200" cmpd="tri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Вырабатывают аденогипофизотропные нейрогормоны – либерины и статины</a:t>
            </a:r>
          </a:p>
        </p:txBody>
      </p:sp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323850" y="3803650"/>
            <a:ext cx="8496300" cy="777875"/>
          </a:xfrm>
          <a:prstGeom prst="rect">
            <a:avLst/>
          </a:prstGeom>
          <a:gradFill rotWithShape="1">
            <a:gsLst>
              <a:gs pos="0">
                <a:srgbClr val="99FF99"/>
              </a:gs>
              <a:gs pos="100000">
                <a:srgbClr val="CCECFF"/>
              </a:gs>
            </a:gsLst>
            <a:lin ang="5400000" scaled="1"/>
          </a:gradFill>
          <a:ln w="76200" cmpd="tri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Char char="•"/>
            </a:pPr>
            <a:r>
              <a:rPr lang="ru-RU" sz="2000">
                <a:solidFill>
                  <a:srgbClr val="000000"/>
                </a:solidFill>
              </a:rPr>
              <a:t>С их помощью гипоталамус контролирует гормональную деятельность аденогипофиза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8505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7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7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animBg="1"/>
      <p:bldP spid="157700" grpId="0" animBg="1"/>
      <p:bldP spid="157701" grpId="0" animBg="1"/>
      <p:bldP spid="15770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914400" y="-168275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Аденогипофизотропные нейрогормоны.</a:t>
            </a:r>
            <a:b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Рилизинг-гормоны</a:t>
            </a: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ru-RU" sz="2800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либерины</a:t>
            </a:r>
            <a:r>
              <a:rPr lang="ru-RU" sz="28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graphicFrame>
        <p:nvGraphicFramePr>
          <p:cNvPr id="54" name="Таблица 53"/>
          <p:cNvGraphicFramePr>
            <a:graphicFrameLocks noGrp="1"/>
          </p:cNvGraphicFramePr>
          <p:nvPr/>
        </p:nvGraphicFramePr>
        <p:xfrm>
          <a:off x="0" y="1714500"/>
          <a:ext cx="9144000" cy="4714876"/>
        </p:xfrm>
        <a:graphic>
          <a:graphicData uri="http://schemas.openxmlformats.org/drawingml/2006/table">
            <a:tbl>
              <a:tblPr/>
              <a:tblGrid>
                <a:gridCol w="4000500"/>
                <a:gridCol w="2571750"/>
                <a:gridCol w="2571750"/>
              </a:tblGrid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Тиреотропин-рилизинг-гормон, тиреолиберин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Тиреотропоциты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Тиреотропина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Гонадотропин-рилизинг-гормон, гонадолиберин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Гонадотропоциты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Гонадотропина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(ЛГ, ФСГ)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Кортикотропин-рилизинг-гормон, кортиколиберин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Кортикотропоциты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Кортикотропина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Соматотропин-рилизинг-гормон, соматолиберин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Рилизинг-гормон пролактина, пролактолиберин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Маммотропоциты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Пролактина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  <a:tr h="1033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Рилизинг-гормон меланоцитостимулирующего гормона, меланолиберин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Эндокриноциты промежуточной доли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Меланоцитотропина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/>
        </p:nvGraphicFramePr>
        <p:xfrm>
          <a:off x="0" y="1000125"/>
          <a:ext cx="9144000" cy="701040"/>
        </p:xfrm>
        <a:graphic>
          <a:graphicData uri="http://schemas.openxmlformats.org/drawingml/2006/table">
            <a:tbl>
              <a:tblPr/>
              <a:tblGrid>
                <a:gridCol w="4000500"/>
                <a:gridCol w="2571750"/>
                <a:gridCol w="2571750"/>
              </a:tblGrid>
              <a:tr h="6429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Полное название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Клетки-мишени аденогипофиза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Стимулирует выработку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67474736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2071688"/>
          <a:ext cx="9144000" cy="2038351"/>
        </p:xfrm>
        <a:graphic>
          <a:graphicData uri="http://schemas.openxmlformats.org/drawingml/2006/table">
            <a:tbl>
              <a:tblPr/>
              <a:tblGrid>
                <a:gridCol w="4214813"/>
                <a:gridCol w="2714625"/>
                <a:gridCol w="2214562"/>
              </a:tblGrid>
              <a:tr h="684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Соматотропин-ингибирующий фактор, соматостатин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Соматотропина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  <a:tr h="642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Пролактин-ингибирующий фактор, пролактостатин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Маммотропоциты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Пролактина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00">
                        <a:alpha val="50195"/>
                      </a:srgbClr>
                    </a:solidFill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Меланоцитотропин-ингибирующий фактор, меланоцитостатин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Эндокриноциты промежуточной доли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Меланоцитотропина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CC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6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360488"/>
          <a:ext cx="9144000" cy="711200"/>
        </p:xfrm>
        <a:graphic>
          <a:graphicData uri="http://schemas.openxmlformats.org/drawingml/2006/table">
            <a:tbl>
              <a:tblPr/>
              <a:tblGrid>
                <a:gridCol w="4214813"/>
                <a:gridCol w="2714625"/>
                <a:gridCol w="2214562"/>
              </a:tblGrid>
              <a:tr h="711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Полное название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Клетки-мишени аденогипофиза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Arial" charset="0"/>
                        </a:rPr>
                        <a:t>Подавляет выработку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66">
                        <a:alpha val="5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 bwMode="auto">
          <a:xfrm>
            <a:off x="584171" y="-16829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Аденогипофизотропные нейрогормоны.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Ингибирующие гормоны,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статины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0491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image025"/>
          <p:cNvPicPr>
            <a:picLocks noChangeAspect="1" noChangeArrowheads="1"/>
          </p:cNvPicPr>
          <p:nvPr/>
        </p:nvPicPr>
        <p:blipFill>
          <a:blip r:embed="rId2"/>
          <a:srcRect t="26772"/>
          <a:stretch>
            <a:fillRect/>
          </a:stretch>
        </p:blipFill>
        <p:spPr bwMode="auto">
          <a:xfrm>
            <a:off x="0" y="0"/>
            <a:ext cx="5357813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5286380" y="857232"/>
            <a:ext cx="350043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/>
              <a:t>Передняя доля</a:t>
            </a:r>
            <a:endParaRPr lang="ru-RU" dirty="0"/>
          </a:p>
          <a:p>
            <a:r>
              <a:rPr lang="ru-RU" dirty="0"/>
              <a:t>Это наиболее крупная доля гипофиза (составляет 75% от массы гипофиза), имеет эпителиальную природу (железистая ткань). Секреторную функцию выполняют клетки, получившие название аденоцитов</a:t>
            </a:r>
          </a:p>
        </p:txBody>
      </p:sp>
    </p:spTree>
    <p:extLst>
      <p:ext uri="{BB962C8B-B14F-4D97-AF65-F5344CB8AC3E}">
        <p14:creationId xmlns:p14="http://schemas.microsoft.com/office/powerpoint/2010/main" val="31640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500034" y="2285992"/>
            <a:ext cx="792959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dirty="0"/>
              <a:t>4 гормона </a:t>
            </a:r>
            <a:r>
              <a:rPr lang="ru-RU" sz="3600" dirty="0" smtClean="0"/>
              <a:t>гландулотропных </a:t>
            </a:r>
            <a:r>
              <a:rPr lang="ru-RU" sz="3600" dirty="0"/>
              <a:t>(т.е. способны управлять другими ЖВС) и 2 эффекторных гормона (непосредственно влияют на активность органов и интенсивность метаболизма).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42910" y="785794"/>
            <a:ext cx="79295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800" dirty="0" smtClean="0"/>
              <a:t>Гормоны аденогипофиза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36695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500063" y="1000125"/>
            <a:ext cx="73580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/>
              <a:t>В хромофильных клетках синтезируется большая группа гормонов белковой и пептидной природы:</a:t>
            </a:r>
          </a:p>
          <a:p>
            <a:endParaRPr lang="ru-RU" i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err="1" smtClean="0"/>
              <a:t>Тиреотропный</a:t>
            </a:r>
            <a:r>
              <a:rPr lang="ru-RU" sz="2000" b="1" i="1" dirty="0" smtClean="0"/>
              <a:t> </a:t>
            </a:r>
            <a:r>
              <a:rPr lang="ru-RU" sz="2000" b="1" i="1" dirty="0"/>
              <a:t>гормон </a:t>
            </a:r>
            <a:r>
              <a:rPr lang="ru-RU" sz="2000" i="1" dirty="0"/>
              <a:t>(тиротропин) - ТТГ</a:t>
            </a:r>
            <a:r>
              <a:rPr lang="ru-RU" sz="2000" dirty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/>
              <a:t>Гонадотропные гормоны </a:t>
            </a:r>
            <a:r>
              <a:rPr lang="ru-RU" sz="2000" i="1" dirty="0"/>
              <a:t>(гонадотропины).</a:t>
            </a:r>
            <a:r>
              <a:rPr lang="ru-RU" sz="2000" dirty="0"/>
              <a:t> К ним относятся - </a:t>
            </a:r>
            <a:r>
              <a:rPr lang="ru-RU" sz="2000" i="1" dirty="0"/>
              <a:t>фолликулостимулирующий гормон</a:t>
            </a:r>
            <a:r>
              <a:rPr lang="ru-RU" sz="2000" dirty="0"/>
              <a:t> (фоллитопин или ФСГ) и </a:t>
            </a:r>
            <a:r>
              <a:rPr lang="ru-RU" sz="2000" i="1" dirty="0"/>
              <a:t>лютеинизирующий гормон</a:t>
            </a:r>
            <a:r>
              <a:rPr lang="ru-RU" sz="2000" dirty="0"/>
              <a:t> (лютропин или ЛГ).   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/>
              <a:t>Адренокортикотропный гормон </a:t>
            </a:r>
            <a:r>
              <a:rPr lang="ru-RU" sz="2000" i="1" dirty="0"/>
              <a:t>(адренокортикотропин) - АКТГ.</a:t>
            </a:r>
            <a:r>
              <a:rPr lang="ru-RU" sz="20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sz="2000" b="1" i="1" dirty="0"/>
              <a:t>Пролактин.</a:t>
            </a:r>
            <a:r>
              <a:rPr lang="ru-RU" sz="2000" b="1" dirty="0"/>
              <a:t> </a:t>
            </a:r>
            <a:endParaRPr lang="ru-RU" sz="2000" b="1" dirty="0" smtClean="0"/>
          </a:p>
          <a:p>
            <a:pPr>
              <a:buFont typeface="Arial" pitchFamily="34" charset="0"/>
              <a:buChar char="•"/>
            </a:pPr>
            <a:r>
              <a:rPr lang="ru-RU" sz="2000" b="1" i="1" dirty="0" smtClean="0"/>
              <a:t>Соматотропный гормон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соматотропин</a:t>
            </a:r>
            <a:r>
              <a:rPr lang="ru-RU" sz="2000" i="1" dirty="0" smtClean="0"/>
              <a:t>) – СТГ или ГР.</a:t>
            </a:r>
            <a:r>
              <a:rPr lang="ru-RU" sz="2000" dirty="0" smtClean="0"/>
              <a:t> </a:t>
            </a:r>
          </a:p>
          <a:p>
            <a:pPr>
              <a:buFont typeface="Arial" pitchFamily="34" charset="0"/>
              <a:buChar char="•"/>
            </a:pPr>
            <a:endParaRPr lang="ru-RU" sz="2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7830843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Эффекты гормонов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4163"/>
            <a:ext cx="8064896" cy="3531021"/>
          </a:xfrm>
        </p:spPr>
        <p:txBody>
          <a:bodyPr/>
          <a:lstStyle/>
          <a:p>
            <a:r>
              <a:rPr lang="ru-RU" dirty="0" smtClean="0"/>
              <a:t>Метаболический (анаболический, </a:t>
            </a:r>
            <a:r>
              <a:rPr lang="ru-RU" dirty="0" err="1" smtClean="0"/>
              <a:t>катаболический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Морфологический</a:t>
            </a:r>
          </a:p>
          <a:p>
            <a:r>
              <a:rPr lang="ru-RU" dirty="0" smtClean="0"/>
              <a:t> Кинетический</a:t>
            </a:r>
          </a:p>
          <a:p>
            <a:r>
              <a:rPr lang="ru-RU" dirty="0" smtClean="0"/>
              <a:t>Поведенческий эффект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трелка вниз 11"/>
          <p:cNvSpPr/>
          <p:nvPr/>
        </p:nvSpPr>
        <p:spPr>
          <a:xfrm>
            <a:off x="4572000" y="928669"/>
            <a:ext cx="428625" cy="4429143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9" name="Стрелка вниз 8"/>
          <p:cNvSpPr/>
          <p:nvPr/>
        </p:nvSpPr>
        <p:spPr>
          <a:xfrm rot="2503883">
            <a:off x="3370645" y="799754"/>
            <a:ext cx="428625" cy="717690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11" name="Стрелка вниз 10"/>
          <p:cNvSpPr/>
          <p:nvPr/>
        </p:nvSpPr>
        <p:spPr>
          <a:xfrm rot="19228210">
            <a:off x="5670769" y="802026"/>
            <a:ext cx="428625" cy="658479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71736" y="142852"/>
            <a:ext cx="4143372" cy="582613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Аденогипофиз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4294967295"/>
          </p:nvPr>
        </p:nvGraphicFramePr>
        <p:xfrm>
          <a:off x="2500313" y="5357813"/>
          <a:ext cx="6643687" cy="1285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7" name="Схема 6"/>
          <p:cNvGraphicFramePr/>
          <p:nvPr/>
        </p:nvGraphicFramePr>
        <p:xfrm>
          <a:off x="5500694" y="1214422"/>
          <a:ext cx="3571900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65896" name="AutoShape 8"/>
          <p:cNvSpPr>
            <a:spLocks noChangeArrowheads="1"/>
          </p:cNvSpPr>
          <p:nvPr/>
        </p:nvSpPr>
        <p:spPr bwMode="auto">
          <a:xfrm>
            <a:off x="971550" y="1514475"/>
            <a:ext cx="2592388" cy="792163"/>
          </a:xfrm>
          <a:prstGeom prst="flowChartAlternateProcess">
            <a:avLst/>
          </a:prstGeom>
          <a:solidFill>
            <a:srgbClr val="FF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971550" y="1484313"/>
            <a:ext cx="2449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Базофильные эндокриноциты</a:t>
            </a:r>
          </a:p>
        </p:txBody>
      </p:sp>
      <p:sp>
        <p:nvSpPr>
          <p:cNvPr id="165898" name="AutoShape 10"/>
          <p:cNvSpPr>
            <a:spLocks noChangeArrowheads="1"/>
          </p:cNvSpPr>
          <p:nvPr/>
        </p:nvSpPr>
        <p:spPr bwMode="auto">
          <a:xfrm>
            <a:off x="250825" y="2522538"/>
            <a:ext cx="3851275" cy="108108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250825" y="2522538"/>
            <a:ext cx="4140200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Гонадотропоциты</a:t>
            </a:r>
            <a:r>
              <a:rPr lang="ru-RU" sz="1600"/>
              <a:t> </a:t>
            </a:r>
            <a:r>
              <a:rPr lang="ru-RU" sz="1600" b="1">
                <a:solidFill>
                  <a:srgbClr val="000000"/>
                </a:solidFill>
              </a:rPr>
              <a:t>– выделяют ФСГ (влияет на формирование половых клеток) и лютропин (стимулирует формирование жёлтого тела)</a:t>
            </a:r>
          </a:p>
        </p:txBody>
      </p:sp>
      <p:sp>
        <p:nvSpPr>
          <p:cNvPr id="165900" name="AutoShape 12"/>
          <p:cNvSpPr>
            <a:spLocks noChangeArrowheads="1"/>
          </p:cNvSpPr>
          <p:nvPr/>
        </p:nvSpPr>
        <p:spPr bwMode="auto">
          <a:xfrm>
            <a:off x="252413" y="3603625"/>
            <a:ext cx="3851275" cy="1323975"/>
          </a:xfrm>
          <a:prstGeom prst="flowChartAlternateProcess">
            <a:avLst/>
          </a:prstGeom>
          <a:solidFill>
            <a:srgbClr val="CC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5901" name="Text Box 13"/>
          <p:cNvSpPr txBox="1">
            <a:spLocks noChangeArrowheads="1"/>
          </p:cNvSpPr>
          <p:nvPr/>
        </p:nvSpPr>
        <p:spPr bwMode="auto">
          <a:xfrm>
            <a:off x="323850" y="3632200"/>
            <a:ext cx="367347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solidFill>
                  <a:srgbClr val="FF0000"/>
                </a:solidFill>
              </a:rPr>
              <a:t>Тиреотропоциты</a:t>
            </a:r>
            <a:r>
              <a:rPr lang="ru-RU" sz="1600" b="1"/>
              <a:t> </a:t>
            </a:r>
            <a:r>
              <a:rPr lang="ru-RU" sz="1600" b="1">
                <a:solidFill>
                  <a:srgbClr val="000000"/>
                </a:solidFill>
              </a:rPr>
              <a:t>– выделяют тиреотропин, стимулирующий функцию фолликулярных эндокриноцитов щитовидной</a:t>
            </a:r>
            <a:r>
              <a:rPr lang="ru-RU" sz="1600" b="1"/>
              <a:t> </a:t>
            </a:r>
            <a:r>
              <a:rPr lang="ru-RU" sz="1600" b="1">
                <a:solidFill>
                  <a:srgbClr val="000000"/>
                </a:solidFill>
              </a:rPr>
              <a:t>железы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9244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5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65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5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5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5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5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  <p:bldGraphic spid="8" grpId="0">
        <p:bldAsOne/>
      </p:bldGraphic>
      <p:bldGraphic spid="7" grpId="0">
        <p:bldAsOne/>
      </p:bldGraphic>
      <p:bldP spid="165896" grpId="0" animBg="1"/>
      <p:bldP spid="165897" grpId="0"/>
      <p:bldP spid="165898" grpId="0" animBg="1"/>
      <p:bldP spid="165899" grpId="0"/>
      <p:bldP spid="165900" grpId="0" animBg="1"/>
      <p:bldP spid="165901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Стрелка углом 31"/>
          <p:cNvSpPr/>
          <p:nvPr/>
        </p:nvSpPr>
        <p:spPr>
          <a:xfrm>
            <a:off x="928688" y="1143000"/>
            <a:ext cx="2286000" cy="4214813"/>
          </a:xfrm>
          <a:prstGeom prst="bentArrow">
            <a:avLst>
              <a:gd name="adj1" fmla="val 9251"/>
              <a:gd name="adj2" fmla="val 9430"/>
              <a:gd name="adj3" fmla="val 17352"/>
              <a:gd name="adj4" fmla="val 5888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50" name="Правая фигурная скобка 49"/>
          <p:cNvSpPr/>
          <p:nvPr/>
        </p:nvSpPr>
        <p:spPr>
          <a:xfrm>
            <a:off x="4857750" y="3214688"/>
            <a:ext cx="1714500" cy="2357437"/>
          </a:xfrm>
          <a:prstGeom prst="rightBrace">
            <a:avLst>
              <a:gd name="adj1" fmla="val 17095"/>
              <a:gd name="adj2" fmla="val 45817"/>
            </a:avLst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Развернутая стрелка 30"/>
          <p:cNvSpPr/>
          <p:nvPr/>
        </p:nvSpPr>
        <p:spPr>
          <a:xfrm rot="5400000">
            <a:off x="4750594" y="2178844"/>
            <a:ext cx="4572000" cy="3786188"/>
          </a:xfrm>
          <a:prstGeom prst="uturnArrow">
            <a:avLst>
              <a:gd name="adj1" fmla="val 6420"/>
              <a:gd name="adj2" fmla="val 5608"/>
              <a:gd name="adj3" fmla="val 8379"/>
              <a:gd name="adj4" fmla="val 9544"/>
              <a:gd name="adj5" fmla="val 10000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2857500" y="1000125"/>
            <a:ext cx="2857500" cy="228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Стрелка вниз 37"/>
          <p:cNvSpPr/>
          <p:nvPr/>
        </p:nvSpPr>
        <p:spPr>
          <a:xfrm>
            <a:off x="4143375" y="4643438"/>
            <a:ext cx="357188" cy="928687"/>
          </a:xfrm>
          <a:prstGeom prst="downArrow">
            <a:avLst>
              <a:gd name="adj1" fmla="val 43267"/>
              <a:gd name="adj2" fmla="val 5000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Развернутая стрелка 42"/>
          <p:cNvSpPr/>
          <p:nvPr/>
        </p:nvSpPr>
        <p:spPr>
          <a:xfrm rot="16200000">
            <a:off x="2143126" y="2571750"/>
            <a:ext cx="1428750" cy="1000125"/>
          </a:xfrm>
          <a:prstGeom prst="uturnArrow">
            <a:avLst>
              <a:gd name="adj1" fmla="val 15997"/>
              <a:gd name="adj2" fmla="val 16757"/>
              <a:gd name="adj3" fmla="val 31141"/>
              <a:gd name="adj4" fmla="val 28053"/>
              <a:gd name="adj5" fmla="val 5661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Стрелка вниз 36"/>
          <p:cNvSpPr/>
          <p:nvPr/>
        </p:nvSpPr>
        <p:spPr>
          <a:xfrm>
            <a:off x="4143375" y="3143250"/>
            <a:ext cx="285750" cy="10001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>
            <a:off x="4000500" y="1785938"/>
            <a:ext cx="571500" cy="714375"/>
          </a:xfrm>
          <a:prstGeom prst="downArrow">
            <a:avLst>
              <a:gd name="adj1" fmla="val 60817"/>
              <a:gd name="adj2" fmla="val 38733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Развернутая стрелка 44"/>
          <p:cNvSpPr/>
          <p:nvPr/>
        </p:nvSpPr>
        <p:spPr>
          <a:xfrm rot="16200000">
            <a:off x="1178719" y="2678906"/>
            <a:ext cx="3143250" cy="1785938"/>
          </a:xfrm>
          <a:prstGeom prst="uturnArrow">
            <a:avLst>
              <a:gd name="adj1" fmla="val 10455"/>
              <a:gd name="adj2" fmla="val 10284"/>
              <a:gd name="adj3" fmla="val 19823"/>
              <a:gd name="adj4" fmla="val 30799"/>
              <a:gd name="adj5" fmla="val 55141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214688" y="1071563"/>
            <a:ext cx="2143125" cy="714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19475" y="1071563"/>
            <a:ext cx="1935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Латеральный</a:t>
            </a:r>
            <a:r>
              <a:rPr lang="ru-RU" b="1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гипоталамус</a:t>
            </a:r>
          </a:p>
        </p:txBody>
      </p:sp>
      <p:sp>
        <p:nvSpPr>
          <p:cNvPr id="25" name="Овал 24"/>
          <p:cNvSpPr/>
          <p:nvPr/>
        </p:nvSpPr>
        <p:spPr>
          <a:xfrm>
            <a:off x="3214688" y="2500313"/>
            <a:ext cx="2143125" cy="7143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3348038" y="2500313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Медиальный гипоталамус</a:t>
            </a:r>
          </a:p>
        </p:txBody>
      </p:sp>
      <p:sp>
        <p:nvSpPr>
          <p:cNvPr id="27" name="Овал 26"/>
          <p:cNvSpPr/>
          <p:nvPr/>
        </p:nvSpPr>
        <p:spPr>
          <a:xfrm>
            <a:off x="3132138" y="4143375"/>
            <a:ext cx="2303462" cy="50006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276600" y="4184650"/>
            <a:ext cx="20812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solidFill>
                  <a:srgbClr val="000000"/>
                </a:solidFill>
                <a:latin typeface="Calibri" pitchFamily="34" charset="0"/>
              </a:rPr>
              <a:t>Аденогипофиз</a:t>
            </a:r>
          </a:p>
        </p:txBody>
      </p:sp>
      <p:graphicFrame>
        <p:nvGraphicFramePr>
          <p:cNvPr id="40" name="Схема 39"/>
          <p:cNvGraphicFramePr/>
          <p:nvPr/>
        </p:nvGraphicFramePr>
        <p:xfrm>
          <a:off x="3071802" y="3488267"/>
          <a:ext cx="242889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1" name="Схема 40"/>
          <p:cNvGraphicFramePr/>
          <p:nvPr/>
        </p:nvGraphicFramePr>
        <p:xfrm>
          <a:off x="3643306" y="4857736"/>
          <a:ext cx="1357322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46" name="Развернутая стрелка 45"/>
          <p:cNvSpPr/>
          <p:nvPr/>
        </p:nvSpPr>
        <p:spPr>
          <a:xfrm rot="16200000">
            <a:off x="500063" y="2500312"/>
            <a:ext cx="4286250" cy="2428875"/>
          </a:xfrm>
          <a:prstGeom prst="uturnArrow">
            <a:avLst>
              <a:gd name="adj1" fmla="val 8745"/>
              <a:gd name="adj2" fmla="val 8529"/>
              <a:gd name="adj3" fmla="val 16667"/>
              <a:gd name="adj4" fmla="val 35278"/>
              <a:gd name="adj5" fmla="val 60810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71438" y="5357813"/>
            <a:ext cx="1357312" cy="1214437"/>
          </a:xfrm>
          <a:prstGeom prst="roundRect">
            <a:avLst/>
          </a:prstGeom>
          <a:solidFill>
            <a:srgbClr val="EEF1C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Стрелка вправо 46"/>
          <p:cNvSpPr/>
          <p:nvPr/>
        </p:nvSpPr>
        <p:spPr>
          <a:xfrm rot="10800000">
            <a:off x="1428750" y="6000750"/>
            <a:ext cx="2571750" cy="42862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71438" y="5500688"/>
            <a:ext cx="1428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Клетки-мишени</a:t>
            </a:r>
          </a:p>
        </p:txBody>
      </p:sp>
      <p:graphicFrame>
        <p:nvGraphicFramePr>
          <p:cNvPr id="53" name="Схема 52"/>
          <p:cNvGraphicFramePr/>
          <p:nvPr/>
        </p:nvGraphicFramePr>
        <p:xfrm>
          <a:off x="6286512" y="3500438"/>
          <a:ext cx="2286016" cy="1280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5" name="Схема 54"/>
          <p:cNvGraphicFramePr/>
          <p:nvPr/>
        </p:nvGraphicFramePr>
        <p:xfrm>
          <a:off x="642910" y="3071786"/>
          <a:ext cx="2000264" cy="928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9" name="Овал 28"/>
          <p:cNvSpPr/>
          <p:nvPr/>
        </p:nvSpPr>
        <p:spPr>
          <a:xfrm>
            <a:off x="3571875" y="5572125"/>
            <a:ext cx="1571625" cy="85725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786188" y="5695950"/>
            <a:ext cx="10779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ЖВС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00375" y="1857375"/>
            <a:ext cx="2643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Гипоталамус</a:t>
            </a:r>
          </a:p>
        </p:txBody>
      </p:sp>
      <p:graphicFrame>
        <p:nvGraphicFramePr>
          <p:cNvPr id="42" name="Схема 41"/>
          <p:cNvGraphicFramePr/>
          <p:nvPr/>
        </p:nvGraphicFramePr>
        <p:xfrm>
          <a:off x="2285985" y="4929174"/>
          <a:ext cx="1214445" cy="2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1" name="Схема 50"/>
          <p:cNvGraphicFramePr/>
          <p:nvPr/>
        </p:nvGraphicFramePr>
        <p:xfrm>
          <a:off x="2285985" y="5572116"/>
          <a:ext cx="1214445" cy="285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graphicFrame>
        <p:nvGraphicFramePr>
          <p:cNvPr id="54" name="Схема 53"/>
          <p:cNvGraphicFramePr/>
          <p:nvPr/>
        </p:nvGraphicFramePr>
        <p:xfrm>
          <a:off x="5929322" y="1071522"/>
          <a:ext cx="3214678" cy="1357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4" r:lo="rId35" r:qs="rId36" r:cs="rId37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714480" y="119698"/>
            <a:ext cx="5643602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Виды влияний гипоталамуса.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938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50" grpId="0" animBg="1"/>
      <p:bldP spid="31" grpId="0" animBg="1"/>
      <p:bldP spid="34" grpId="0" animBg="1"/>
      <p:bldP spid="38" grpId="0" animBg="1"/>
      <p:bldP spid="43" grpId="0" animBg="1"/>
      <p:bldP spid="37" grpId="0" animBg="1"/>
      <p:bldP spid="36" grpId="0" animBg="1"/>
      <p:bldP spid="45" grpId="0" animBg="1"/>
      <p:bldP spid="21" grpId="0" animBg="1"/>
      <p:bldP spid="22" grpId="0"/>
      <p:bldP spid="25" grpId="0" animBg="1"/>
      <p:bldP spid="26" grpId="0"/>
      <p:bldP spid="27" grpId="0" animBg="1"/>
      <p:bldP spid="28" grpId="0"/>
      <p:bldGraphic spid="40" grpId="0">
        <p:bldAsOne/>
      </p:bldGraphic>
      <p:bldGraphic spid="41" grpId="0">
        <p:bldAsOne/>
      </p:bldGraphic>
      <p:bldP spid="46" grpId="0" animBg="1"/>
      <p:bldP spid="48" grpId="0" animBg="1"/>
      <p:bldP spid="47" grpId="0" animBg="1"/>
      <p:bldP spid="49" grpId="0"/>
      <p:bldGraphic spid="53" grpId="0">
        <p:bldAsOne/>
      </p:bldGraphic>
      <p:bldGraphic spid="55" grpId="0">
        <p:bldAsOne/>
      </p:bldGraphic>
      <p:bldP spid="29" grpId="0" animBg="1"/>
      <p:bldP spid="30" grpId="0"/>
      <p:bldP spid="35" grpId="0"/>
      <p:bldGraphic spid="42" grpId="0">
        <p:bldAsOne/>
      </p:bldGraphic>
      <p:bldGraphic spid="51" grpId="0">
        <p:bldAsOne/>
      </p:bldGraphic>
      <p:bldGraphic spid="54" grpId="0">
        <p:bldAsOne/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1857356" y="1928802"/>
            <a:ext cx="4300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Адренокортикотропный гормон (АКТГ)</a:t>
            </a:r>
          </a:p>
        </p:txBody>
      </p:sp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2071688" y="3071813"/>
            <a:ext cx="53535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Кора </a:t>
            </a:r>
            <a:r>
              <a:rPr lang="ru-RU" dirty="0" smtClean="0"/>
              <a:t>надпочечников (пучковая и сетчатая зоны)</a:t>
            </a:r>
            <a:endParaRPr lang="ru-RU" dirty="0"/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571604" y="4214818"/>
            <a:ext cx="614366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/>
              <a:t>Стимулирует синтез и секрецию глюкокортикоидов и половых гормонов корой надпочечников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642918"/>
            <a:ext cx="8643966" cy="1285884"/>
          </a:xfrm>
        </p:spPr>
        <p:txBody>
          <a:bodyPr>
            <a:normAutofit/>
          </a:bodyPr>
          <a:lstStyle/>
          <a:p>
            <a:r>
              <a:rPr lang="ru-RU" dirty="0" smtClean="0"/>
              <a:t>Гландулотропные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2928926" y="2285992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3643306" y="3500438"/>
            <a:ext cx="428628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61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23556" grpId="0"/>
      <p:bldP spid="23557" grpId="0"/>
      <p:bldP spid="8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>
                <a:cs typeface="Times New Roman" pitchFamily="18" charset="0"/>
              </a:rPr>
              <a:t>Адренокортикотропный гормон (АКТГ, кортикотпропин)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1357298"/>
            <a:ext cx="7772400" cy="4643470"/>
          </a:xfrm>
        </p:spPr>
        <p:txBody>
          <a:bodyPr>
            <a:normAutofit fontScale="85000"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полипептид из 39 аминокислотных остатков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Концентрация гормона в крови в обычных условиях невысока (0—5 нг/мл).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Гормон необходим для развития и секреции гормонов коры надпочечника (в основном двух ее слоев — пучковой и сетчатой зон)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Механизм действия мембранно-внутриклеточный (ц АМФ – для синтеза стероидов, кальмодулин – для синтеза глюкокортикоидов)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На клубочковую зону гормон оказывает пермиссивное действие, т.е. увеличивает чувствительность рецепторов клеток этой зоны к ангиотензину 2 и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K+</a:t>
            </a:r>
          </a:p>
          <a:p>
            <a:pPr algn="l">
              <a:buFont typeface="Arial" pitchFamily="34" charset="0"/>
              <a:buChar char="•"/>
            </a:pP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Инкреция АКТГ растет на холоде, при действии болевого раздражителя, физической нагрузке, эмоциях, гипогликемии</a:t>
            </a:r>
          </a:p>
          <a:p>
            <a:pPr algn="l">
              <a:buFont typeface="Arial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9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3143240" y="1785926"/>
            <a:ext cx="317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Тиреотропный гормон (ТТГ)</a:t>
            </a:r>
          </a:p>
        </p:txBody>
      </p:sp>
      <p:sp>
        <p:nvSpPr>
          <p:cNvPr id="24580" name="TextBox 3"/>
          <p:cNvSpPr txBox="1">
            <a:spLocks noChangeArrowheads="1"/>
          </p:cNvSpPr>
          <p:nvPr/>
        </p:nvSpPr>
        <p:spPr bwMode="auto">
          <a:xfrm>
            <a:off x="2071688" y="3071813"/>
            <a:ext cx="6611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Щитовидная железа (тироциты или фолликулярные клетки)</a:t>
            </a:r>
          </a:p>
        </p:txBody>
      </p:sp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2357422" y="4214818"/>
            <a:ext cx="521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Усиливает синтез и секрецию йодсодержащих гормонов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500174"/>
          </a:xfrm>
        </p:spPr>
        <p:txBody>
          <a:bodyPr>
            <a:normAutofit/>
          </a:bodyPr>
          <a:lstStyle/>
          <a:p>
            <a:r>
              <a:rPr lang="ru-RU" dirty="0" smtClean="0"/>
              <a:t>Гландулотропные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4286248" y="228599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5072066" y="3500438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93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/>
      <p:bldP spid="24580" grpId="0"/>
      <p:bldP spid="24581" grpId="0"/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572528" cy="1828800"/>
          </a:xfrm>
        </p:spPr>
        <p:txBody>
          <a:bodyPr/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Тиреотропный гормон (тиреотропин, ТТГ)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2376" y="1928802"/>
            <a:ext cx="7772400" cy="4071966"/>
          </a:xfrm>
        </p:spPr>
        <p:txBody>
          <a:bodyPr/>
          <a:lstStyle/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гликопротеин, состоящий из двух субъединиц: α и β. </a:t>
            </a:r>
          </a:p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β—субъединица определяет специфическую биологическую активность гормона (взаимодействует с активным центром рецептора), α—субъединица защищает от действия протеаз. </a:t>
            </a:r>
          </a:p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максимальная концентрация гормона наблюдается в вечерние и ночные часы, </a:t>
            </a:r>
          </a:p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Тиреотропин, циркулирующий в плазме, связан с γ—глобулином. </a:t>
            </a:r>
          </a:p>
          <a:p>
            <a:pPr indent="449263" algn="just">
              <a:buFont typeface="Arial" pitchFamily="34" charset="0"/>
              <a:buChar char="•"/>
              <a:tabLst>
                <a:tab pos="9144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Метаболизируется ТТГ главным образом в почках. </a:t>
            </a:r>
            <a:endParaRPr lang="ru-RU" sz="2400" dirty="0" smtClean="0">
              <a:solidFill>
                <a:schemeClr val="tx1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158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183880" cy="52578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Тиреотропный гормон (тиреотропин, ТТГ)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72" y="785770"/>
            <a:ext cx="8183880" cy="5500750"/>
          </a:xfrm>
        </p:spPr>
        <p:txBody>
          <a:bodyPr/>
          <a:lstStyle/>
          <a:p>
            <a:pPr indent="449263" algn="just" eaLnBrk="0" hangingPunct="0">
              <a:tabLst>
                <a:tab pos="914400" algn="l"/>
              </a:tabLst>
            </a:pPr>
            <a:r>
              <a:rPr lang="ru-RU" dirty="0" smtClean="0">
                <a:cs typeface="Times New Roman" pitchFamily="18" charset="0"/>
              </a:rPr>
              <a:t>Клетки-мишени  - тироциты щитовидной железы. </a:t>
            </a:r>
          </a:p>
          <a:p>
            <a:pPr indent="449263" algn="just" eaLnBrk="0" hangingPunct="0">
              <a:tabLst>
                <a:tab pos="914400" algn="l"/>
              </a:tabLst>
            </a:pPr>
            <a:r>
              <a:rPr lang="ru-RU" dirty="0" smtClean="0">
                <a:cs typeface="Times New Roman" pitchFamily="18" charset="0"/>
              </a:rPr>
              <a:t>мембрано-внутриклеточный механизм действия (цАМФ, инозитол-3-фосфат, кальмодулин и диацилглицерол). Эффект наступает примерно через 30 минут после увеличения концетрации ТТГ в крови.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3474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643050"/>
            <a:ext cx="8183880" cy="4545142"/>
          </a:xfrm>
        </p:spPr>
        <p:txBody>
          <a:bodyPr/>
          <a:lstStyle/>
          <a:p>
            <a:pPr indent="449263" algn="just" eaLnBrk="0" hangingPunct="0">
              <a:tabLst>
                <a:tab pos="914400" algn="l"/>
              </a:tabLst>
            </a:pPr>
            <a:r>
              <a:rPr lang="ru-RU" sz="1800" dirty="0" smtClean="0">
                <a:cs typeface="Times New Roman" pitchFamily="18" charset="0"/>
              </a:rPr>
              <a:t>В щитовидной железе ТТГ оказывает на фолликулярные клетки следующие эффекты:</a:t>
            </a:r>
            <a:endParaRPr lang="ru-RU" sz="1800" dirty="0" smtClean="0"/>
          </a:p>
          <a:p>
            <a:pPr lvl="1" algn="just" eaLnBrk="0" hangingPunct="0">
              <a:buFontTx/>
              <a:buAutoNum type="arabicPeriod"/>
              <a:tabLst>
                <a:tab pos="914400" algn="l"/>
              </a:tabLst>
            </a:pPr>
            <a:r>
              <a:rPr lang="ru-RU" sz="1800" dirty="0" smtClean="0">
                <a:cs typeface="Times New Roman" pitchFamily="18" charset="0"/>
              </a:rPr>
              <a:t>стимулирует синтез белков, в т.ч. </a:t>
            </a:r>
            <a:r>
              <a:rPr lang="ru-RU" sz="1800" dirty="0" err="1" smtClean="0">
                <a:cs typeface="Times New Roman" pitchFamily="18" charset="0"/>
              </a:rPr>
              <a:t>тиреоглобулина</a:t>
            </a:r>
            <a:r>
              <a:rPr lang="ru-RU" sz="1800" dirty="0" smtClean="0">
                <a:cs typeface="Times New Roman" pitchFamily="18" charset="0"/>
              </a:rPr>
              <a:t> и </a:t>
            </a:r>
            <a:r>
              <a:rPr lang="ru-RU" sz="1800" dirty="0" err="1" smtClean="0">
                <a:cs typeface="Times New Roman" pitchFamily="18" charset="0"/>
              </a:rPr>
              <a:t>фосфолипидов</a:t>
            </a:r>
            <a:r>
              <a:rPr lang="ru-RU" sz="1800" dirty="0" smtClean="0">
                <a:cs typeface="Times New Roman" pitchFamily="18" charset="0"/>
              </a:rPr>
              <a:t> (интенсификация  синтеза белков, процессов роста и дифференцировки железы).</a:t>
            </a:r>
            <a:endParaRPr lang="ru-RU" sz="1800" dirty="0" smtClean="0"/>
          </a:p>
          <a:p>
            <a:pPr lvl="1" algn="just" eaLnBrk="0" hangingPunct="0">
              <a:buFontTx/>
              <a:buAutoNum type="arabicPeriod"/>
              <a:tabLst>
                <a:tab pos="914400" algn="l"/>
              </a:tabLst>
            </a:pPr>
            <a:r>
              <a:rPr lang="ru-RU" sz="1800" dirty="0" smtClean="0">
                <a:cs typeface="Times New Roman" pitchFamily="18" charset="0"/>
              </a:rPr>
              <a:t>увеличивает захват йода и тирозина. </a:t>
            </a:r>
            <a:endParaRPr lang="ru-RU" sz="1800" dirty="0" smtClean="0"/>
          </a:p>
          <a:p>
            <a:pPr lvl="1" algn="just" eaLnBrk="0" hangingPunct="0">
              <a:buFontTx/>
              <a:buAutoNum type="arabicPeriod"/>
              <a:tabLst>
                <a:tab pos="914400" algn="l"/>
              </a:tabLst>
            </a:pPr>
            <a:r>
              <a:rPr lang="ru-RU" sz="1800" dirty="0" smtClean="0">
                <a:cs typeface="Times New Roman" pitchFamily="18" charset="0"/>
              </a:rPr>
              <a:t>Стимулирует захват </a:t>
            </a:r>
            <a:r>
              <a:rPr lang="ru-RU" sz="1800" dirty="0" err="1" smtClean="0">
                <a:cs typeface="Times New Roman" pitchFamily="18" charset="0"/>
              </a:rPr>
              <a:t>тироцитами</a:t>
            </a:r>
            <a:r>
              <a:rPr lang="ru-RU" sz="1800" dirty="0" smtClean="0">
                <a:cs typeface="Times New Roman" pitchFamily="18" charset="0"/>
              </a:rPr>
              <a:t> </a:t>
            </a:r>
            <a:r>
              <a:rPr lang="ru-RU" sz="1800" dirty="0" err="1" smtClean="0">
                <a:cs typeface="Times New Roman" pitchFamily="18" charset="0"/>
              </a:rPr>
              <a:t>тиреоглобулина</a:t>
            </a:r>
            <a:r>
              <a:rPr lang="ru-RU" sz="1800" dirty="0" smtClean="0">
                <a:cs typeface="Times New Roman" pitchFamily="18" charset="0"/>
              </a:rPr>
              <a:t> из коллоида, с последующим отщеплением от </a:t>
            </a:r>
            <a:r>
              <a:rPr lang="ru-RU" sz="1800" dirty="0" err="1" smtClean="0">
                <a:cs typeface="Times New Roman" pitchFamily="18" charset="0"/>
              </a:rPr>
              <a:t>тиреоглобулина</a:t>
            </a:r>
            <a:r>
              <a:rPr lang="ru-RU" sz="1800" dirty="0" smtClean="0">
                <a:cs typeface="Times New Roman" pitchFamily="18" charset="0"/>
              </a:rPr>
              <a:t> аминокислот. Лизосомы мигрируют к апикальной части клеток, сливаются с </a:t>
            </a:r>
            <a:r>
              <a:rPr lang="ru-RU" sz="1800" dirty="0" err="1" smtClean="0">
                <a:cs typeface="Times New Roman" pitchFamily="18" charset="0"/>
              </a:rPr>
              <a:t>фагосомами</a:t>
            </a:r>
            <a:r>
              <a:rPr lang="ru-RU" sz="1800" dirty="0" smtClean="0">
                <a:cs typeface="Times New Roman" pitchFamily="18" charset="0"/>
              </a:rPr>
              <a:t>, образуя </a:t>
            </a:r>
            <a:r>
              <a:rPr lang="ru-RU" sz="1800" dirty="0" err="1" smtClean="0">
                <a:cs typeface="Times New Roman" pitchFamily="18" charset="0"/>
              </a:rPr>
              <a:t>фаголизосомы</a:t>
            </a:r>
            <a:r>
              <a:rPr lang="ru-RU" sz="1800" dirty="0" smtClean="0">
                <a:cs typeface="Times New Roman" pitchFamily="18" charset="0"/>
              </a:rPr>
              <a:t>, в которых кислые протеазы и пептидазы </a:t>
            </a:r>
            <a:r>
              <a:rPr lang="ru-RU" sz="1800" dirty="0" err="1" smtClean="0">
                <a:cs typeface="Times New Roman" pitchFamily="18" charset="0"/>
              </a:rPr>
              <a:t>гидролизуют</a:t>
            </a:r>
            <a:r>
              <a:rPr lang="ru-RU" sz="1800" dirty="0" smtClean="0">
                <a:cs typeface="Times New Roman" pitchFamily="18" charset="0"/>
              </a:rPr>
              <a:t> </a:t>
            </a:r>
            <a:r>
              <a:rPr lang="ru-RU" sz="1800" dirty="0" err="1" smtClean="0">
                <a:cs typeface="Times New Roman" pitchFamily="18" charset="0"/>
              </a:rPr>
              <a:t>тиреоглобулин</a:t>
            </a:r>
            <a:r>
              <a:rPr lang="ru-RU" sz="1800" dirty="0" smtClean="0">
                <a:cs typeface="Times New Roman" pitchFamily="18" charset="0"/>
              </a:rPr>
              <a:t>).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83880" cy="928694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Тиреотропный гормон (тиреотропин, ТТГ)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2835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183880" cy="60577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Тиреотропный гормон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183880" cy="2827210"/>
          </a:xfrm>
        </p:spPr>
        <p:txBody>
          <a:bodyPr/>
          <a:lstStyle/>
          <a:p>
            <a:r>
              <a:rPr lang="ru-RU" dirty="0" smtClean="0">
                <a:cs typeface="Times New Roman" pitchFamily="18" charset="0"/>
              </a:rPr>
              <a:t>стимулирует </a:t>
            </a:r>
            <a:r>
              <a:rPr lang="ru-RU" dirty="0" smtClean="0">
                <a:cs typeface="Times New Roman" pitchFamily="18" charset="0"/>
              </a:rPr>
              <a:t>развитие щитовидной железы, увеличивает выработку и способствует выделению йодсодержащих гормонов — тироксина (Т4) и трийодтиронина (Т3).</a:t>
            </a:r>
            <a:endParaRPr lang="ru-RU" sz="14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61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2285984" y="2357430"/>
            <a:ext cx="460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Фолликулостимулирующий гормон (ФСГ)</a:t>
            </a: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2071670" y="3429000"/>
            <a:ext cx="49561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Семенные канальцы у мужчин, фолликулы</a:t>
            </a:r>
          </a:p>
          <a:p>
            <a:r>
              <a:rPr lang="ru-RU" dirty="0"/>
              <a:t>яичников у женщин</a:t>
            </a:r>
          </a:p>
        </p:txBody>
      </p:sp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2000232" y="4714884"/>
            <a:ext cx="52149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У мужчин повышает образование спермы, у женщин стимулирует созревание фолликулов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Гландулотропные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3929058" y="2714620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500562" y="4000504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3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гормонов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Высокая биологическая активность</a:t>
            </a:r>
          </a:p>
          <a:p>
            <a:pPr lvl="1"/>
            <a:r>
              <a:rPr lang="ru-RU" dirty="0" smtClean="0"/>
              <a:t>Специфичность</a:t>
            </a:r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2786050" y="2143116"/>
            <a:ext cx="3590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 Лютеинизирующий гормон (ЛГ)</a:t>
            </a:r>
          </a:p>
        </p:txBody>
      </p:sp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2357422" y="3286124"/>
            <a:ext cx="46593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Интерстициальные</a:t>
            </a:r>
          </a:p>
          <a:p>
            <a:r>
              <a:rPr lang="ru-RU" dirty="0"/>
              <a:t>клетки семенников (у мужчин) и яичников</a:t>
            </a:r>
          </a:p>
          <a:p>
            <a:r>
              <a:rPr lang="ru-RU" dirty="0"/>
              <a:t>(у женщин)</a:t>
            </a:r>
          </a:p>
        </p:txBody>
      </p:sp>
      <p:sp>
        <p:nvSpPr>
          <p:cNvPr id="26629" name="TextBox 4"/>
          <p:cNvSpPr txBox="1">
            <a:spLocks noChangeArrowheads="1"/>
          </p:cNvSpPr>
          <p:nvPr/>
        </p:nvSpPr>
        <p:spPr bwMode="auto">
          <a:xfrm>
            <a:off x="2143108" y="4857760"/>
            <a:ext cx="52149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Вызывает секрецию эстрогенов, овуляцию, образование желтых тел, секрецию прогестерона у женщин; усиливает синтез и секрецию андрогенов у мужчин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Гландулотропные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3857620" y="2500306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214810" y="4071942"/>
            <a:ext cx="357190" cy="7143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61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  <p:bldP spid="26628" grpId="0"/>
      <p:bldP spid="26629" grpId="0"/>
      <p:bldP spid="8" grpId="0" animBg="1"/>
      <p:bldP spid="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715404" cy="1828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Гонадотропины (гонадотропные гормоны)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1268760"/>
            <a:ext cx="7772400" cy="5149236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фолликулостимулирующий гормон (ФСГ) и 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у женщин стимулирует развитие фолликулов с яйцеклетками в яичниках, у мужчин ФСГ влияет на клетки Сертоли (сперматогенез) и развитие семенных канальцев. Действует в присутствии эстрогенов и тестостерона.</a:t>
            </a:r>
            <a:endParaRPr lang="ru-RU" sz="1100" dirty="0" smtClean="0">
              <a:solidFill>
                <a:schemeClr val="tx1"/>
              </a:solidFill>
              <a:latin typeface="Times New Roman" pitchFamily="18" charset="0"/>
              <a:sym typeface="Symbol" pitchFamily="18" charset="2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лютеинизирующий гормон (лютеотропин, ЛГ).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вызывает разрыв фолликула, овуляцию, образование желтого тела, стимулирует секрецию половых гормонов стероидогенной тканью яичников и яичек (клетки Лейдига).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Секреция ФСГ и ЛГ носит импульсный характер (один раз в час) и регулируется одним гонадолиберином (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люлиберином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7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500298" y="1643050"/>
            <a:ext cx="38979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dirty="0"/>
              <a:t>Гормон роста (СТГ)</a:t>
            </a:r>
          </a:p>
        </p:txBody>
      </p:sp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3571868" y="3143248"/>
            <a:ext cx="1243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Все ткани</a:t>
            </a: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857488" y="4572008"/>
            <a:ext cx="52149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Синтез белков, рост костей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828800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Эффекторные гормоны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4071934" y="2500306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071934" y="3714752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32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3" grpId="0"/>
      <p:bldP spid="8" grpId="0" animBg="1"/>
      <p:bldP spid="9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715404" cy="18288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cs typeface="Times New Roman" pitchFamily="18" charset="0"/>
              </a:rPr>
              <a:t>Соматотропный гормон (соматотропин или гормон роста, ГР или СТГ)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72" y="2428868"/>
            <a:ext cx="7772400" cy="3786214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Мишенями для ГР являются кости скелета и печень. </a:t>
            </a:r>
            <a:r>
              <a:rPr lang="en-US" dirty="0" smtClean="0">
                <a:solidFill>
                  <a:schemeClr val="tx1"/>
                </a:solidFill>
                <a:cs typeface="Times New Roman" pitchFamily="18" charset="0"/>
              </a:rPr>
              <a:t>C</a:t>
            </a: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тимулирует рост и развитие тканей и органов за счет увеличения синтеза белков. </a:t>
            </a:r>
          </a:p>
          <a:p>
            <a:pPr algn="l">
              <a:buFont typeface="Arial" pitchFamily="34" charset="0"/>
              <a:buChar char="•"/>
            </a:pPr>
            <a:endParaRPr lang="ru-RU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cs typeface="Times New Roman" pitchFamily="18" charset="0"/>
              </a:rPr>
              <a:t>ГР стимулирует эндохондральное окостенение — процесс, посредством которого кости растут в длину.</a:t>
            </a:r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n-US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72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828800"/>
          </a:xfrm>
        </p:spPr>
        <p:txBody>
          <a:bodyPr/>
          <a:lstStyle/>
          <a:p>
            <a:r>
              <a:rPr lang="ru-RU" sz="4800" dirty="0" smtClean="0">
                <a:cs typeface="Times New Roman" pitchFamily="18" charset="0"/>
              </a:rPr>
              <a:t>Соматотропный гормон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Действие на хрящевую и костную ткань опосредовано соматомединами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0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488" y="642918"/>
            <a:ext cx="883575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ГР-РГ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143372" y="642918"/>
            <a:ext cx="1857388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соматостатин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43240" y="1714488"/>
            <a:ext cx="221457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Гипофиз</a:t>
            </a:r>
          </a:p>
          <a:p>
            <a:r>
              <a:rPr lang="ru-RU" dirty="0" smtClean="0"/>
              <a:t>Гормон роста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4572008"/>
            <a:ext cx="2071702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Хондрогенез</a:t>
            </a:r>
            <a:endParaRPr lang="ru-RU" dirty="0" smtClean="0"/>
          </a:p>
          <a:p>
            <a:r>
              <a:rPr lang="ru-RU" dirty="0" smtClean="0"/>
              <a:t>Рост костей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786050" y="4572008"/>
            <a:ext cx="3643338" cy="92333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Синтез белка</a:t>
            </a:r>
          </a:p>
          <a:p>
            <a:r>
              <a:rPr lang="ru-RU" dirty="0" err="1" smtClean="0"/>
              <a:t>Инсулин-подобные</a:t>
            </a:r>
            <a:r>
              <a:rPr lang="ru-RU" dirty="0" smtClean="0"/>
              <a:t> эффекты</a:t>
            </a:r>
          </a:p>
          <a:p>
            <a:r>
              <a:rPr lang="ru-RU" dirty="0" smtClean="0"/>
              <a:t>Деление клеток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43702" y="4714884"/>
            <a:ext cx="1857388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Липолиз</a:t>
            </a:r>
            <a:endParaRPr lang="ru-RU" dirty="0" smtClean="0"/>
          </a:p>
          <a:p>
            <a:r>
              <a:rPr lang="ru-RU" dirty="0" err="1" smtClean="0"/>
              <a:t>Гликогенолиз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214290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гипоталамус</a:t>
            </a:r>
            <a:endParaRPr lang="ru-RU" sz="2400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3071802" y="107154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786314" y="1071546"/>
            <a:ext cx="428628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214546" y="1428736"/>
            <a:ext cx="571504" cy="571504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+</a:t>
            </a:r>
            <a:endParaRPr lang="ru-RU" sz="2000" b="1" dirty="0"/>
          </a:p>
        </p:txBody>
      </p:sp>
      <p:sp>
        <p:nvSpPr>
          <p:cNvPr id="14" name="Овал 13"/>
          <p:cNvSpPr/>
          <p:nvPr/>
        </p:nvSpPr>
        <p:spPr>
          <a:xfrm>
            <a:off x="5715008" y="1357298"/>
            <a:ext cx="571504" cy="5715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-</a:t>
            </a:r>
            <a:endParaRPr lang="ru-RU" sz="3600" b="1" dirty="0"/>
          </a:p>
        </p:txBody>
      </p:sp>
      <p:sp>
        <p:nvSpPr>
          <p:cNvPr id="15" name="Стрелка вниз 14"/>
          <p:cNvSpPr/>
          <p:nvPr/>
        </p:nvSpPr>
        <p:spPr>
          <a:xfrm rot="18439220">
            <a:off x="5669930" y="1818054"/>
            <a:ext cx="430959" cy="34640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500826" y="2500306"/>
            <a:ext cx="2073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Прямое действие</a:t>
            </a:r>
            <a:endParaRPr lang="ru-RU" dirty="0"/>
          </a:p>
        </p:txBody>
      </p:sp>
      <p:sp>
        <p:nvSpPr>
          <p:cNvPr id="17" name="Стрелка вниз 16"/>
          <p:cNvSpPr/>
          <p:nvPr/>
        </p:nvSpPr>
        <p:spPr>
          <a:xfrm rot="2225794">
            <a:off x="3385973" y="2390403"/>
            <a:ext cx="430959" cy="95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0" y="2428868"/>
            <a:ext cx="3111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Опосредованные эффекты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3286124"/>
            <a:ext cx="214314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err="1" smtClean="0"/>
              <a:t>соматомедины</a:t>
            </a:r>
            <a:endParaRPr lang="ru-RU" dirty="0"/>
          </a:p>
        </p:txBody>
      </p:sp>
      <p:sp>
        <p:nvSpPr>
          <p:cNvPr id="20" name="Стрелка вниз 19"/>
          <p:cNvSpPr/>
          <p:nvPr/>
        </p:nvSpPr>
        <p:spPr>
          <a:xfrm rot="2225794">
            <a:off x="1031257" y="3676287"/>
            <a:ext cx="430959" cy="95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9148986">
            <a:off x="3761431" y="3667515"/>
            <a:ext cx="430959" cy="9585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углом 21"/>
          <p:cNvSpPr/>
          <p:nvPr/>
        </p:nvSpPr>
        <p:spPr>
          <a:xfrm>
            <a:off x="1500166" y="357166"/>
            <a:ext cx="1143008" cy="2857520"/>
          </a:xfrm>
          <a:prstGeom prst="bentArrow">
            <a:avLst>
              <a:gd name="adj1" fmla="val 12778"/>
              <a:gd name="adj2" fmla="val 13838"/>
              <a:gd name="adj3" fmla="val 16111"/>
              <a:gd name="adj4" fmla="val 5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71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286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Соматотропный гормон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72400" cy="4786346"/>
          </a:xfrm>
        </p:spPr>
        <p:txBody>
          <a:bodyPr/>
          <a:lstStyle/>
          <a:p>
            <a:pPr algn="l">
              <a:tabLst>
                <a:tab pos="228600" algn="l"/>
              </a:tabLst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Метаболические эффекты: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Оказывает анаболическое действие за счет увеличения поступления аминокислот в клетки, усиления синтеза белков и включения сульфата в протеогликаны хрящевой ткани. 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Усиливает липолиз, повышая концентрацию в крови СЖК, стимулирует поглощение жирных кислот мышцами, способствуя их использованию в качестве источника энергии.</a:t>
            </a:r>
            <a:endParaRPr lang="ru-RU" sz="1800" dirty="0" smtClean="0">
              <a:solidFill>
                <a:schemeClr val="tx1"/>
              </a:solidFill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Инъекция ГР вызывает падение уровней глюкозы в плазме (приблизительно через час после введения), а через несколько часов отмечается увеличение концентрации глюкозы. </a:t>
            </a:r>
          </a:p>
          <a:p>
            <a:pPr lvl="1" algn="l" eaLnBrk="0" hangingPunct="0">
              <a:buFontTx/>
              <a:buChar char="•"/>
              <a:tabLst>
                <a:tab pos="228600" algn="l"/>
              </a:tabLst>
            </a:pPr>
            <a:r>
              <a:rPr lang="ru-RU" sz="1400" dirty="0" smtClean="0">
                <a:solidFill>
                  <a:schemeClr val="tx1"/>
                </a:solidFill>
                <a:cs typeface="Times New Roman" pitchFamily="18" charset="0"/>
              </a:rPr>
              <a:t>Снижение вызвано инсулиноподобным действием соматомедина С.  Последующее повышение за счет увеличения скорости глюконеогенеза, блокирования поглощения глюкозы всеми тканями, кроме нервной, а также использования жирных кислот вместо глюкозы. </a:t>
            </a:r>
          </a:p>
        </p:txBody>
      </p:sp>
    </p:spTree>
    <p:extLst>
      <p:ext uri="{BB962C8B-B14F-4D97-AF65-F5344CB8AC3E}">
        <p14:creationId xmlns:p14="http://schemas.microsoft.com/office/powerpoint/2010/main" val="72442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2869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cs typeface="Times New Roman" pitchFamily="18" charset="0"/>
              </a:rPr>
              <a:t>Соматотропный гормон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72400" cy="4786346"/>
          </a:xfrm>
        </p:spPr>
        <p:txBody>
          <a:bodyPr/>
          <a:lstStyle/>
          <a:p>
            <a:pPr indent="449263" algn="just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гомон белковой природы, эффекты на органы-мишени ГР оказывает по мембранно-внутриклеточному механизму с помощью вторичных посредников:</a:t>
            </a:r>
            <a:endParaRPr lang="ru-RU" sz="1050" dirty="0" smtClean="0">
              <a:solidFill>
                <a:schemeClr val="tx1"/>
              </a:solidFill>
            </a:endParaRPr>
          </a:p>
          <a:p>
            <a:pPr indent="449263" algn="just" eaLnBrk="0" hangingPunct="0"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449263" algn="just" eaLnBrk="0" hangingPunct="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ГР –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G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-рецептор - </a:t>
            </a:r>
            <a:r>
              <a:rPr lang="en-US" sz="1800" dirty="0" smtClean="0">
                <a:solidFill>
                  <a:schemeClr val="tx1"/>
                </a:solidFill>
                <a:cs typeface="Times New Roman" pitchFamily="18" charset="0"/>
              </a:rPr>
              <a:t>G</a:t>
            </a: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-протеин – фосфолипаза С – диацилглицерол – протеинкиназа С – фосфорилирование белков – активация ферментов – увеличение транскрипции и трансляции</a:t>
            </a:r>
            <a:endParaRPr lang="ru-RU" sz="1050" dirty="0" smtClean="0">
              <a:solidFill>
                <a:schemeClr val="tx1"/>
              </a:solidFill>
            </a:endParaRPr>
          </a:p>
          <a:p>
            <a:pPr indent="449263" algn="just" eaLnBrk="0" hangingPunct="0">
              <a:buFont typeface="Arial" pitchFamily="34" charset="0"/>
              <a:buChar char="•"/>
            </a:pPr>
            <a:endParaRPr lang="ru-RU" sz="1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449263" algn="just" eaLnBrk="0" hangingPunct="0">
              <a:buFont typeface="Arial" pitchFamily="34" charset="0"/>
              <a:buChar char="•"/>
            </a:pPr>
            <a:r>
              <a:rPr lang="ru-RU" sz="1800" dirty="0" smtClean="0">
                <a:solidFill>
                  <a:schemeClr val="tx1"/>
                </a:solidFill>
                <a:cs typeface="Times New Roman" pitchFamily="18" charset="0"/>
              </a:rPr>
              <a:t>В физиологических условиях секреция ГР носит эпизодический характер. В течение суток наблюдаются колебания концентрации ГР в 10—20 раз, максимум секреции ГР отмечается у человека ночью и связан с фазой глубокого сна. С возрастом секреция уменьшается.</a:t>
            </a:r>
            <a:endParaRPr lang="ru-RU" sz="1400" dirty="0" smtClean="0">
              <a:solidFill>
                <a:schemeClr val="tx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67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2"/>
          <p:cNvSpPr txBox="1">
            <a:spLocks noChangeArrowheads="1"/>
          </p:cNvSpPr>
          <p:nvPr/>
        </p:nvSpPr>
        <p:spPr bwMode="auto">
          <a:xfrm>
            <a:off x="2786050" y="1857364"/>
            <a:ext cx="24768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/>
              <a:t>Пролактин</a:t>
            </a:r>
          </a:p>
        </p:txBody>
      </p:sp>
      <p:sp>
        <p:nvSpPr>
          <p:cNvPr id="28676" name="TextBox 3"/>
          <p:cNvSpPr txBox="1">
            <a:spLocks noChangeArrowheads="1"/>
          </p:cNvSpPr>
          <p:nvPr/>
        </p:nvSpPr>
        <p:spPr bwMode="auto">
          <a:xfrm>
            <a:off x="2500298" y="3286124"/>
            <a:ext cx="38671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 Молочная железа (альвеолярные</a:t>
            </a:r>
          </a:p>
          <a:p>
            <a:r>
              <a:rPr lang="ru-RU" dirty="0"/>
              <a:t>клетки)</a:t>
            </a:r>
          </a:p>
        </p:txBody>
      </p:sp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2428860" y="4643446"/>
            <a:ext cx="5214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/>
              <a:t>Стимулирует синтез</a:t>
            </a:r>
          </a:p>
          <a:p>
            <a:r>
              <a:rPr lang="ru-RU" dirty="0"/>
              <a:t>белков молока и развитие молочных желез; пробуждает материнский инстинкт</a:t>
            </a: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292066" y="0"/>
            <a:ext cx="8851934" cy="1828800"/>
          </a:xfrm>
        </p:spPr>
        <p:txBody>
          <a:bodyPr/>
          <a:lstStyle/>
          <a:p>
            <a:pPr algn="ctr"/>
            <a:r>
              <a:rPr lang="ru-RU" dirty="0" smtClean="0"/>
              <a:t>Эффекторные гормоны</a:t>
            </a:r>
            <a:endParaRPr lang="ru-RU" dirty="0"/>
          </a:p>
        </p:txBody>
      </p:sp>
      <p:sp>
        <p:nvSpPr>
          <p:cNvPr id="8" name="Down Arrow 7"/>
          <p:cNvSpPr/>
          <p:nvPr/>
        </p:nvSpPr>
        <p:spPr>
          <a:xfrm>
            <a:off x="3929058" y="257174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Down Arrow 8"/>
          <p:cNvSpPr/>
          <p:nvPr/>
        </p:nvSpPr>
        <p:spPr>
          <a:xfrm>
            <a:off x="4000496" y="400050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1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8676" grpId="0"/>
      <p:bldP spid="28677" grpId="0"/>
      <p:bldP spid="8" grpId="0" animBg="1"/>
      <p:bldP spid="9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28692"/>
          </a:xfrm>
        </p:spPr>
        <p:txBody>
          <a:bodyPr>
            <a:normAutofit/>
          </a:bodyPr>
          <a:lstStyle/>
          <a:p>
            <a:pPr indent="215900"/>
            <a:r>
              <a:rPr lang="ru-RU" sz="3200" dirty="0" smtClean="0">
                <a:cs typeface="Times New Roman" pitchFamily="18" charset="0"/>
              </a:rPr>
              <a:t>Пролактин (ПЛ)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72400" cy="4786346"/>
          </a:xfrm>
        </p:spPr>
        <p:txBody>
          <a:bodyPr>
            <a:normAutofit lnSpcReduction="10000"/>
          </a:bodyPr>
          <a:lstStyle/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Полипептид, состоящий из 198 остатков аминокислот. </a:t>
            </a:r>
          </a:p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endParaRPr 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У млекопитающих ПЛ стимулирует рост молочных желез и лактацию. </a:t>
            </a:r>
          </a:p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endParaRPr lang="ru-RU" sz="28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indent="215900" algn="just">
              <a:buFont typeface="Arial" pitchFamily="34" charset="0"/>
              <a:buChar char="•"/>
              <a:tabLst>
                <a:tab pos="342900" algn="l"/>
              </a:tabLst>
            </a:pPr>
            <a:r>
              <a:rPr lang="ru-RU" sz="2800" dirty="0" smtClean="0">
                <a:solidFill>
                  <a:schemeClr val="tx1"/>
                </a:solidFill>
                <a:cs typeface="Times New Roman" pitchFamily="18" charset="0"/>
              </a:rPr>
              <a:t>Стимулирует синтез белков молока и других его компонентов, а также способствует выделению молока. Его содержание в крови увеличивается во время акта сосания под влиянием окситоцина.</a:t>
            </a:r>
            <a:endParaRPr lang="ru-RU" sz="2800" dirty="0" smtClean="0">
              <a:solidFill>
                <a:schemeClr val="tx1"/>
              </a:solidFill>
            </a:endParaRPr>
          </a:p>
          <a:p>
            <a:pPr indent="215900" algn="just" eaLnBrk="0" hangingPunct="0">
              <a:tabLst>
                <a:tab pos="342900" algn="l"/>
              </a:tabLst>
            </a:pP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2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Специфичность гормонов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/>
        </p:nvGraphicFramePr>
        <p:xfrm>
          <a:off x="838200" y="1706563"/>
          <a:ext cx="7526338" cy="496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Точечный рисунок" r:id="rId3" imgW="5458587" imgH="4342857" progId="PBrush">
                  <p:embed/>
                </p:oleObj>
              </mc:Choice>
              <mc:Fallback>
                <p:oleObj name="Точечный рисунок" r:id="rId3" imgW="5458587" imgH="4342857" progId="PBrush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706563"/>
                        <a:ext cx="7526338" cy="496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273175" y="2173288"/>
            <a:ext cx="3252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Секреторная клетка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697038" y="3498850"/>
            <a:ext cx="3732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Сигнальная молекула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968375" y="4389438"/>
            <a:ext cx="173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/>
              <a:t>рецептор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728913" y="6208713"/>
            <a:ext cx="173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/>
              <a:t>реакция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285728"/>
            <a:ext cx="8501122" cy="828692"/>
          </a:xfrm>
        </p:spPr>
        <p:txBody>
          <a:bodyPr>
            <a:normAutofit/>
          </a:bodyPr>
          <a:lstStyle/>
          <a:p>
            <a:pPr indent="215900"/>
            <a:r>
              <a:rPr lang="ru-RU" sz="3200" dirty="0" smtClean="0">
                <a:cs typeface="Times New Roman" pitchFamily="18" charset="0"/>
              </a:rPr>
              <a:t>Пролактин (ПЛ)</a:t>
            </a:r>
            <a:endParaRPr lang="ru-RU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48" y="1285860"/>
            <a:ext cx="7772400" cy="5214974"/>
          </a:xfrm>
        </p:spPr>
        <p:txBody>
          <a:bodyPr/>
          <a:lstStyle/>
          <a:p>
            <a:pPr indent="215900" algn="just" eaLnBrk="0" hangingPunct="0">
              <a:tabLst>
                <a:tab pos="342900" algn="l"/>
              </a:tabLst>
            </a:pPr>
            <a:r>
              <a:rPr lang="ru-RU" sz="1600" dirty="0" smtClean="0">
                <a:solidFill>
                  <a:schemeClr val="tx1"/>
                </a:solidFill>
                <a:cs typeface="Times New Roman" pitchFamily="18" charset="0"/>
              </a:rPr>
              <a:t>Эффекты ПЛ могут быть сгруппированы в следующие основные направления:</a:t>
            </a:r>
            <a:endParaRPr lang="ru-RU" sz="1600" dirty="0" smtClean="0">
              <a:solidFill>
                <a:schemeClr val="tx1"/>
              </a:solidFill>
            </a:endParaRPr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b="1" dirty="0" smtClean="0">
                <a:cs typeface="Times New Roman" pitchFamily="18" charset="0"/>
              </a:rPr>
              <a:t>стимулирует развитие молочных желез и секрецию молока</a:t>
            </a:r>
            <a:r>
              <a:rPr lang="ru-RU" sz="1600" dirty="0" smtClean="0">
                <a:cs typeface="Times New Roman" pitchFamily="18" charset="0"/>
              </a:rPr>
              <a:t>. Кроме того, он стимулирует развитие желтого тела</a:t>
            </a:r>
            <a:endParaRPr lang="ru-RU" sz="1600" dirty="0" smtClean="0"/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b="1" dirty="0" smtClean="0">
                <a:cs typeface="Times New Roman" pitchFamily="18" charset="0"/>
              </a:rPr>
              <a:t>Влияние на водно—солевой обмен, минеральный обмен </a:t>
            </a:r>
            <a:r>
              <a:rPr lang="ru-RU" sz="1600" dirty="0" smtClean="0">
                <a:cs typeface="Times New Roman" pitchFamily="18" charset="0"/>
              </a:rPr>
              <a:t>и осморегуляцию. Показано, что ПРЛ оказывает влияние на проницаемость мембран для воды, снижает отдачу ионов </a:t>
            </a:r>
            <a:r>
              <a:rPr lang="en-US" sz="1600" dirty="0" smtClean="0">
                <a:cs typeface="Times New Roman" pitchFamily="18" charset="0"/>
              </a:rPr>
              <a:t>Na</a:t>
            </a:r>
            <a:r>
              <a:rPr lang="ru-RU" sz="1600" baseline="30000" dirty="0" smtClean="0">
                <a:cs typeface="Times New Roman" pitchFamily="18" charset="0"/>
              </a:rPr>
              <a:t>+</a:t>
            </a:r>
            <a:r>
              <a:rPr lang="ru-RU" sz="1600" dirty="0" smtClean="0">
                <a:cs typeface="Times New Roman" pitchFamily="18" charset="0"/>
              </a:rPr>
              <a:t>. Кроме того, он усиливает влияние на почки альдостерона и АДГ.</a:t>
            </a:r>
            <a:endParaRPr lang="ru-RU" sz="1600" dirty="0" smtClean="0"/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dirty="0" smtClean="0">
                <a:cs typeface="Times New Roman" pitchFamily="18" charset="0"/>
              </a:rPr>
              <a:t>Участие в </a:t>
            </a:r>
            <a:r>
              <a:rPr lang="ru-RU" sz="1600" b="1" dirty="0" smtClean="0">
                <a:cs typeface="Times New Roman" pitchFamily="18" charset="0"/>
              </a:rPr>
              <a:t>регуляции репродуктивного поведения </a:t>
            </a:r>
            <a:r>
              <a:rPr lang="ru-RU" sz="1600" dirty="0" smtClean="0">
                <a:cs typeface="Times New Roman" pitchFamily="18" charset="0"/>
              </a:rPr>
              <a:t>и особенно заботе о потомстве</a:t>
            </a:r>
            <a:endParaRPr lang="ru-RU" sz="1600" dirty="0" smtClean="0"/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b="1" dirty="0" smtClean="0">
                <a:cs typeface="Times New Roman" pitchFamily="18" charset="0"/>
              </a:rPr>
              <a:t>Влияние на жировой обмен</a:t>
            </a:r>
            <a:r>
              <a:rPr lang="ru-RU" sz="1600" dirty="0" smtClean="0">
                <a:cs typeface="Times New Roman" pitchFamily="18" charset="0"/>
              </a:rPr>
              <a:t> (стимулирует синтез жиров из углеводов, что может приводить к послеродовому ожирению). Оказывает гипергликемический (диабетогенный) эффект.</a:t>
            </a:r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endParaRPr lang="ru-RU" sz="1600" dirty="0" smtClean="0"/>
          </a:p>
          <a:p>
            <a:pPr lvl="1" algn="just" eaLnBrk="0" hangingPunct="0">
              <a:buFontTx/>
              <a:buAutoNum type="arabicPeriod"/>
              <a:tabLst>
                <a:tab pos="342900" algn="l"/>
              </a:tabLst>
            </a:pPr>
            <a:r>
              <a:rPr lang="ru-RU" sz="1600" dirty="0" smtClean="0"/>
              <a:t>Синтез и </a:t>
            </a:r>
            <a:r>
              <a:rPr lang="ru-RU" sz="1600" b="1" dirty="0" smtClean="0"/>
              <a:t>секрецию</a:t>
            </a:r>
            <a:r>
              <a:rPr lang="ru-RU" sz="1600" dirty="0" smtClean="0"/>
              <a:t> пролактина непосредственно </a:t>
            </a:r>
            <a:r>
              <a:rPr lang="ru-RU" sz="1600" b="1" dirty="0" smtClean="0"/>
              <a:t>стимулируют </a:t>
            </a:r>
            <a:r>
              <a:rPr lang="ru-RU" sz="1600" b="1" i="1" dirty="0" smtClean="0"/>
              <a:t>эстрогены</a:t>
            </a:r>
            <a:r>
              <a:rPr lang="ru-RU" sz="1600" i="1" dirty="0" smtClean="0"/>
              <a:t>,</a:t>
            </a:r>
            <a:r>
              <a:rPr lang="ru-RU" sz="1600" dirty="0" smtClean="0"/>
              <a:t> присутствующие в крови, поэтому повышение концентрации эстрогенов в плазме вызывает гиперпролактинемию.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8944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357188"/>
            <a:ext cx="8229600" cy="654050"/>
          </a:xfrm>
        </p:spPr>
        <p:txBody>
          <a:bodyPr rtlCol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Нейрогипофиз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786438" y="571500"/>
            <a:ext cx="2928937" cy="5981700"/>
          </a:xfrm>
        </p:spPr>
        <p:txBody>
          <a:bodyPr>
            <a:noAutofit/>
          </a:bodyPr>
          <a:lstStyle/>
          <a:p>
            <a:pPr marL="0" indent="1588" fontAlgn="auto">
              <a:spcAft>
                <a:spcPts val="0"/>
              </a:spcAft>
              <a:buFontTx/>
              <a:buNone/>
              <a:defRPr/>
            </a:pPr>
            <a:r>
              <a:rPr lang="ru-RU" sz="1600" b="1" dirty="0"/>
              <a:t>Окситоцин и АДГ </a:t>
            </a:r>
            <a:r>
              <a:rPr lang="ru-RU" sz="1600" dirty="0"/>
              <a:t>хранятся в гранулах </a:t>
            </a:r>
            <a:r>
              <a:rPr lang="ru-RU" sz="1600" dirty="0" err="1"/>
              <a:t>терминалей</a:t>
            </a:r>
            <a:r>
              <a:rPr lang="ru-RU" sz="1600" dirty="0"/>
              <a:t> аксонов в </a:t>
            </a:r>
            <a:r>
              <a:rPr lang="ru-RU" sz="1600" dirty="0" err="1"/>
              <a:t>нейрогипофизе</a:t>
            </a:r>
            <a:r>
              <a:rPr lang="ru-RU" sz="1600" dirty="0"/>
              <a:t> </a:t>
            </a:r>
            <a:r>
              <a:rPr lang="ru-RU" sz="1600" dirty="0" err="1"/>
              <a:t>в</a:t>
            </a:r>
            <a:r>
              <a:rPr lang="ru-RU" sz="1600" dirty="0"/>
              <a:t> виде молекул-предшественников. При отщеплении от них пептидов </a:t>
            </a:r>
            <a:r>
              <a:rPr lang="ru-RU" sz="1600" b="1" dirty="0" err="1"/>
              <a:t>нейрофизинов</a:t>
            </a:r>
            <a:r>
              <a:rPr lang="ru-RU" sz="1600" dirty="0"/>
              <a:t> образуются активные формы АДГ и </a:t>
            </a:r>
            <a:r>
              <a:rPr lang="ru-RU" sz="1600" dirty="0" smtClean="0"/>
              <a:t>окситоцина. </a:t>
            </a:r>
          </a:p>
          <a:p>
            <a:pPr marL="0" indent="1588" fontAlgn="auto">
              <a:spcAft>
                <a:spcPts val="0"/>
              </a:spcAft>
              <a:buFontTx/>
              <a:buNone/>
              <a:defRPr/>
            </a:pPr>
            <a:endParaRPr lang="ru-RU" sz="1600" dirty="0" smtClean="0"/>
          </a:p>
          <a:p>
            <a:pPr marL="0" indent="1588" fontAlgn="auto">
              <a:spcAft>
                <a:spcPts val="0"/>
              </a:spcAft>
              <a:buFontTx/>
              <a:buNone/>
              <a:defRPr/>
            </a:pPr>
            <a:r>
              <a:rPr lang="ru-RU" sz="1600" dirty="0" smtClean="0"/>
              <a:t>Потенциал </a:t>
            </a:r>
            <a:r>
              <a:rPr lang="ru-RU" sz="1600" dirty="0"/>
              <a:t>действия, возникающий в клетках </a:t>
            </a:r>
            <a:r>
              <a:rPr lang="ru-RU" sz="1600" dirty="0" err="1"/>
              <a:t>супраоптического</a:t>
            </a:r>
            <a:r>
              <a:rPr lang="ru-RU" sz="1600" dirty="0"/>
              <a:t> или </a:t>
            </a:r>
            <a:r>
              <a:rPr lang="ru-RU" sz="1600" dirty="0" err="1"/>
              <a:t>паравентрикулярного</a:t>
            </a:r>
            <a:r>
              <a:rPr lang="ru-RU" sz="1600" dirty="0"/>
              <a:t> ядер, </a:t>
            </a:r>
            <a:r>
              <a:rPr lang="ru-RU" sz="1600" dirty="0" smtClean="0"/>
              <a:t>приводит </a:t>
            </a:r>
            <a:r>
              <a:rPr lang="ru-RU" sz="1600" dirty="0"/>
              <a:t>к высвобождению гормона путём </a:t>
            </a:r>
            <a:r>
              <a:rPr lang="ru-RU" sz="1600" dirty="0" err="1"/>
              <a:t>экзоцитоза</a:t>
            </a:r>
            <a:r>
              <a:rPr lang="ru-RU" sz="1600" dirty="0"/>
              <a:t> из нейросекреторных гранул в кровеносную систему.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endParaRPr lang="ru-RU" sz="1600" dirty="0"/>
          </a:p>
        </p:txBody>
      </p:sp>
      <p:pic>
        <p:nvPicPr>
          <p:cNvPr id="38916" name="Picture 2" descr="http://www.bionet.nsc.ru/chair/works/dubovenko/g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62075"/>
            <a:ext cx="549592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673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Прямоугольник 1"/>
          <p:cNvSpPr>
            <a:spLocks noChangeArrowheads="1"/>
          </p:cNvSpPr>
          <p:nvPr/>
        </p:nvSpPr>
        <p:spPr bwMode="auto">
          <a:xfrm>
            <a:off x="4286250" y="1444625"/>
            <a:ext cx="4357688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АДГ </a:t>
            </a:r>
          </a:p>
          <a:p>
            <a:r>
              <a:rPr lang="ru-RU"/>
              <a:t>действует на эпителиоциты собирательных трубочек нефрона, влияя на синтез белков аквапоринов, осуществляющих пассивную реабсорбцию воды.  Также АДГ вызывает сужение артерий и повышение Ра.</a:t>
            </a:r>
          </a:p>
          <a:p>
            <a:r>
              <a:rPr lang="ru-RU"/>
              <a:t>Гиперосмичность крови и понижение Ра стимулирует выработку АДГ, а гипоосмичность и повышение Ра – угнетает. </a:t>
            </a:r>
          </a:p>
        </p:txBody>
      </p:sp>
      <p:pic>
        <p:nvPicPr>
          <p:cNvPr id="39939" name="Picture 4" descr="http://www.bbmed.ru/info/kidne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0362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6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/>
          <p:nvPr/>
        </p:nvSpPr>
        <p:spPr>
          <a:xfrm>
            <a:off x="1997075" y="808038"/>
            <a:ext cx="5734050" cy="5735637"/>
          </a:xfrm>
          <a:custGeom>
            <a:avLst/>
            <a:gdLst>
              <a:gd name="connsiteX0" fmla="*/ 93023 w 5674425"/>
              <a:gd name="connsiteY0" fmla="*/ 3455719 h 4665023"/>
              <a:gd name="connsiteX1" fmla="*/ 104898 w 5674425"/>
              <a:gd name="connsiteY1" fmla="*/ 1009402 h 4665023"/>
              <a:gd name="connsiteX2" fmla="*/ 259278 w 5674425"/>
              <a:gd name="connsiteY2" fmla="*/ 166254 h 4665023"/>
              <a:gd name="connsiteX3" fmla="*/ 841169 w 5674425"/>
              <a:gd name="connsiteY3" fmla="*/ 11875 h 4665023"/>
              <a:gd name="connsiteX4" fmla="*/ 1375558 w 5674425"/>
              <a:gd name="connsiteY4" fmla="*/ 190005 h 4665023"/>
              <a:gd name="connsiteX5" fmla="*/ 2705595 w 5674425"/>
              <a:gd name="connsiteY5" fmla="*/ 225631 h 4665023"/>
              <a:gd name="connsiteX6" fmla="*/ 5092535 w 5674425"/>
              <a:gd name="connsiteY6" fmla="*/ 225631 h 4665023"/>
              <a:gd name="connsiteX7" fmla="*/ 5567548 w 5674425"/>
              <a:gd name="connsiteY7" fmla="*/ 427511 h 4665023"/>
              <a:gd name="connsiteX8" fmla="*/ 5662550 w 5674425"/>
              <a:gd name="connsiteY8" fmla="*/ 795646 h 4665023"/>
              <a:gd name="connsiteX9" fmla="*/ 5638800 w 5674425"/>
              <a:gd name="connsiteY9" fmla="*/ 855023 h 4665023"/>
              <a:gd name="connsiteX10" fmla="*/ 5626924 w 5674425"/>
              <a:gd name="connsiteY10" fmla="*/ 3420093 h 4665023"/>
              <a:gd name="connsiteX11" fmla="*/ 5365667 w 5674425"/>
              <a:gd name="connsiteY11" fmla="*/ 3966358 h 4665023"/>
              <a:gd name="connsiteX12" fmla="*/ 4498769 w 5674425"/>
              <a:gd name="connsiteY12" fmla="*/ 4085111 h 4665023"/>
              <a:gd name="connsiteX13" fmla="*/ 3228109 w 5674425"/>
              <a:gd name="connsiteY13" fmla="*/ 4108862 h 4665023"/>
              <a:gd name="connsiteX14" fmla="*/ 1755569 w 5674425"/>
              <a:gd name="connsiteY14" fmla="*/ 4120737 h 4665023"/>
              <a:gd name="connsiteX15" fmla="*/ 1221179 w 5674425"/>
              <a:gd name="connsiteY15" fmla="*/ 4310742 h 4665023"/>
              <a:gd name="connsiteX16" fmla="*/ 864919 w 5674425"/>
              <a:gd name="connsiteY16" fmla="*/ 4524498 h 4665023"/>
              <a:gd name="connsiteX17" fmla="*/ 199901 w 5674425"/>
              <a:gd name="connsiteY17" fmla="*/ 4595750 h 4665023"/>
              <a:gd name="connsiteX18" fmla="*/ 21771 w 5674425"/>
              <a:gd name="connsiteY18" fmla="*/ 4108862 h 4665023"/>
              <a:gd name="connsiteX19" fmla="*/ 93023 w 5674425"/>
              <a:gd name="connsiteY19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676405"/>
              <a:gd name="connsiteY0" fmla="*/ 3455719 h 4665023"/>
              <a:gd name="connsiteX1" fmla="*/ 104898 w 5676405"/>
              <a:gd name="connsiteY1" fmla="*/ 1009402 h 4665023"/>
              <a:gd name="connsiteX2" fmla="*/ 259278 w 5676405"/>
              <a:gd name="connsiteY2" fmla="*/ 166254 h 4665023"/>
              <a:gd name="connsiteX3" fmla="*/ 841169 w 5676405"/>
              <a:gd name="connsiteY3" fmla="*/ 11875 h 4665023"/>
              <a:gd name="connsiteX4" fmla="*/ 1375558 w 5676405"/>
              <a:gd name="connsiteY4" fmla="*/ 190005 h 4665023"/>
              <a:gd name="connsiteX5" fmla="*/ 2705595 w 5676405"/>
              <a:gd name="connsiteY5" fmla="*/ 225631 h 4665023"/>
              <a:gd name="connsiteX6" fmla="*/ 5092535 w 5676405"/>
              <a:gd name="connsiteY6" fmla="*/ 225631 h 4665023"/>
              <a:gd name="connsiteX7" fmla="*/ 5567548 w 5676405"/>
              <a:gd name="connsiteY7" fmla="*/ 427511 h 4665023"/>
              <a:gd name="connsiteX8" fmla="*/ 5662550 w 5676405"/>
              <a:gd name="connsiteY8" fmla="*/ 795646 h 4665023"/>
              <a:gd name="connsiteX9" fmla="*/ 5626924 w 5676405"/>
              <a:gd name="connsiteY9" fmla="*/ 3420093 h 4665023"/>
              <a:gd name="connsiteX10" fmla="*/ 5365667 w 5676405"/>
              <a:gd name="connsiteY10" fmla="*/ 3966358 h 4665023"/>
              <a:gd name="connsiteX11" fmla="*/ 4498769 w 5676405"/>
              <a:gd name="connsiteY11" fmla="*/ 4085111 h 4665023"/>
              <a:gd name="connsiteX12" fmla="*/ 3228109 w 5676405"/>
              <a:gd name="connsiteY12" fmla="*/ 4108862 h 4665023"/>
              <a:gd name="connsiteX13" fmla="*/ 1755569 w 5676405"/>
              <a:gd name="connsiteY13" fmla="*/ 4120737 h 4665023"/>
              <a:gd name="connsiteX14" fmla="*/ 1221179 w 5676405"/>
              <a:gd name="connsiteY14" fmla="*/ 4310742 h 4665023"/>
              <a:gd name="connsiteX15" fmla="*/ 864919 w 5676405"/>
              <a:gd name="connsiteY15" fmla="*/ 4524498 h 4665023"/>
              <a:gd name="connsiteX16" fmla="*/ 199901 w 5676405"/>
              <a:gd name="connsiteY16" fmla="*/ 4595750 h 4665023"/>
              <a:gd name="connsiteX17" fmla="*/ 21771 w 5676405"/>
              <a:gd name="connsiteY17" fmla="*/ 4108862 h 4665023"/>
              <a:gd name="connsiteX18" fmla="*/ 93023 w 5676405"/>
              <a:gd name="connsiteY18" fmla="*/ 3455719 h 4665023"/>
              <a:gd name="connsiteX0" fmla="*/ 93023 w 5733802"/>
              <a:gd name="connsiteY0" fmla="*/ 3455719 h 4665023"/>
              <a:gd name="connsiteX1" fmla="*/ 104898 w 5733802"/>
              <a:gd name="connsiteY1" fmla="*/ 1009402 h 4665023"/>
              <a:gd name="connsiteX2" fmla="*/ 259278 w 5733802"/>
              <a:gd name="connsiteY2" fmla="*/ 166254 h 4665023"/>
              <a:gd name="connsiteX3" fmla="*/ 841169 w 5733802"/>
              <a:gd name="connsiteY3" fmla="*/ 11875 h 4665023"/>
              <a:gd name="connsiteX4" fmla="*/ 1375558 w 5733802"/>
              <a:gd name="connsiteY4" fmla="*/ 190005 h 4665023"/>
              <a:gd name="connsiteX5" fmla="*/ 2705595 w 5733802"/>
              <a:gd name="connsiteY5" fmla="*/ 225631 h 4665023"/>
              <a:gd name="connsiteX6" fmla="*/ 5092535 w 5733802"/>
              <a:gd name="connsiteY6" fmla="*/ 225631 h 4665023"/>
              <a:gd name="connsiteX7" fmla="*/ 5567548 w 5733802"/>
              <a:gd name="connsiteY7" fmla="*/ 427511 h 4665023"/>
              <a:gd name="connsiteX8" fmla="*/ 5662550 w 5733802"/>
              <a:gd name="connsiteY8" fmla="*/ 795646 h 4665023"/>
              <a:gd name="connsiteX9" fmla="*/ 5626924 w 5733802"/>
              <a:gd name="connsiteY9" fmla="*/ 3420093 h 4665023"/>
              <a:gd name="connsiteX10" fmla="*/ 5365667 w 5733802"/>
              <a:gd name="connsiteY10" fmla="*/ 3966358 h 4665023"/>
              <a:gd name="connsiteX11" fmla="*/ 4498769 w 5733802"/>
              <a:gd name="connsiteY11" fmla="*/ 4085111 h 4665023"/>
              <a:gd name="connsiteX12" fmla="*/ 3228109 w 5733802"/>
              <a:gd name="connsiteY12" fmla="*/ 4108862 h 4665023"/>
              <a:gd name="connsiteX13" fmla="*/ 1755569 w 5733802"/>
              <a:gd name="connsiteY13" fmla="*/ 4120737 h 4665023"/>
              <a:gd name="connsiteX14" fmla="*/ 1221179 w 5733802"/>
              <a:gd name="connsiteY14" fmla="*/ 4310742 h 4665023"/>
              <a:gd name="connsiteX15" fmla="*/ 864919 w 5733802"/>
              <a:gd name="connsiteY15" fmla="*/ 4524498 h 4665023"/>
              <a:gd name="connsiteX16" fmla="*/ 199901 w 5733802"/>
              <a:gd name="connsiteY16" fmla="*/ 4595750 h 4665023"/>
              <a:gd name="connsiteX17" fmla="*/ 21771 w 5733802"/>
              <a:gd name="connsiteY17" fmla="*/ 4108862 h 4665023"/>
              <a:gd name="connsiteX18" fmla="*/ 93023 w 5733802"/>
              <a:gd name="connsiteY18" fmla="*/ 3455719 h 466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733802" h="4665023">
                <a:moveTo>
                  <a:pt x="93023" y="3455719"/>
                </a:moveTo>
                <a:cubicBezTo>
                  <a:pt x="106878" y="2939142"/>
                  <a:pt x="77189" y="1557646"/>
                  <a:pt x="104898" y="1009402"/>
                </a:cubicBezTo>
                <a:cubicBezTo>
                  <a:pt x="132607" y="461158"/>
                  <a:pt x="136566" y="332508"/>
                  <a:pt x="259278" y="166254"/>
                </a:cubicBezTo>
                <a:cubicBezTo>
                  <a:pt x="381990" y="0"/>
                  <a:pt x="655122" y="7917"/>
                  <a:pt x="841169" y="11875"/>
                </a:cubicBezTo>
                <a:cubicBezTo>
                  <a:pt x="1027216" y="15834"/>
                  <a:pt x="1064820" y="154379"/>
                  <a:pt x="1375558" y="190005"/>
                </a:cubicBezTo>
                <a:cubicBezTo>
                  <a:pt x="1686296" y="225631"/>
                  <a:pt x="2705595" y="225631"/>
                  <a:pt x="2705595" y="225631"/>
                </a:cubicBezTo>
                <a:cubicBezTo>
                  <a:pt x="3325091" y="231569"/>
                  <a:pt x="4615543" y="191984"/>
                  <a:pt x="5092535" y="225631"/>
                </a:cubicBezTo>
                <a:cubicBezTo>
                  <a:pt x="5569527" y="259278"/>
                  <a:pt x="5472546" y="332509"/>
                  <a:pt x="5567548" y="427511"/>
                </a:cubicBezTo>
                <a:cubicBezTo>
                  <a:pt x="5733802" y="700643"/>
                  <a:pt x="5652654" y="296882"/>
                  <a:pt x="5662550" y="795646"/>
                </a:cubicBezTo>
                <a:cubicBezTo>
                  <a:pt x="5672446" y="1294410"/>
                  <a:pt x="5676405" y="2891641"/>
                  <a:pt x="5626924" y="3420093"/>
                </a:cubicBezTo>
                <a:cubicBezTo>
                  <a:pt x="5577444" y="3948545"/>
                  <a:pt x="5553693" y="3855522"/>
                  <a:pt x="5365667" y="3966358"/>
                </a:cubicBezTo>
                <a:cubicBezTo>
                  <a:pt x="5177641" y="4077194"/>
                  <a:pt x="4855029" y="4061360"/>
                  <a:pt x="4498769" y="4085111"/>
                </a:cubicBezTo>
                <a:cubicBezTo>
                  <a:pt x="4142509" y="4108862"/>
                  <a:pt x="3228109" y="4108862"/>
                  <a:pt x="3228109" y="4108862"/>
                </a:cubicBezTo>
                <a:cubicBezTo>
                  <a:pt x="2770909" y="4114800"/>
                  <a:pt x="2090057" y="4087090"/>
                  <a:pt x="1755569" y="4120737"/>
                </a:cubicBezTo>
                <a:cubicBezTo>
                  <a:pt x="1421081" y="4154384"/>
                  <a:pt x="1369621" y="4243449"/>
                  <a:pt x="1221179" y="4310742"/>
                </a:cubicBezTo>
                <a:cubicBezTo>
                  <a:pt x="1072737" y="4378035"/>
                  <a:pt x="1035132" y="4476997"/>
                  <a:pt x="864919" y="4524498"/>
                </a:cubicBezTo>
                <a:cubicBezTo>
                  <a:pt x="694706" y="4571999"/>
                  <a:pt x="340426" y="4665023"/>
                  <a:pt x="199901" y="4595750"/>
                </a:cubicBezTo>
                <a:cubicBezTo>
                  <a:pt x="59376" y="4526477"/>
                  <a:pt x="43542" y="4300846"/>
                  <a:pt x="21771" y="4108862"/>
                </a:cubicBezTo>
                <a:cubicBezTo>
                  <a:pt x="0" y="3916878"/>
                  <a:pt x="79169" y="3972296"/>
                  <a:pt x="93023" y="3455719"/>
                </a:cubicBezTo>
                <a:close/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2141517" y="65977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6831" y="64581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232650" y="1614488"/>
            <a:ext cx="890588" cy="6540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6673850" y="1543050"/>
            <a:ext cx="1497013" cy="4762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17" idx="1"/>
          </p:cNvCxnSpPr>
          <p:nvPr/>
        </p:nvCxnSpPr>
        <p:spPr>
          <a:xfrm flipV="1">
            <a:off x="7077075" y="2239963"/>
            <a:ext cx="1368425" cy="76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6709569" y="1994694"/>
            <a:ext cx="996950" cy="23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8445500" y="2009775"/>
            <a:ext cx="698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Na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6956425" y="1236663"/>
            <a:ext cx="6286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АТФ</a:t>
            </a:r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6669088" y="2374900"/>
            <a:ext cx="10906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АДФ+Рн</a:t>
            </a:r>
          </a:p>
        </p:txBody>
      </p:sp>
      <p:sp>
        <p:nvSpPr>
          <p:cNvPr id="103" name="Прямоугольник 102"/>
          <p:cNvSpPr>
            <a:spLocks noChangeArrowheads="1"/>
          </p:cNvSpPr>
          <p:nvPr/>
        </p:nvSpPr>
        <p:spPr bwMode="auto">
          <a:xfrm>
            <a:off x="2078038" y="5262563"/>
            <a:ext cx="1047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-50мВ</a:t>
            </a:r>
          </a:p>
        </p:txBody>
      </p:sp>
      <p:sp>
        <p:nvSpPr>
          <p:cNvPr id="69" name="Блок-схема: память с прямым доступом 68"/>
          <p:cNvSpPr/>
          <p:nvPr/>
        </p:nvSpPr>
        <p:spPr>
          <a:xfrm>
            <a:off x="1770063" y="1187450"/>
            <a:ext cx="854075" cy="333375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70" name="Прямая со стрелкой 69"/>
          <p:cNvCxnSpPr>
            <a:stCxn id="69" idx="1"/>
          </p:cNvCxnSpPr>
          <p:nvPr/>
        </p:nvCxnSpPr>
        <p:spPr>
          <a:xfrm rot="10800000">
            <a:off x="1258888" y="1330325"/>
            <a:ext cx="511175" cy="23813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>
            <a:off x="2457450" y="1354138"/>
            <a:ext cx="415925" cy="11112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>
            <a:spLocks noChangeArrowheads="1"/>
          </p:cNvSpPr>
          <p:nvPr/>
        </p:nvSpPr>
        <p:spPr bwMode="auto">
          <a:xfrm>
            <a:off x="779463" y="1128713"/>
            <a:ext cx="48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76" name="Прямоугольник 75"/>
          <p:cNvSpPr>
            <a:spLocks noChangeArrowheads="1"/>
          </p:cNvSpPr>
          <p:nvPr/>
        </p:nvSpPr>
        <p:spPr bwMode="auto">
          <a:xfrm>
            <a:off x="8294688" y="2895600"/>
            <a:ext cx="484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86" name="Прямоугольник 85"/>
          <p:cNvSpPr>
            <a:spLocks noChangeArrowheads="1"/>
          </p:cNvSpPr>
          <p:nvPr/>
        </p:nvSpPr>
        <p:spPr bwMode="auto">
          <a:xfrm>
            <a:off x="6362700" y="5260975"/>
            <a:ext cx="1047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-80мВ</a:t>
            </a:r>
          </a:p>
        </p:txBody>
      </p:sp>
      <p:sp>
        <p:nvSpPr>
          <p:cNvPr id="87" name="Полилиния 86"/>
          <p:cNvSpPr/>
          <p:nvPr/>
        </p:nvSpPr>
        <p:spPr>
          <a:xfrm>
            <a:off x="2141517" y="6597732"/>
            <a:ext cx="5820888" cy="544286"/>
          </a:xfrm>
          <a:custGeom>
            <a:avLst/>
            <a:gdLst>
              <a:gd name="connsiteX0" fmla="*/ 41564 w 5820888"/>
              <a:gd name="connsiteY0" fmla="*/ 0 h 544286"/>
              <a:gd name="connsiteX1" fmla="*/ 124691 w 5820888"/>
              <a:gd name="connsiteY1" fmla="*/ 439387 h 544286"/>
              <a:gd name="connsiteX2" fmla="*/ 789709 w 5820888"/>
              <a:gd name="connsiteY2" fmla="*/ 510639 h 544286"/>
              <a:gd name="connsiteX3" fmla="*/ 1193470 w 5820888"/>
              <a:gd name="connsiteY3" fmla="*/ 237506 h 544286"/>
              <a:gd name="connsiteX4" fmla="*/ 1941616 w 5820888"/>
              <a:gd name="connsiteY4" fmla="*/ 190005 h 544286"/>
              <a:gd name="connsiteX5" fmla="*/ 5183579 w 5820888"/>
              <a:gd name="connsiteY5" fmla="*/ 190005 h 544286"/>
              <a:gd name="connsiteX6" fmla="*/ 5765470 w 5820888"/>
              <a:gd name="connsiteY6" fmla="*/ 23750 h 544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820888" h="544286">
                <a:moveTo>
                  <a:pt x="41564" y="0"/>
                </a:moveTo>
                <a:cubicBezTo>
                  <a:pt x="20782" y="177140"/>
                  <a:pt x="0" y="354280"/>
                  <a:pt x="124691" y="439387"/>
                </a:cubicBezTo>
                <a:cubicBezTo>
                  <a:pt x="249382" y="524494"/>
                  <a:pt x="611579" y="544286"/>
                  <a:pt x="789709" y="510639"/>
                </a:cubicBezTo>
                <a:cubicBezTo>
                  <a:pt x="967839" y="476992"/>
                  <a:pt x="1001486" y="290945"/>
                  <a:pt x="1193470" y="237506"/>
                </a:cubicBezTo>
                <a:cubicBezTo>
                  <a:pt x="1385455" y="184067"/>
                  <a:pt x="1276598" y="197922"/>
                  <a:pt x="1941616" y="190005"/>
                </a:cubicBezTo>
                <a:cubicBezTo>
                  <a:pt x="2606634" y="182088"/>
                  <a:pt x="4546270" y="217714"/>
                  <a:pt x="5183579" y="190005"/>
                </a:cubicBezTo>
                <a:cubicBezTo>
                  <a:pt x="5820888" y="162296"/>
                  <a:pt x="5793179" y="93023"/>
                  <a:pt x="5765470" y="23750"/>
                </a:cubicBezTo>
              </a:path>
            </a:pathLst>
          </a:custGeom>
          <a:noFill/>
          <a:ln w="38100">
            <a:solidFill>
              <a:srgbClr val="00B050"/>
            </a:solidFill>
          </a:ln>
          <a:scene3d>
            <a:camera prst="orthographicFront">
              <a:rot lat="21599876" lon="10799999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8" name="Скругленный прямоугольник 87"/>
          <p:cNvSpPr/>
          <p:nvPr/>
        </p:nvSpPr>
        <p:spPr>
          <a:xfrm>
            <a:off x="2206831" y="6458193"/>
            <a:ext cx="795647" cy="154379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9" name="Овал 88"/>
          <p:cNvSpPr/>
          <p:nvPr/>
        </p:nvSpPr>
        <p:spPr>
          <a:xfrm>
            <a:off x="8218488" y="5154613"/>
            <a:ext cx="414337" cy="4508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+</a:t>
            </a:r>
          </a:p>
        </p:txBody>
      </p:sp>
      <p:sp>
        <p:nvSpPr>
          <p:cNvPr id="90" name="Овал 89"/>
          <p:cNvSpPr/>
          <p:nvPr/>
        </p:nvSpPr>
        <p:spPr>
          <a:xfrm>
            <a:off x="1066800" y="5135563"/>
            <a:ext cx="415925" cy="4524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/>
              <a:t>-</a:t>
            </a:r>
          </a:p>
        </p:txBody>
      </p:sp>
      <p:sp>
        <p:nvSpPr>
          <p:cNvPr id="91" name="Левая круглая скобка 90"/>
          <p:cNvSpPr/>
          <p:nvPr/>
        </p:nvSpPr>
        <p:spPr>
          <a:xfrm rot="16200000">
            <a:off x="4788695" y="2069306"/>
            <a:ext cx="119062" cy="7165975"/>
          </a:xfrm>
          <a:prstGeom prst="leftBracket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9" name="Прямоугольник 98"/>
          <p:cNvSpPr>
            <a:spLocks noChangeArrowheads="1"/>
          </p:cNvSpPr>
          <p:nvPr/>
        </p:nvSpPr>
        <p:spPr bwMode="auto">
          <a:xfrm>
            <a:off x="4306888" y="6019800"/>
            <a:ext cx="11239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+50мВ</a:t>
            </a:r>
          </a:p>
        </p:txBody>
      </p:sp>
      <p:sp>
        <p:nvSpPr>
          <p:cNvPr id="105" name="Блок-схема: память с прямым доступом 104"/>
          <p:cNvSpPr/>
          <p:nvPr/>
        </p:nvSpPr>
        <p:spPr>
          <a:xfrm>
            <a:off x="7161213" y="2801938"/>
            <a:ext cx="854075" cy="333375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06" name="Прямая со стрелкой 105"/>
          <p:cNvCxnSpPr/>
          <p:nvPr/>
        </p:nvCxnSpPr>
        <p:spPr>
          <a:xfrm>
            <a:off x="7885113" y="2957513"/>
            <a:ext cx="403225" cy="11112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>
            <a:endCxn id="105" idx="1"/>
          </p:cNvCxnSpPr>
          <p:nvPr/>
        </p:nvCxnSpPr>
        <p:spPr>
          <a:xfrm>
            <a:off x="6745288" y="2957513"/>
            <a:ext cx="415925" cy="11112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Прямоугольник 111"/>
          <p:cNvSpPr>
            <a:spLocks noChangeArrowheads="1"/>
          </p:cNvSpPr>
          <p:nvPr/>
        </p:nvSpPr>
        <p:spPr bwMode="auto">
          <a:xfrm>
            <a:off x="6107113" y="1433513"/>
            <a:ext cx="484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К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124" name="Прямоугольник 123"/>
          <p:cNvSpPr>
            <a:spLocks noChangeArrowheads="1"/>
          </p:cNvSpPr>
          <p:nvPr/>
        </p:nvSpPr>
        <p:spPr bwMode="auto">
          <a:xfrm>
            <a:off x="350838" y="2971800"/>
            <a:ext cx="7604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  <a:r>
              <a:rPr lang="ru-RU" sz="2400" baseline="-25000"/>
              <a:t>2</a:t>
            </a:r>
            <a:r>
              <a:rPr lang="en-US" sz="2400"/>
              <a:t>O</a:t>
            </a:r>
            <a:endParaRPr lang="ru-RU" sz="2400" baseline="-25000"/>
          </a:p>
        </p:txBody>
      </p:sp>
      <p:sp>
        <p:nvSpPr>
          <p:cNvPr id="128" name="Выгнутая вправо стрелка 127"/>
          <p:cNvSpPr/>
          <p:nvPr/>
        </p:nvSpPr>
        <p:spPr>
          <a:xfrm>
            <a:off x="1258888" y="3098800"/>
            <a:ext cx="628650" cy="7127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Блок-схема: память с прямым доступом 48"/>
          <p:cNvSpPr/>
          <p:nvPr/>
        </p:nvSpPr>
        <p:spPr>
          <a:xfrm>
            <a:off x="1766888" y="1779588"/>
            <a:ext cx="855662" cy="331787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50" name="Прямая со стрелкой 49"/>
          <p:cNvCxnSpPr/>
          <p:nvPr/>
        </p:nvCxnSpPr>
        <p:spPr>
          <a:xfrm>
            <a:off x="2492375" y="1933575"/>
            <a:ext cx="403225" cy="127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endCxn id="49" idx="1"/>
          </p:cNvCxnSpPr>
          <p:nvPr/>
        </p:nvCxnSpPr>
        <p:spPr>
          <a:xfrm>
            <a:off x="1352550" y="1933575"/>
            <a:ext cx="414338" cy="12700"/>
          </a:xfrm>
          <a:prstGeom prst="line">
            <a:avLst/>
          </a:prstGeom>
          <a:ln w="38100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>
            <a:spLocks noChangeArrowheads="1"/>
          </p:cNvSpPr>
          <p:nvPr/>
        </p:nvSpPr>
        <p:spPr bwMode="auto">
          <a:xfrm>
            <a:off x="2906713" y="1695450"/>
            <a:ext cx="820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Na</a:t>
            </a:r>
            <a:r>
              <a:rPr lang="en-US" sz="2400" baseline="30000"/>
              <a:t>+</a:t>
            </a:r>
            <a:endParaRPr lang="ru-RU" sz="2400"/>
          </a:p>
        </p:txBody>
      </p:sp>
      <p:sp>
        <p:nvSpPr>
          <p:cNvPr id="64" name="Блок-схема: решение 63"/>
          <p:cNvSpPr/>
          <p:nvPr/>
        </p:nvSpPr>
        <p:spPr>
          <a:xfrm>
            <a:off x="8003962" y="3384468"/>
            <a:ext cx="890656" cy="1187540"/>
          </a:xfrm>
          <a:prstGeom prst="flowChartDecisi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b="1" dirty="0"/>
              <a:t>АДГ</a:t>
            </a:r>
          </a:p>
        </p:txBody>
      </p:sp>
      <p:sp>
        <p:nvSpPr>
          <p:cNvPr id="68" name="Пирог 67"/>
          <p:cNvSpPr/>
          <p:nvPr/>
        </p:nvSpPr>
        <p:spPr>
          <a:xfrm rot="3094513">
            <a:off x="7670442" y="3560286"/>
            <a:ext cx="622043" cy="672169"/>
          </a:xfrm>
          <a:prstGeom prst="pi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3" name="Кольцо 72"/>
          <p:cNvSpPr/>
          <p:nvPr/>
        </p:nvSpPr>
        <p:spPr>
          <a:xfrm>
            <a:off x="4678363" y="2043113"/>
            <a:ext cx="1390650" cy="1068387"/>
          </a:xfrm>
          <a:prstGeom prst="don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ядро</a:t>
            </a:r>
          </a:p>
        </p:txBody>
      </p:sp>
      <p:cxnSp>
        <p:nvCxnSpPr>
          <p:cNvPr id="74" name="Прямая со стрелкой 73"/>
          <p:cNvCxnSpPr>
            <a:stCxn id="110" idx="0"/>
            <a:endCxn id="73" idx="5"/>
          </p:cNvCxnSpPr>
          <p:nvPr/>
        </p:nvCxnSpPr>
        <p:spPr>
          <a:xfrm rot="16200000" flipV="1">
            <a:off x="5156994" y="3661569"/>
            <a:ext cx="1449387" cy="34925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73" idx="2"/>
            <a:endCxn id="92" idx="3"/>
          </p:cNvCxnSpPr>
          <p:nvPr/>
        </p:nvCxnSpPr>
        <p:spPr>
          <a:xfrm rot="10800000">
            <a:off x="4016375" y="2568575"/>
            <a:ext cx="661988" cy="7938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013075" y="2338388"/>
            <a:ext cx="1003300" cy="46037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/>
              <a:t>мРНК</a:t>
            </a:r>
            <a:endParaRPr lang="ru-RU" sz="2400" dirty="0"/>
          </a:p>
        </p:txBody>
      </p:sp>
      <p:sp>
        <p:nvSpPr>
          <p:cNvPr id="96" name="Правильный пятиугольник 95"/>
          <p:cNvSpPr/>
          <p:nvPr/>
        </p:nvSpPr>
        <p:spPr>
          <a:xfrm>
            <a:off x="3206337" y="3206335"/>
            <a:ext cx="2434442" cy="914400"/>
          </a:xfrm>
          <a:prstGeom prst="pentagon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/>
              <a:t>синтез</a:t>
            </a:r>
          </a:p>
          <a:p>
            <a:pPr algn="ctr">
              <a:defRPr/>
            </a:pPr>
            <a:r>
              <a:rPr lang="ru-RU" b="1" dirty="0" err="1"/>
              <a:t>аквопоринов</a:t>
            </a:r>
            <a:endParaRPr lang="ru-RU" b="1" dirty="0"/>
          </a:p>
          <a:p>
            <a:pPr algn="ctr">
              <a:defRPr/>
            </a:pPr>
            <a:endParaRPr lang="ru-RU" b="1" dirty="0"/>
          </a:p>
        </p:txBody>
      </p:sp>
      <p:cxnSp>
        <p:nvCxnSpPr>
          <p:cNvPr id="97" name="Прямая со стрелкой 96"/>
          <p:cNvCxnSpPr>
            <a:stCxn id="92" idx="2"/>
          </p:cNvCxnSpPr>
          <p:nvPr/>
        </p:nvCxnSpPr>
        <p:spPr>
          <a:xfrm rot="16200000" flipH="1">
            <a:off x="3764756" y="2548732"/>
            <a:ext cx="407987" cy="90805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>
            <a:endCxn id="137" idx="0"/>
          </p:cNvCxnSpPr>
          <p:nvPr/>
        </p:nvCxnSpPr>
        <p:spPr>
          <a:xfrm rot="10800000" flipV="1">
            <a:off x="3170238" y="3556000"/>
            <a:ext cx="36512" cy="896938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12" name="TextBox 65"/>
          <p:cNvSpPr txBox="1">
            <a:spLocks noChangeArrowheads="1"/>
          </p:cNvSpPr>
          <p:nvPr/>
        </p:nvSpPr>
        <p:spPr bwMode="auto">
          <a:xfrm>
            <a:off x="593725" y="0"/>
            <a:ext cx="828833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/>
              <a:t>Действие АДГ на проницаемость стенки собирательной трубочки для воды</a:t>
            </a:r>
          </a:p>
        </p:txBody>
      </p:sp>
      <p:sp>
        <p:nvSpPr>
          <p:cNvPr id="100" name="Овал 99"/>
          <p:cNvSpPr/>
          <p:nvPr/>
        </p:nvSpPr>
        <p:spPr>
          <a:xfrm>
            <a:off x="7042150" y="4049713"/>
            <a:ext cx="747713" cy="511175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/>
              <a:t>GP</a:t>
            </a:r>
            <a:endParaRPr lang="ru-RU" dirty="0"/>
          </a:p>
        </p:txBody>
      </p:sp>
      <p:sp>
        <p:nvSpPr>
          <p:cNvPr id="101" name="Хорда 100"/>
          <p:cNvSpPr/>
          <p:nvPr/>
        </p:nvSpPr>
        <p:spPr>
          <a:xfrm>
            <a:off x="7018338" y="4606925"/>
            <a:ext cx="795337" cy="547688"/>
          </a:xfrm>
          <a:prstGeom prst="chord">
            <a:avLst>
              <a:gd name="adj1" fmla="val 2700000"/>
              <a:gd name="adj2" fmla="val 1872826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/>
              <a:t>АЦ</a:t>
            </a:r>
          </a:p>
        </p:txBody>
      </p:sp>
      <p:sp>
        <p:nvSpPr>
          <p:cNvPr id="102" name="Прямоугольник 101"/>
          <p:cNvSpPr>
            <a:spLocks noChangeArrowheads="1"/>
          </p:cNvSpPr>
          <p:nvPr/>
        </p:nvSpPr>
        <p:spPr bwMode="auto">
          <a:xfrm>
            <a:off x="5802313" y="5070475"/>
            <a:ext cx="777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/>
              <a:t>АТФ</a:t>
            </a:r>
          </a:p>
        </p:txBody>
      </p:sp>
      <p:sp>
        <p:nvSpPr>
          <p:cNvPr id="109" name="Выгнутая вниз стрелка 108"/>
          <p:cNvSpPr/>
          <p:nvPr/>
        </p:nvSpPr>
        <p:spPr>
          <a:xfrm rot="15934908">
            <a:off x="6305550" y="4643438"/>
            <a:ext cx="855663" cy="509587"/>
          </a:xfrm>
          <a:prstGeom prst="curvedUp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373688" y="4403725"/>
            <a:ext cx="1052512" cy="4619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 err="1"/>
              <a:t>цАМФ</a:t>
            </a:r>
            <a:endParaRPr lang="ru-RU" sz="2400" dirty="0"/>
          </a:p>
        </p:txBody>
      </p:sp>
      <p:cxnSp>
        <p:nvCxnSpPr>
          <p:cNvPr id="120" name="Прямая со стрелкой 119"/>
          <p:cNvCxnSpPr>
            <a:stCxn id="110" idx="1"/>
            <a:endCxn id="123" idx="3"/>
          </p:cNvCxnSpPr>
          <p:nvPr/>
        </p:nvCxnSpPr>
        <p:spPr>
          <a:xfrm rot="10800000" flipV="1">
            <a:off x="4903788" y="4635500"/>
            <a:ext cx="469900" cy="685800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Прямоугольник 122"/>
          <p:cNvSpPr/>
          <p:nvPr/>
        </p:nvSpPr>
        <p:spPr>
          <a:xfrm>
            <a:off x="4183063" y="5091113"/>
            <a:ext cx="720725" cy="461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ru-RU" sz="2400" dirty="0"/>
              <a:t>ПКА</a:t>
            </a:r>
          </a:p>
        </p:txBody>
      </p:sp>
      <p:sp>
        <p:nvSpPr>
          <p:cNvPr id="137" name="Овал 136"/>
          <p:cNvSpPr/>
          <p:nvPr/>
        </p:nvSpPr>
        <p:spPr>
          <a:xfrm>
            <a:off x="2801938" y="4452938"/>
            <a:ext cx="736600" cy="558800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8" name="Блок-схема: память с прямым доступом 137"/>
          <p:cNvSpPr/>
          <p:nvPr/>
        </p:nvSpPr>
        <p:spPr>
          <a:xfrm>
            <a:off x="2636838" y="4595813"/>
            <a:ext cx="508000" cy="295275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40" name="Прямая со стрелкой 139"/>
          <p:cNvCxnSpPr>
            <a:stCxn id="123" idx="1"/>
            <a:endCxn id="137" idx="5"/>
          </p:cNvCxnSpPr>
          <p:nvPr/>
        </p:nvCxnSpPr>
        <p:spPr>
          <a:xfrm rot="10800000">
            <a:off x="3430588" y="4929188"/>
            <a:ext cx="752475" cy="392112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Прямая со стрелкой 142"/>
          <p:cNvCxnSpPr>
            <a:stCxn id="138" idx="1"/>
          </p:cNvCxnSpPr>
          <p:nvPr/>
        </p:nvCxnSpPr>
        <p:spPr>
          <a:xfrm rot="10800000">
            <a:off x="2078038" y="3432175"/>
            <a:ext cx="558800" cy="1311275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Блок-схема: память с прямым доступом 145"/>
          <p:cNvSpPr/>
          <p:nvPr/>
        </p:nvSpPr>
        <p:spPr>
          <a:xfrm>
            <a:off x="1730375" y="3013075"/>
            <a:ext cx="854075" cy="331788"/>
          </a:xfrm>
          <a:prstGeom prst="flowChartMagneticDrum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3" name="Прямая со стрелкой 92"/>
          <p:cNvCxnSpPr/>
          <p:nvPr/>
        </p:nvCxnSpPr>
        <p:spPr>
          <a:xfrm>
            <a:off x="1254125" y="3190875"/>
            <a:ext cx="1608138" cy="3175"/>
          </a:xfrm>
          <a:prstGeom prst="straightConnector1">
            <a:avLst/>
          </a:prstGeom>
          <a:ln w="57150">
            <a:solidFill>
              <a:srgbClr val="0070C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37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  <p:bldP spid="19" grpId="0"/>
      <p:bldP spid="20" grpId="0"/>
      <p:bldP spid="103" grpId="0"/>
      <p:bldP spid="69" grpId="0" animBg="1"/>
      <p:bldP spid="72" grpId="0"/>
      <p:bldP spid="76" grpId="0"/>
      <p:bldP spid="86" grpId="0"/>
      <p:bldP spid="89" grpId="0" animBg="1"/>
      <p:bldP spid="90" grpId="0" animBg="1"/>
      <p:bldP spid="91" grpId="0" animBg="1"/>
      <p:bldP spid="99" grpId="0"/>
      <p:bldP spid="105" grpId="0" animBg="1"/>
      <p:bldP spid="112" grpId="0"/>
      <p:bldP spid="124" grpId="0"/>
      <p:bldP spid="128" grpId="0" animBg="1"/>
      <p:bldP spid="49" grpId="0" animBg="1"/>
      <p:bldP spid="57" grpId="0"/>
      <p:bldP spid="73" grpId="0" animBg="1"/>
      <p:bldP spid="92" grpId="0" animBg="1"/>
      <p:bldP spid="100" grpId="0" animBg="1"/>
      <p:bldP spid="101" grpId="0" animBg="1"/>
      <p:bldP spid="102" grpId="0"/>
      <p:bldP spid="109" grpId="0" animBg="1"/>
      <p:bldP spid="110" grpId="0" animBg="1"/>
      <p:bldP spid="123" grpId="0" animBg="1"/>
      <p:bldP spid="137" grpId="0" animBg="1"/>
      <p:bldP spid="138" grpId="0" animBg="1"/>
      <p:bldP spid="146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Прямоугольник 1"/>
          <p:cNvSpPr>
            <a:spLocks noChangeArrowheads="1"/>
          </p:cNvSpPr>
          <p:nvPr/>
        </p:nvSpPr>
        <p:spPr bwMode="auto">
          <a:xfrm>
            <a:off x="642938" y="285750"/>
            <a:ext cx="60007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u="sng" dirty="0"/>
              <a:t>Окситоцин</a:t>
            </a:r>
            <a:r>
              <a:rPr lang="ru-RU" dirty="0"/>
              <a:t> оказывает воздействие на </a:t>
            </a:r>
            <a:r>
              <a:rPr lang="ru-RU" dirty="0" err="1"/>
              <a:t>миометрий</a:t>
            </a:r>
            <a:r>
              <a:rPr lang="ru-RU" dirty="0"/>
              <a:t> и миоэпителий молочной железы, вызывая их сокращение.</a:t>
            </a:r>
          </a:p>
        </p:txBody>
      </p:sp>
      <p:pic>
        <p:nvPicPr>
          <p:cNvPr id="41987" name="Picture 2" descr="http://wsyachina.narod.ru/biology/brain_15/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313"/>
            <a:ext cx="5286375" cy="536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Прямоугольник 5"/>
          <p:cNvSpPr>
            <a:spLocks noChangeArrowheads="1"/>
          </p:cNvSpPr>
          <p:nvPr/>
        </p:nvSpPr>
        <p:spPr bwMode="auto">
          <a:xfrm>
            <a:off x="5429250" y="1071563"/>
            <a:ext cx="3500438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При механическом раздражении влагалища и шейки матки возникают нервные импульсы, которые поступают в гипоталамус и вызывают выделение окситоцина </a:t>
            </a:r>
            <a:r>
              <a:rPr lang="ru-RU" sz="2000" i="1" dirty="0"/>
              <a:t>(рефлекс Фергюсона).</a:t>
            </a:r>
            <a:r>
              <a:rPr lang="ru-RU" sz="2000" dirty="0"/>
              <a:t> К концу беременности под действием эстрогенов резко повышается чувствительность миометрия к окситоцину. </a:t>
            </a:r>
          </a:p>
        </p:txBody>
      </p:sp>
    </p:spTree>
    <p:extLst>
      <p:ext uri="{BB962C8B-B14F-4D97-AF65-F5344CB8AC3E}">
        <p14:creationId xmlns:p14="http://schemas.microsoft.com/office/powerpoint/2010/main" val="307733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8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www.lactohelp.ru/grvs/img/pic0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786688" cy="601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85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6" descr="http://www.lactohelp.ru/grvs/img/pic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63"/>
            <a:ext cx="7715250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>
            <a:off x="5715000" y="1214438"/>
            <a:ext cx="3222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Рефлекс выделения молока</a:t>
            </a:r>
          </a:p>
        </p:txBody>
      </p:sp>
      <p:sp>
        <p:nvSpPr>
          <p:cNvPr id="43012" name="Прямоугольник 3"/>
          <p:cNvSpPr>
            <a:spLocks noChangeArrowheads="1"/>
          </p:cNvSpPr>
          <p:nvPr/>
        </p:nvSpPr>
        <p:spPr bwMode="auto">
          <a:xfrm>
            <a:off x="0" y="357188"/>
            <a:ext cx="60007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Окситоцин</a:t>
            </a:r>
            <a:r>
              <a:rPr lang="ru-RU"/>
              <a:t> оказывает воздействие на миоэпителий молочной железы, вызывая его сокращение.</a:t>
            </a:r>
          </a:p>
        </p:txBody>
      </p:sp>
    </p:spTree>
    <p:extLst>
      <p:ext uri="{BB962C8B-B14F-4D97-AF65-F5344CB8AC3E}">
        <p14:creationId xmlns:p14="http://schemas.microsoft.com/office/powerpoint/2010/main" val="323023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204864"/>
            <a:ext cx="6192688" cy="1222375"/>
          </a:xfrm>
        </p:spPr>
        <p:txBody>
          <a:bodyPr/>
          <a:lstStyle/>
          <a:p>
            <a:r>
              <a:rPr lang="ru-RU" dirty="0" smtClean="0"/>
              <a:t>Щитовидная железа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5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 err="1"/>
              <a:t>Щитови́дная</a:t>
            </a:r>
            <a:r>
              <a:rPr lang="ru-RU" sz="2800" b="1" dirty="0"/>
              <a:t> железа́</a:t>
            </a:r>
            <a:r>
              <a:rPr lang="ru-RU" dirty="0"/>
              <a:t> (</a:t>
            </a:r>
            <a:r>
              <a:rPr lang="ru-RU" dirty="0">
                <a:hlinkClick r:id="rId2" action="ppaction://hlinkfile" tooltip="Латинский язык"/>
              </a:rPr>
              <a:t>лат.</a:t>
            </a:r>
            <a:r>
              <a:rPr lang="ru-RU" dirty="0"/>
              <a:t> </a:t>
            </a:r>
            <a:r>
              <a:rPr lang="ru-RU" i="1" dirty="0" err="1"/>
              <a:t>glandula</a:t>
            </a:r>
            <a:r>
              <a:rPr lang="ru-RU" i="1" dirty="0"/>
              <a:t> </a:t>
            </a:r>
            <a:r>
              <a:rPr lang="ru-RU" i="1" dirty="0" err="1"/>
              <a:t>thyroidea</a:t>
            </a:r>
            <a:r>
              <a:rPr lang="ru-RU" dirty="0"/>
              <a:t>) — </a:t>
            </a:r>
            <a:r>
              <a:rPr lang="ru-RU" dirty="0">
                <a:hlinkClick r:id="rId3" action="ppaction://hlinkfile" tooltip="Эндокринные железы"/>
              </a:rPr>
              <a:t>эндокринная железа</a:t>
            </a:r>
            <a:r>
              <a:rPr lang="ru-RU" dirty="0"/>
              <a:t> у позвоночных и человека, вырабатывающая </a:t>
            </a:r>
            <a:r>
              <a:rPr lang="ru-RU" dirty="0">
                <a:hlinkClick r:id="rId4" action="ppaction://hlinkfile" tooltip="Гормоны"/>
              </a:rPr>
              <a:t>гормоны</a:t>
            </a:r>
            <a:r>
              <a:rPr lang="ru-RU" dirty="0"/>
              <a:t>, участвующие в регуляции </a:t>
            </a:r>
            <a:r>
              <a:rPr lang="ru-RU" dirty="0">
                <a:hlinkClick r:id="rId5" action="ppaction://hlinkfile" tooltip="Обмен веществ"/>
              </a:rPr>
              <a:t>обмена веществ</a:t>
            </a:r>
            <a:r>
              <a:rPr lang="ru-RU" dirty="0"/>
              <a:t> — </a:t>
            </a:r>
            <a:r>
              <a:rPr lang="ru-RU" dirty="0">
                <a:hlinkClick r:id="rId6" action="ppaction://hlinkfile" tooltip="Тироксин"/>
              </a:rPr>
              <a:t>тироксин</a:t>
            </a:r>
            <a:r>
              <a:rPr lang="ru-RU" dirty="0"/>
              <a:t>, </a:t>
            </a:r>
            <a:r>
              <a:rPr lang="ru-RU" dirty="0" err="1">
                <a:hlinkClick r:id="rId7" action="ppaction://hlinkfile" tooltip="Трийодтиронин"/>
              </a:rPr>
              <a:t>трийодтиронин</a:t>
            </a:r>
            <a:r>
              <a:rPr lang="ru-RU" dirty="0"/>
              <a:t>, </a:t>
            </a:r>
            <a:r>
              <a:rPr lang="ru-RU" dirty="0" err="1">
                <a:hlinkClick r:id="rId8" action="ppaction://hlinkfile" tooltip="Тиреокальцитонин"/>
              </a:rPr>
              <a:t>тиреокальцитонин</a:t>
            </a:r>
            <a:r>
              <a:rPr lang="ru-RU" dirty="0"/>
              <a:t>.</a:t>
            </a:r>
          </a:p>
        </p:txBody>
      </p:sp>
      <p:pic>
        <p:nvPicPr>
          <p:cNvPr id="45059" name="Picture 2" descr="http://www.pyroenergen.com/articles08/images/thyroid-glan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143000"/>
            <a:ext cx="6357938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158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2428868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Синтез и секреция метаболических гормонов щитовидной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759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Свойства гормонов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ru-RU" dirty="0" smtClean="0"/>
              <a:t>Высокая биологическая активность</a:t>
            </a:r>
          </a:p>
          <a:p>
            <a:pPr lvl="1">
              <a:buClr>
                <a:srgbClr val="F0A22E"/>
              </a:buClr>
            </a:pPr>
            <a:r>
              <a:rPr lang="ru-RU" dirty="0">
                <a:solidFill>
                  <a:srgbClr val="4E3B30"/>
                </a:solidFill>
              </a:rPr>
              <a:t>Специфичность</a:t>
            </a:r>
          </a:p>
          <a:p>
            <a:pPr lvl="1"/>
            <a:r>
              <a:rPr lang="ru-RU" dirty="0" err="1" smtClean="0"/>
              <a:t>Дистантность</a:t>
            </a:r>
            <a:r>
              <a:rPr lang="ru-RU" dirty="0" smtClean="0"/>
              <a:t> действия</a:t>
            </a:r>
          </a:p>
          <a:p>
            <a:pPr lvl="1"/>
            <a:r>
              <a:rPr lang="ru-RU" dirty="0" smtClean="0"/>
              <a:t>Короткий срок жизни</a:t>
            </a:r>
          </a:p>
          <a:p>
            <a:pPr lvl="1"/>
            <a:r>
              <a:rPr lang="ru-RU" dirty="0" smtClean="0"/>
              <a:t>Синтез и секреция гормонов осуществляется не постоянно, а в зависимости от потребностей клеток мишеней</a:t>
            </a:r>
          </a:p>
          <a:p>
            <a:pPr lvl="1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714356"/>
            <a:ext cx="4429156" cy="52322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Щитовидная железа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4348" y="1571612"/>
            <a:ext cx="80724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/>
            <a:r>
              <a:rPr lang="ru-RU" sz="3200" dirty="0"/>
              <a:t>Чтобы происходил синтез тиреоидных гормонов, суточное потребление йода должно составлять около 150 мкг. Поступающий с пищей иод всасывается в кишечнике в кровь и поглощается из нее клетками щитовидной железы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9961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Йодный насос (йодная «ловушка»)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Базальная мембрана клеток щитовидной железы активно закачивает иодиды внутрь клеток</a:t>
            </a:r>
          </a:p>
          <a:p>
            <a:r>
              <a:rPr lang="ru-RU" dirty="0" smtClean="0"/>
              <a:t>Скорость зависит от концентрации ТТГ</a:t>
            </a:r>
          </a:p>
          <a:p>
            <a:r>
              <a:rPr lang="ru-RU" dirty="0" smtClean="0"/>
              <a:t>Концентрация йода внутри клеток в 30 раз выше чем в крови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95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histol.chuvashia.com/images/endocrine/thyroid-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571625"/>
            <a:ext cx="8334375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TextBox 2"/>
          <p:cNvSpPr txBox="1">
            <a:spLocks noChangeArrowheads="1"/>
          </p:cNvSpPr>
          <p:nvPr/>
        </p:nvSpPr>
        <p:spPr bwMode="auto">
          <a:xfrm>
            <a:off x="2000232" y="1000108"/>
            <a:ext cx="49164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Фолликулярные клетки щитовидной железы</a:t>
            </a:r>
          </a:p>
        </p:txBody>
      </p:sp>
      <p:sp>
        <p:nvSpPr>
          <p:cNvPr id="4" name="Выноска 1 (граница и черта) 3"/>
          <p:cNvSpPr/>
          <p:nvPr/>
        </p:nvSpPr>
        <p:spPr>
          <a:xfrm>
            <a:off x="1071538" y="214290"/>
            <a:ext cx="1500198" cy="642942"/>
          </a:xfrm>
          <a:prstGeom prst="accentBorderCallout1">
            <a:avLst>
              <a:gd name="adj1" fmla="val 18750"/>
              <a:gd name="adj2" fmla="val -8333"/>
              <a:gd name="adj3" fmla="val 319704"/>
              <a:gd name="adj4" fmla="val -142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коллоид</a:t>
            </a:r>
            <a:endParaRPr lang="ru-RU" dirty="0"/>
          </a:p>
        </p:txBody>
      </p:sp>
      <p:sp>
        <p:nvSpPr>
          <p:cNvPr id="5" name="Выноска 1 (граница и черта) 4"/>
          <p:cNvSpPr/>
          <p:nvPr/>
        </p:nvSpPr>
        <p:spPr>
          <a:xfrm>
            <a:off x="7215206" y="571480"/>
            <a:ext cx="1285884" cy="357190"/>
          </a:xfrm>
          <a:prstGeom prst="accentBorderCallout1">
            <a:avLst>
              <a:gd name="adj1" fmla="val 93416"/>
              <a:gd name="adj2" fmla="val -3148"/>
              <a:gd name="adj3" fmla="val 1056494"/>
              <a:gd name="adj4" fmla="val -1679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фолликул</a:t>
            </a:r>
            <a:endParaRPr lang="ru-RU" dirty="0"/>
          </a:p>
        </p:txBody>
      </p:sp>
      <p:sp>
        <p:nvSpPr>
          <p:cNvPr id="6" name="Выноска 1 (граница и черта) 5"/>
          <p:cNvSpPr/>
          <p:nvPr/>
        </p:nvSpPr>
        <p:spPr>
          <a:xfrm>
            <a:off x="5500694" y="285728"/>
            <a:ext cx="1500198" cy="642942"/>
          </a:xfrm>
          <a:prstGeom prst="accentBorderCallout1">
            <a:avLst>
              <a:gd name="adj1" fmla="val 18750"/>
              <a:gd name="adj2" fmla="val -8333"/>
              <a:gd name="adj3" fmla="val 254722"/>
              <a:gd name="adj4" fmla="val -13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Кубовидный эпителий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5400000">
            <a:off x="4679157" y="2178835"/>
            <a:ext cx="3786214" cy="128588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Выноска 1 (граница и черта) 9"/>
          <p:cNvSpPr/>
          <p:nvPr/>
        </p:nvSpPr>
        <p:spPr>
          <a:xfrm>
            <a:off x="7000892" y="5643578"/>
            <a:ext cx="1500198" cy="642942"/>
          </a:xfrm>
          <a:prstGeom prst="accentBorderCallout1">
            <a:avLst>
              <a:gd name="adj1" fmla="val 18750"/>
              <a:gd name="adj2" fmla="val -8333"/>
              <a:gd name="adj3" fmla="val 93040"/>
              <a:gd name="adj4" fmla="val -2199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сосуд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8324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" grpId="0" animBg="1"/>
      <p:bldP spid="5" grpId="0" animBg="1"/>
      <p:bldP spid="6" grpId="0" animBg="1"/>
      <p:bldP spid="10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1142976" y="1106904"/>
            <a:ext cx="5464169" cy="3966732"/>
          </a:xfrm>
          <a:custGeom>
            <a:avLst/>
            <a:gdLst>
              <a:gd name="connsiteX0" fmla="*/ 523875 w 5410200"/>
              <a:gd name="connsiteY0" fmla="*/ 1568450 h 3716338"/>
              <a:gd name="connsiteX1" fmla="*/ 523875 w 5410200"/>
              <a:gd name="connsiteY1" fmla="*/ 301625 h 3716338"/>
              <a:gd name="connsiteX2" fmla="*/ 2257425 w 5410200"/>
              <a:gd name="connsiteY2" fmla="*/ 44450 h 3716338"/>
              <a:gd name="connsiteX3" fmla="*/ 3867150 w 5410200"/>
              <a:gd name="connsiteY3" fmla="*/ 34925 h 3716338"/>
              <a:gd name="connsiteX4" fmla="*/ 4495800 w 5410200"/>
              <a:gd name="connsiteY4" fmla="*/ 177800 h 3716338"/>
              <a:gd name="connsiteX5" fmla="*/ 3743325 w 5410200"/>
              <a:gd name="connsiteY5" fmla="*/ 244475 h 3716338"/>
              <a:gd name="connsiteX6" fmla="*/ 4543425 w 5410200"/>
              <a:gd name="connsiteY6" fmla="*/ 377825 h 3716338"/>
              <a:gd name="connsiteX7" fmla="*/ 3800475 w 5410200"/>
              <a:gd name="connsiteY7" fmla="*/ 511175 h 3716338"/>
              <a:gd name="connsiteX8" fmla="*/ 4638675 w 5410200"/>
              <a:gd name="connsiteY8" fmla="*/ 720725 h 3716338"/>
              <a:gd name="connsiteX9" fmla="*/ 3800475 w 5410200"/>
              <a:gd name="connsiteY9" fmla="*/ 730250 h 3716338"/>
              <a:gd name="connsiteX10" fmla="*/ 4467225 w 5410200"/>
              <a:gd name="connsiteY10" fmla="*/ 958850 h 3716338"/>
              <a:gd name="connsiteX11" fmla="*/ 4695825 w 5410200"/>
              <a:gd name="connsiteY11" fmla="*/ 1101725 h 3716338"/>
              <a:gd name="connsiteX12" fmla="*/ 4143375 w 5410200"/>
              <a:gd name="connsiteY12" fmla="*/ 1063625 h 3716338"/>
              <a:gd name="connsiteX13" fmla="*/ 3829050 w 5410200"/>
              <a:gd name="connsiteY13" fmla="*/ 1225550 h 3716338"/>
              <a:gd name="connsiteX14" fmla="*/ 4229100 w 5410200"/>
              <a:gd name="connsiteY14" fmla="*/ 1568450 h 3716338"/>
              <a:gd name="connsiteX15" fmla="*/ 4762500 w 5410200"/>
              <a:gd name="connsiteY15" fmla="*/ 1330325 h 3716338"/>
              <a:gd name="connsiteX16" fmla="*/ 4752975 w 5410200"/>
              <a:gd name="connsiteY16" fmla="*/ 1768475 h 3716338"/>
              <a:gd name="connsiteX17" fmla="*/ 3952875 w 5410200"/>
              <a:gd name="connsiteY17" fmla="*/ 1720850 h 3716338"/>
              <a:gd name="connsiteX18" fmla="*/ 4324350 w 5410200"/>
              <a:gd name="connsiteY18" fmla="*/ 2092325 h 3716338"/>
              <a:gd name="connsiteX19" fmla="*/ 5019675 w 5410200"/>
              <a:gd name="connsiteY19" fmla="*/ 2101850 h 3716338"/>
              <a:gd name="connsiteX20" fmla="*/ 4114800 w 5410200"/>
              <a:gd name="connsiteY20" fmla="*/ 2397125 h 3716338"/>
              <a:gd name="connsiteX21" fmla="*/ 4276725 w 5410200"/>
              <a:gd name="connsiteY21" fmla="*/ 2806700 h 3716338"/>
              <a:gd name="connsiteX22" fmla="*/ 4676775 w 5410200"/>
              <a:gd name="connsiteY22" fmla="*/ 2692400 h 3716338"/>
              <a:gd name="connsiteX23" fmla="*/ 4962525 w 5410200"/>
              <a:gd name="connsiteY23" fmla="*/ 2416175 h 3716338"/>
              <a:gd name="connsiteX24" fmla="*/ 5305425 w 5410200"/>
              <a:gd name="connsiteY24" fmla="*/ 2473325 h 3716338"/>
              <a:gd name="connsiteX25" fmla="*/ 5295900 w 5410200"/>
              <a:gd name="connsiteY25" fmla="*/ 2654300 h 3716338"/>
              <a:gd name="connsiteX26" fmla="*/ 5029200 w 5410200"/>
              <a:gd name="connsiteY26" fmla="*/ 2635250 h 3716338"/>
              <a:gd name="connsiteX27" fmla="*/ 4933950 w 5410200"/>
              <a:gd name="connsiteY27" fmla="*/ 2825750 h 3716338"/>
              <a:gd name="connsiteX28" fmla="*/ 5172075 w 5410200"/>
              <a:gd name="connsiteY28" fmla="*/ 2863850 h 3716338"/>
              <a:gd name="connsiteX29" fmla="*/ 5295900 w 5410200"/>
              <a:gd name="connsiteY29" fmla="*/ 2768600 h 3716338"/>
              <a:gd name="connsiteX30" fmla="*/ 5400675 w 5410200"/>
              <a:gd name="connsiteY30" fmla="*/ 2882900 h 3716338"/>
              <a:gd name="connsiteX31" fmla="*/ 5238750 w 5410200"/>
              <a:gd name="connsiteY31" fmla="*/ 3035300 h 3716338"/>
              <a:gd name="connsiteX32" fmla="*/ 4905375 w 5410200"/>
              <a:gd name="connsiteY32" fmla="*/ 3025775 h 3716338"/>
              <a:gd name="connsiteX33" fmla="*/ 4648200 w 5410200"/>
              <a:gd name="connsiteY33" fmla="*/ 2978150 h 3716338"/>
              <a:gd name="connsiteX34" fmla="*/ 4229100 w 5410200"/>
              <a:gd name="connsiteY34" fmla="*/ 3121025 h 3716338"/>
              <a:gd name="connsiteX35" fmla="*/ 4362450 w 5410200"/>
              <a:gd name="connsiteY35" fmla="*/ 3197225 h 3716338"/>
              <a:gd name="connsiteX36" fmla="*/ 4800600 w 5410200"/>
              <a:gd name="connsiteY36" fmla="*/ 3225800 h 3716338"/>
              <a:gd name="connsiteX37" fmla="*/ 5010150 w 5410200"/>
              <a:gd name="connsiteY37" fmla="*/ 3168650 h 3716338"/>
              <a:gd name="connsiteX38" fmla="*/ 5114925 w 5410200"/>
              <a:gd name="connsiteY38" fmla="*/ 3378200 h 3716338"/>
              <a:gd name="connsiteX39" fmla="*/ 4905375 w 5410200"/>
              <a:gd name="connsiteY39" fmla="*/ 3482975 h 3716338"/>
              <a:gd name="connsiteX40" fmla="*/ 4657725 w 5410200"/>
              <a:gd name="connsiteY40" fmla="*/ 3349625 h 3716338"/>
              <a:gd name="connsiteX41" fmla="*/ 4343400 w 5410200"/>
              <a:gd name="connsiteY41" fmla="*/ 3406775 h 3716338"/>
              <a:gd name="connsiteX42" fmla="*/ 3743325 w 5410200"/>
              <a:gd name="connsiteY42" fmla="*/ 3454400 h 3716338"/>
              <a:gd name="connsiteX43" fmla="*/ 895350 w 5410200"/>
              <a:gd name="connsiteY43" fmla="*/ 3597275 h 3716338"/>
              <a:gd name="connsiteX44" fmla="*/ 161925 w 5410200"/>
              <a:gd name="connsiteY44" fmla="*/ 2740025 h 3716338"/>
              <a:gd name="connsiteX45" fmla="*/ 0 w 5410200"/>
              <a:gd name="connsiteY45" fmla="*/ 1577975 h 3716338"/>
              <a:gd name="connsiteX0" fmla="*/ 144463 w 5602324"/>
              <a:gd name="connsiteY0" fmla="*/ 1568450 h 3716338"/>
              <a:gd name="connsiteX1" fmla="*/ 715999 w 5602324"/>
              <a:gd name="connsiteY1" fmla="*/ 301625 h 3716338"/>
              <a:gd name="connsiteX2" fmla="*/ 2449549 w 5602324"/>
              <a:gd name="connsiteY2" fmla="*/ 44450 h 3716338"/>
              <a:gd name="connsiteX3" fmla="*/ 4059274 w 5602324"/>
              <a:gd name="connsiteY3" fmla="*/ 34925 h 3716338"/>
              <a:gd name="connsiteX4" fmla="*/ 4687924 w 5602324"/>
              <a:gd name="connsiteY4" fmla="*/ 177800 h 3716338"/>
              <a:gd name="connsiteX5" fmla="*/ 3935449 w 5602324"/>
              <a:gd name="connsiteY5" fmla="*/ 244475 h 3716338"/>
              <a:gd name="connsiteX6" fmla="*/ 4735549 w 5602324"/>
              <a:gd name="connsiteY6" fmla="*/ 377825 h 3716338"/>
              <a:gd name="connsiteX7" fmla="*/ 3992599 w 5602324"/>
              <a:gd name="connsiteY7" fmla="*/ 511175 h 3716338"/>
              <a:gd name="connsiteX8" fmla="*/ 4830799 w 5602324"/>
              <a:gd name="connsiteY8" fmla="*/ 720725 h 3716338"/>
              <a:gd name="connsiteX9" fmla="*/ 3992599 w 5602324"/>
              <a:gd name="connsiteY9" fmla="*/ 730250 h 3716338"/>
              <a:gd name="connsiteX10" fmla="*/ 4659349 w 5602324"/>
              <a:gd name="connsiteY10" fmla="*/ 958850 h 3716338"/>
              <a:gd name="connsiteX11" fmla="*/ 4887949 w 5602324"/>
              <a:gd name="connsiteY11" fmla="*/ 1101725 h 3716338"/>
              <a:gd name="connsiteX12" fmla="*/ 4335499 w 5602324"/>
              <a:gd name="connsiteY12" fmla="*/ 1063625 h 3716338"/>
              <a:gd name="connsiteX13" fmla="*/ 4021174 w 5602324"/>
              <a:gd name="connsiteY13" fmla="*/ 1225550 h 3716338"/>
              <a:gd name="connsiteX14" fmla="*/ 4421224 w 5602324"/>
              <a:gd name="connsiteY14" fmla="*/ 1568450 h 3716338"/>
              <a:gd name="connsiteX15" fmla="*/ 4954624 w 5602324"/>
              <a:gd name="connsiteY15" fmla="*/ 1330325 h 3716338"/>
              <a:gd name="connsiteX16" fmla="*/ 4945099 w 5602324"/>
              <a:gd name="connsiteY16" fmla="*/ 1768475 h 3716338"/>
              <a:gd name="connsiteX17" fmla="*/ 4144999 w 5602324"/>
              <a:gd name="connsiteY17" fmla="*/ 1720850 h 3716338"/>
              <a:gd name="connsiteX18" fmla="*/ 4516474 w 5602324"/>
              <a:gd name="connsiteY18" fmla="*/ 2092325 h 3716338"/>
              <a:gd name="connsiteX19" fmla="*/ 5211799 w 5602324"/>
              <a:gd name="connsiteY19" fmla="*/ 2101850 h 3716338"/>
              <a:gd name="connsiteX20" fmla="*/ 4306924 w 5602324"/>
              <a:gd name="connsiteY20" fmla="*/ 2397125 h 3716338"/>
              <a:gd name="connsiteX21" fmla="*/ 4468849 w 5602324"/>
              <a:gd name="connsiteY21" fmla="*/ 2806700 h 3716338"/>
              <a:gd name="connsiteX22" fmla="*/ 4868899 w 5602324"/>
              <a:gd name="connsiteY22" fmla="*/ 2692400 h 3716338"/>
              <a:gd name="connsiteX23" fmla="*/ 5154649 w 5602324"/>
              <a:gd name="connsiteY23" fmla="*/ 2416175 h 3716338"/>
              <a:gd name="connsiteX24" fmla="*/ 5497549 w 5602324"/>
              <a:gd name="connsiteY24" fmla="*/ 2473325 h 3716338"/>
              <a:gd name="connsiteX25" fmla="*/ 5488024 w 5602324"/>
              <a:gd name="connsiteY25" fmla="*/ 2654300 h 3716338"/>
              <a:gd name="connsiteX26" fmla="*/ 5221324 w 5602324"/>
              <a:gd name="connsiteY26" fmla="*/ 2635250 h 3716338"/>
              <a:gd name="connsiteX27" fmla="*/ 5126074 w 5602324"/>
              <a:gd name="connsiteY27" fmla="*/ 2825750 h 3716338"/>
              <a:gd name="connsiteX28" fmla="*/ 5364199 w 5602324"/>
              <a:gd name="connsiteY28" fmla="*/ 2863850 h 3716338"/>
              <a:gd name="connsiteX29" fmla="*/ 5488024 w 5602324"/>
              <a:gd name="connsiteY29" fmla="*/ 2768600 h 3716338"/>
              <a:gd name="connsiteX30" fmla="*/ 5592799 w 5602324"/>
              <a:gd name="connsiteY30" fmla="*/ 2882900 h 3716338"/>
              <a:gd name="connsiteX31" fmla="*/ 5430874 w 5602324"/>
              <a:gd name="connsiteY31" fmla="*/ 3035300 h 3716338"/>
              <a:gd name="connsiteX32" fmla="*/ 5097499 w 5602324"/>
              <a:gd name="connsiteY32" fmla="*/ 3025775 h 3716338"/>
              <a:gd name="connsiteX33" fmla="*/ 4840324 w 5602324"/>
              <a:gd name="connsiteY33" fmla="*/ 2978150 h 3716338"/>
              <a:gd name="connsiteX34" fmla="*/ 4421224 w 5602324"/>
              <a:gd name="connsiteY34" fmla="*/ 3121025 h 3716338"/>
              <a:gd name="connsiteX35" fmla="*/ 4554574 w 5602324"/>
              <a:gd name="connsiteY35" fmla="*/ 3197225 h 3716338"/>
              <a:gd name="connsiteX36" fmla="*/ 4992724 w 5602324"/>
              <a:gd name="connsiteY36" fmla="*/ 3225800 h 3716338"/>
              <a:gd name="connsiteX37" fmla="*/ 5202274 w 5602324"/>
              <a:gd name="connsiteY37" fmla="*/ 3168650 h 3716338"/>
              <a:gd name="connsiteX38" fmla="*/ 5307049 w 5602324"/>
              <a:gd name="connsiteY38" fmla="*/ 3378200 h 3716338"/>
              <a:gd name="connsiteX39" fmla="*/ 5097499 w 5602324"/>
              <a:gd name="connsiteY39" fmla="*/ 3482975 h 3716338"/>
              <a:gd name="connsiteX40" fmla="*/ 4849849 w 5602324"/>
              <a:gd name="connsiteY40" fmla="*/ 3349625 h 3716338"/>
              <a:gd name="connsiteX41" fmla="*/ 4535524 w 5602324"/>
              <a:gd name="connsiteY41" fmla="*/ 3406775 h 3716338"/>
              <a:gd name="connsiteX42" fmla="*/ 3935449 w 5602324"/>
              <a:gd name="connsiteY42" fmla="*/ 3454400 h 3716338"/>
              <a:gd name="connsiteX43" fmla="*/ 1087474 w 5602324"/>
              <a:gd name="connsiteY43" fmla="*/ 3597275 h 3716338"/>
              <a:gd name="connsiteX44" fmla="*/ 354049 w 5602324"/>
              <a:gd name="connsiteY44" fmla="*/ 2740025 h 3716338"/>
              <a:gd name="connsiteX45" fmla="*/ 192124 w 5602324"/>
              <a:gd name="connsiteY45" fmla="*/ 1577975 h 3716338"/>
              <a:gd name="connsiteX0" fmla="*/ 114270 w 5572131"/>
              <a:gd name="connsiteY0" fmla="*/ 1568450 h 3716338"/>
              <a:gd name="connsiteX1" fmla="*/ 95256 w 5572131"/>
              <a:gd name="connsiteY1" fmla="*/ 1549400 h 3716338"/>
              <a:gd name="connsiteX2" fmla="*/ 685806 w 5572131"/>
              <a:gd name="connsiteY2" fmla="*/ 301625 h 3716338"/>
              <a:gd name="connsiteX3" fmla="*/ 2419356 w 5572131"/>
              <a:gd name="connsiteY3" fmla="*/ 44450 h 3716338"/>
              <a:gd name="connsiteX4" fmla="*/ 4029081 w 5572131"/>
              <a:gd name="connsiteY4" fmla="*/ 34925 h 3716338"/>
              <a:gd name="connsiteX5" fmla="*/ 4657731 w 5572131"/>
              <a:gd name="connsiteY5" fmla="*/ 177800 h 3716338"/>
              <a:gd name="connsiteX6" fmla="*/ 3905256 w 5572131"/>
              <a:gd name="connsiteY6" fmla="*/ 244475 h 3716338"/>
              <a:gd name="connsiteX7" fmla="*/ 4705356 w 5572131"/>
              <a:gd name="connsiteY7" fmla="*/ 377825 h 3716338"/>
              <a:gd name="connsiteX8" fmla="*/ 3962406 w 5572131"/>
              <a:gd name="connsiteY8" fmla="*/ 511175 h 3716338"/>
              <a:gd name="connsiteX9" fmla="*/ 4800606 w 5572131"/>
              <a:gd name="connsiteY9" fmla="*/ 720725 h 3716338"/>
              <a:gd name="connsiteX10" fmla="*/ 3962406 w 5572131"/>
              <a:gd name="connsiteY10" fmla="*/ 730250 h 3716338"/>
              <a:gd name="connsiteX11" fmla="*/ 4629156 w 5572131"/>
              <a:gd name="connsiteY11" fmla="*/ 958850 h 3716338"/>
              <a:gd name="connsiteX12" fmla="*/ 4857756 w 5572131"/>
              <a:gd name="connsiteY12" fmla="*/ 1101725 h 3716338"/>
              <a:gd name="connsiteX13" fmla="*/ 4305306 w 5572131"/>
              <a:gd name="connsiteY13" fmla="*/ 1063625 h 3716338"/>
              <a:gd name="connsiteX14" fmla="*/ 3990981 w 5572131"/>
              <a:gd name="connsiteY14" fmla="*/ 1225550 h 3716338"/>
              <a:gd name="connsiteX15" fmla="*/ 4391031 w 5572131"/>
              <a:gd name="connsiteY15" fmla="*/ 1568450 h 3716338"/>
              <a:gd name="connsiteX16" fmla="*/ 4924431 w 5572131"/>
              <a:gd name="connsiteY16" fmla="*/ 1330325 h 3716338"/>
              <a:gd name="connsiteX17" fmla="*/ 4914906 w 5572131"/>
              <a:gd name="connsiteY17" fmla="*/ 1768475 h 3716338"/>
              <a:gd name="connsiteX18" fmla="*/ 4114806 w 5572131"/>
              <a:gd name="connsiteY18" fmla="*/ 1720850 h 3716338"/>
              <a:gd name="connsiteX19" fmla="*/ 4486281 w 5572131"/>
              <a:gd name="connsiteY19" fmla="*/ 2092325 h 3716338"/>
              <a:gd name="connsiteX20" fmla="*/ 5181606 w 5572131"/>
              <a:gd name="connsiteY20" fmla="*/ 2101850 h 3716338"/>
              <a:gd name="connsiteX21" fmla="*/ 4276731 w 5572131"/>
              <a:gd name="connsiteY21" fmla="*/ 2397125 h 3716338"/>
              <a:gd name="connsiteX22" fmla="*/ 4438656 w 5572131"/>
              <a:gd name="connsiteY22" fmla="*/ 2806700 h 3716338"/>
              <a:gd name="connsiteX23" fmla="*/ 4838706 w 5572131"/>
              <a:gd name="connsiteY23" fmla="*/ 2692400 h 3716338"/>
              <a:gd name="connsiteX24" fmla="*/ 5124456 w 5572131"/>
              <a:gd name="connsiteY24" fmla="*/ 2416175 h 3716338"/>
              <a:gd name="connsiteX25" fmla="*/ 5467356 w 5572131"/>
              <a:gd name="connsiteY25" fmla="*/ 2473325 h 3716338"/>
              <a:gd name="connsiteX26" fmla="*/ 5457831 w 5572131"/>
              <a:gd name="connsiteY26" fmla="*/ 2654300 h 3716338"/>
              <a:gd name="connsiteX27" fmla="*/ 5191131 w 5572131"/>
              <a:gd name="connsiteY27" fmla="*/ 2635250 h 3716338"/>
              <a:gd name="connsiteX28" fmla="*/ 5095881 w 5572131"/>
              <a:gd name="connsiteY28" fmla="*/ 2825750 h 3716338"/>
              <a:gd name="connsiteX29" fmla="*/ 5334006 w 5572131"/>
              <a:gd name="connsiteY29" fmla="*/ 2863850 h 3716338"/>
              <a:gd name="connsiteX30" fmla="*/ 5457831 w 5572131"/>
              <a:gd name="connsiteY30" fmla="*/ 2768600 h 3716338"/>
              <a:gd name="connsiteX31" fmla="*/ 5562606 w 5572131"/>
              <a:gd name="connsiteY31" fmla="*/ 2882900 h 3716338"/>
              <a:gd name="connsiteX32" fmla="*/ 5400681 w 5572131"/>
              <a:gd name="connsiteY32" fmla="*/ 3035300 h 3716338"/>
              <a:gd name="connsiteX33" fmla="*/ 5067306 w 5572131"/>
              <a:gd name="connsiteY33" fmla="*/ 3025775 h 3716338"/>
              <a:gd name="connsiteX34" fmla="*/ 4810131 w 5572131"/>
              <a:gd name="connsiteY34" fmla="*/ 2978150 h 3716338"/>
              <a:gd name="connsiteX35" fmla="*/ 4391031 w 5572131"/>
              <a:gd name="connsiteY35" fmla="*/ 3121025 h 3716338"/>
              <a:gd name="connsiteX36" fmla="*/ 4524381 w 5572131"/>
              <a:gd name="connsiteY36" fmla="*/ 3197225 h 3716338"/>
              <a:gd name="connsiteX37" fmla="*/ 4962531 w 5572131"/>
              <a:gd name="connsiteY37" fmla="*/ 3225800 h 3716338"/>
              <a:gd name="connsiteX38" fmla="*/ 5172081 w 5572131"/>
              <a:gd name="connsiteY38" fmla="*/ 3168650 h 3716338"/>
              <a:gd name="connsiteX39" fmla="*/ 5276856 w 5572131"/>
              <a:gd name="connsiteY39" fmla="*/ 3378200 h 3716338"/>
              <a:gd name="connsiteX40" fmla="*/ 5067306 w 5572131"/>
              <a:gd name="connsiteY40" fmla="*/ 3482975 h 3716338"/>
              <a:gd name="connsiteX41" fmla="*/ 4819656 w 5572131"/>
              <a:gd name="connsiteY41" fmla="*/ 3349625 h 3716338"/>
              <a:gd name="connsiteX42" fmla="*/ 4505331 w 5572131"/>
              <a:gd name="connsiteY42" fmla="*/ 3406775 h 3716338"/>
              <a:gd name="connsiteX43" fmla="*/ 3905256 w 5572131"/>
              <a:gd name="connsiteY43" fmla="*/ 3454400 h 3716338"/>
              <a:gd name="connsiteX44" fmla="*/ 1057281 w 5572131"/>
              <a:gd name="connsiteY44" fmla="*/ 3597275 h 3716338"/>
              <a:gd name="connsiteX45" fmla="*/ 323856 w 5572131"/>
              <a:gd name="connsiteY45" fmla="*/ 2740025 h 3716338"/>
              <a:gd name="connsiteX46" fmla="*/ 161931 w 5572131"/>
              <a:gd name="connsiteY46" fmla="*/ 1577975 h 3716338"/>
              <a:gd name="connsiteX0" fmla="*/ 114270 w 5572131"/>
              <a:gd name="connsiteY0" fmla="*/ 1568450 h 3716338"/>
              <a:gd name="connsiteX1" fmla="*/ 95256 w 5572131"/>
              <a:gd name="connsiteY1" fmla="*/ 1549400 h 3716338"/>
              <a:gd name="connsiteX2" fmla="*/ 685806 w 5572131"/>
              <a:gd name="connsiteY2" fmla="*/ 301625 h 3716338"/>
              <a:gd name="connsiteX3" fmla="*/ 2419356 w 5572131"/>
              <a:gd name="connsiteY3" fmla="*/ 44450 h 3716338"/>
              <a:gd name="connsiteX4" fmla="*/ 4029081 w 5572131"/>
              <a:gd name="connsiteY4" fmla="*/ 34925 h 3716338"/>
              <a:gd name="connsiteX5" fmla="*/ 4657731 w 5572131"/>
              <a:gd name="connsiteY5" fmla="*/ 177800 h 3716338"/>
              <a:gd name="connsiteX6" fmla="*/ 3905256 w 5572131"/>
              <a:gd name="connsiteY6" fmla="*/ 244475 h 3716338"/>
              <a:gd name="connsiteX7" fmla="*/ 4705356 w 5572131"/>
              <a:gd name="connsiteY7" fmla="*/ 377825 h 3716338"/>
              <a:gd name="connsiteX8" fmla="*/ 3962406 w 5572131"/>
              <a:gd name="connsiteY8" fmla="*/ 511175 h 3716338"/>
              <a:gd name="connsiteX9" fmla="*/ 4800606 w 5572131"/>
              <a:gd name="connsiteY9" fmla="*/ 720725 h 3716338"/>
              <a:gd name="connsiteX10" fmla="*/ 3962406 w 5572131"/>
              <a:gd name="connsiteY10" fmla="*/ 730250 h 3716338"/>
              <a:gd name="connsiteX11" fmla="*/ 4629156 w 5572131"/>
              <a:gd name="connsiteY11" fmla="*/ 958850 h 3716338"/>
              <a:gd name="connsiteX12" fmla="*/ 4857756 w 5572131"/>
              <a:gd name="connsiteY12" fmla="*/ 1101725 h 3716338"/>
              <a:gd name="connsiteX13" fmla="*/ 4305306 w 5572131"/>
              <a:gd name="connsiteY13" fmla="*/ 1063625 h 3716338"/>
              <a:gd name="connsiteX14" fmla="*/ 3990981 w 5572131"/>
              <a:gd name="connsiteY14" fmla="*/ 1225550 h 3716338"/>
              <a:gd name="connsiteX15" fmla="*/ 4391031 w 5572131"/>
              <a:gd name="connsiteY15" fmla="*/ 1568450 h 3716338"/>
              <a:gd name="connsiteX16" fmla="*/ 4924431 w 5572131"/>
              <a:gd name="connsiteY16" fmla="*/ 1330325 h 3716338"/>
              <a:gd name="connsiteX17" fmla="*/ 4914906 w 5572131"/>
              <a:gd name="connsiteY17" fmla="*/ 1768475 h 3716338"/>
              <a:gd name="connsiteX18" fmla="*/ 4114806 w 5572131"/>
              <a:gd name="connsiteY18" fmla="*/ 1720850 h 3716338"/>
              <a:gd name="connsiteX19" fmla="*/ 4486281 w 5572131"/>
              <a:gd name="connsiteY19" fmla="*/ 2092325 h 3716338"/>
              <a:gd name="connsiteX20" fmla="*/ 5181606 w 5572131"/>
              <a:gd name="connsiteY20" fmla="*/ 2101850 h 3716338"/>
              <a:gd name="connsiteX21" fmla="*/ 4276731 w 5572131"/>
              <a:gd name="connsiteY21" fmla="*/ 2397125 h 3716338"/>
              <a:gd name="connsiteX22" fmla="*/ 4438656 w 5572131"/>
              <a:gd name="connsiteY22" fmla="*/ 2806700 h 3716338"/>
              <a:gd name="connsiteX23" fmla="*/ 4838706 w 5572131"/>
              <a:gd name="connsiteY23" fmla="*/ 2692400 h 3716338"/>
              <a:gd name="connsiteX24" fmla="*/ 5124456 w 5572131"/>
              <a:gd name="connsiteY24" fmla="*/ 2416175 h 3716338"/>
              <a:gd name="connsiteX25" fmla="*/ 5467356 w 5572131"/>
              <a:gd name="connsiteY25" fmla="*/ 2473325 h 3716338"/>
              <a:gd name="connsiteX26" fmla="*/ 5457831 w 5572131"/>
              <a:gd name="connsiteY26" fmla="*/ 2654300 h 3716338"/>
              <a:gd name="connsiteX27" fmla="*/ 5191131 w 5572131"/>
              <a:gd name="connsiteY27" fmla="*/ 2635250 h 3716338"/>
              <a:gd name="connsiteX28" fmla="*/ 5095881 w 5572131"/>
              <a:gd name="connsiteY28" fmla="*/ 2825750 h 3716338"/>
              <a:gd name="connsiteX29" fmla="*/ 5334006 w 5572131"/>
              <a:gd name="connsiteY29" fmla="*/ 2863850 h 3716338"/>
              <a:gd name="connsiteX30" fmla="*/ 5457831 w 5572131"/>
              <a:gd name="connsiteY30" fmla="*/ 2768600 h 3716338"/>
              <a:gd name="connsiteX31" fmla="*/ 5562606 w 5572131"/>
              <a:gd name="connsiteY31" fmla="*/ 2882900 h 3716338"/>
              <a:gd name="connsiteX32" fmla="*/ 5400681 w 5572131"/>
              <a:gd name="connsiteY32" fmla="*/ 3035300 h 3716338"/>
              <a:gd name="connsiteX33" fmla="*/ 5067306 w 5572131"/>
              <a:gd name="connsiteY33" fmla="*/ 3025775 h 3716338"/>
              <a:gd name="connsiteX34" fmla="*/ 4810131 w 5572131"/>
              <a:gd name="connsiteY34" fmla="*/ 2978150 h 3716338"/>
              <a:gd name="connsiteX35" fmla="*/ 4391031 w 5572131"/>
              <a:gd name="connsiteY35" fmla="*/ 3121025 h 3716338"/>
              <a:gd name="connsiteX36" fmla="*/ 4524381 w 5572131"/>
              <a:gd name="connsiteY36" fmla="*/ 3197225 h 3716338"/>
              <a:gd name="connsiteX37" fmla="*/ 4962531 w 5572131"/>
              <a:gd name="connsiteY37" fmla="*/ 3225800 h 3716338"/>
              <a:gd name="connsiteX38" fmla="*/ 5172081 w 5572131"/>
              <a:gd name="connsiteY38" fmla="*/ 3168650 h 3716338"/>
              <a:gd name="connsiteX39" fmla="*/ 5276856 w 5572131"/>
              <a:gd name="connsiteY39" fmla="*/ 3378200 h 3716338"/>
              <a:gd name="connsiteX40" fmla="*/ 5067306 w 5572131"/>
              <a:gd name="connsiteY40" fmla="*/ 3482975 h 3716338"/>
              <a:gd name="connsiteX41" fmla="*/ 4819656 w 5572131"/>
              <a:gd name="connsiteY41" fmla="*/ 3349625 h 3716338"/>
              <a:gd name="connsiteX42" fmla="*/ 4505331 w 5572131"/>
              <a:gd name="connsiteY42" fmla="*/ 3406775 h 3716338"/>
              <a:gd name="connsiteX43" fmla="*/ 3905256 w 5572131"/>
              <a:gd name="connsiteY43" fmla="*/ 3454400 h 3716338"/>
              <a:gd name="connsiteX44" fmla="*/ 1057281 w 5572131"/>
              <a:gd name="connsiteY44" fmla="*/ 3597275 h 3716338"/>
              <a:gd name="connsiteX45" fmla="*/ 323856 w 5572131"/>
              <a:gd name="connsiteY45" fmla="*/ 2740025 h 3716338"/>
              <a:gd name="connsiteX46" fmla="*/ 161931 w 5572131"/>
              <a:gd name="connsiteY46" fmla="*/ 1577975 h 3716338"/>
              <a:gd name="connsiteX0" fmla="*/ 0 w 5457861"/>
              <a:gd name="connsiteY0" fmla="*/ 1568450 h 3716338"/>
              <a:gd name="connsiteX1" fmla="*/ 571536 w 5457861"/>
              <a:gd name="connsiteY1" fmla="*/ 301625 h 3716338"/>
              <a:gd name="connsiteX2" fmla="*/ 2305086 w 5457861"/>
              <a:gd name="connsiteY2" fmla="*/ 44450 h 3716338"/>
              <a:gd name="connsiteX3" fmla="*/ 3914811 w 5457861"/>
              <a:gd name="connsiteY3" fmla="*/ 34925 h 3716338"/>
              <a:gd name="connsiteX4" fmla="*/ 4543461 w 5457861"/>
              <a:gd name="connsiteY4" fmla="*/ 177800 h 3716338"/>
              <a:gd name="connsiteX5" fmla="*/ 3790986 w 5457861"/>
              <a:gd name="connsiteY5" fmla="*/ 244475 h 3716338"/>
              <a:gd name="connsiteX6" fmla="*/ 4591086 w 5457861"/>
              <a:gd name="connsiteY6" fmla="*/ 377825 h 3716338"/>
              <a:gd name="connsiteX7" fmla="*/ 3848136 w 5457861"/>
              <a:gd name="connsiteY7" fmla="*/ 511175 h 3716338"/>
              <a:gd name="connsiteX8" fmla="*/ 4686336 w 5457861"/>
              <a:gd name="connsiteY8" fmla="*/ 720725 h 3716338"/>
              <a:gd name="connsiteX9" fmla="*/ 3848136 w 5457861"/>
              <a:gd name="connsiteY9" fmla="*/ 730250 h 3716338"/>
              <a:gd name="connsiteX10" fmla="*/ 4514886 w 5457861"/>
              <a:gd name="connsiteY10" fmla="*/ 958850 h 3716338"/>
              <a:gd name="connsiteX11" fmla="*/ 4743486 w 5457861"/>
              <a:gd name="connsiteY11" fmla="*/ 1101725 h 3716338"/>
              <a:gd name="connsiteX12" fmla="*/ 4191036 w 5457861"/>
              <a:gd name="connsiteY12" fmla="*/ 1063625 h 3716338"/>
              <a:gd name="connsiteX13" fmla="*/ 3876711 w 5457861"/>
              <a:gd name="connsiteY13" fmla="*/ 1225550 h 3716338"/>
              <a:gd name="connsiteX14" fmla="*/ 4276761 w 5457861"/>
              <a:gd name="connsiteY14" fmla="*/ 1568450 h 3716338"/>
              <a:gd name="connsiteX15" fmla="*/ 4810161 w 5457861"/>
              <a:gd name="connsiteY15" fmla="*/ 1330325 h 3716338"/>
              <a:gd name="connsiteX16" fmla="*/ 4800636 w 5457861"/>
              <a:gd name="connsiteY16" fmla="*/ 1768475 h 3716338"/>
              <a:gd name="connsiteX17" fmla="*/ 4000536 w 5457861"/>
              <a:gd name="connsiteY17" fmla="*/ 1720850 h 3716338"/>
              <a:gd name="connsiteX18" fmla="*/ 4372011 w 5457861"/>
              <a:gd name="connsiteY18" fmla="*/ 2092325 h 3716338"/>
              <a:gd name="connsiteX19" fmla="*/ 5067336 w 5457861"/>
              <a:gd name="connsiteY19" fmla="*/ 2101850 h 3716338"/>
              <a:gd name="connsiteX20" fmla="*/ 4162461 w 5457861"/>
              <a:gd name="connsiteY20" fmla="*/ 2397125 h 3716338"/>
              <a:gd name="connsiteX21" fmla="*/ 4324386 w 5457861"/>
              <a:gd name="connsiteY21" fmla="*/ 2806700 h 3716338"/>
              <a:gd name="connsiteX22" fmla="*/ 4724436 w 5457861"/>
              <a:gd name="connsiteY22" fmla="*/ 2692400 h 3716338"/>
              <a:gd name="connsiteX23" fmla="*/ 5010186 w 5457861"/>
              <a:gd name="connsiteY23" fmla="*/ 2416175 h 3716338"/>
              <a:gd name="connsiteX24" fmla="*/ 5353086 w 5457861"/>
              <a:gd name="connsiteY24" fmla="*/ 2473325 h 3716338"/>
              <a:gd name="connsiteX25" fmla="*/ 5343561 w 5457861"/>
              <a:gd name="connsiteY25" fmla="*/ 2654300 h 3716338"/>
              <a:gd name="connsiteX26" fmla="*/ 5076861 w 5457861"/>
              <a:gd name="connsiteY26" fmla="*/ 2635250 h 3716338"/>
              <a:gd name="connsiteX27" fmla="*/ 4981611 w 5457861"/>
              <a:gd name="connsiteY27" fmla="*/ 2825750 h 3716338"/>
              <a:gd name="connsiteX28" fmla="*/ 5219736 w 5457861"/>
              <a:gd name="connsiteY28" fmla="*/ 2863850 h 3716338"/>
              <a:gd name="connsiteX29" fmla="*/ 5343561 w 5457861"/>
              <a:gd name="connsiteY29" fmla="*/ 2768600 h 3716338"/>
              <a:gd name="connsiteX30" fmla="*/ 5448336 w 5457861"/>
              <a:gd name="connsiteY30" fmla="*/ 2882900 h 3716338"/>
              <a:gd name="connsiteX31" fmla="*/ 5286411 w 5457861"/>
              <a:gd name="connsiteY31" fmla="*/ 3035300 h 3716338"/>
              <a:gd name="connsiteX32" fmla="*/ 4953036 w 5457861"/>
              <a:gd name="connsiteY32" fmla="*/ 3025775 h 3716338"/>
              <a:gd name="connsiteX33" fmla="*/ 4695861 w 5457861"/>
              <a:gd name="connsiteY33" fmla="*/ 2978150 h 3716338"/>
              <a:gd name="connsiteX34" fmla="*/ 4276761 w 5457861"/>
              <a:gd name="connsiteY34" fmla="*/ 3121025 h 3716338"/>
              <a:gd name="connsiteX35" fmla="*/ 4410111 w 5457861"/>
              <a:gd name="connsiteY35" fmla="*/ 3197225 h 3716338"/>
              <a:gd name="connsiteX36" fmla="*/ 4848261 w 5457861"/>
              <a:gd name="connsiteY36" fmla="*/ 3225800 h 3716338"/>
              <a:gd name="connsiteX37" fmla="*/ 5057811 w 5457861"/>
              <a:gd name="connsiteY37" fmla="*/ 3168650 h 3716338"/>
              <a:gd name="connsiteX38" fmla="*/ 5162586 w 5457861"/>
              <a:gd name="connsiteY38" fmla="*/ 3378200 h 3716338"/>
              <a:gd name="connsiteX39" fmla="*/ 4953036 w 5457861"/>
              <a:gd name="connsiteY39" fmla="*/ 3482975 h 3716338"/>
              <a:gd name="connsiteX40" fmla="*/ 4705386 w 5457861"/>
              <a:gd name="connsiteY40" fmla="*/ 3349625 h 3716338"/>
              <a:gd name="connsiteX41" fmla="*/ 4391061 w 5457861"/>
              <a:gd name="connsiteY41" fmla="*/ 3406775 h 3716338"/>
              <a:gd name="connsiteX42" fmla="*/ 3790986 w 5457861"/>
              <a:gd name="connsiteY42" fmla="*/ 3454400 h 3716338"/>
              <a:gd name="connsiteX43" fmla="*/ 943011 w 5457861"/>
              <a:gd name="connsiteY43" fmla="*/ 3597275 h 3716338"/>
              <a:gd name="connsiteX44" fmla="*/ 209586 w 5457861"/>
              <a:gd name="connsiteY44" fmla="*/ 2740025 h 3716338"/>
              <a:gd name="connsiteX45" fmla="*/ 47661 w 5457861"/>
              <a:gd name="connsiteY45" fmla="*/ 1577975 h 3716338"/>
              <a:gd name="connsiteX0" fmla="*/ 0 w 5457861"/>
              <a:gd name="connsiteY0" fmla="*/ 1568450 h 3716338"/>
              <a:gd name="connsiteX1" fmla="*/ 571536 w 5457861"/>
              <a:gd name="connsiteY1" fmla="*/ 301625 h 3716338"/>
              <a:gd name="connsiteX2" fmla="*/ 2305086 w 5457861"/>
              <a:gd name="connsiteY2" fmla="*/ 44450 h 3716338"/>
              <a:gd name="connsiteX3" fmla="*/ 3914811 w 5457861"/>
              <a:gd name="connsiteY3" fmla="*/ 34925 h 3716338"/>
              <a:gd name="connsiteX4" fmla="*/ 4543461 w 5457861"/>
              <a:gd name="connsiteY4" fmla="*/ 177800 h 3716338"/>
              <a:gd name="connsiteX5" fmla="*/ 3790986 w 5457861"/>
              <a:gd name="connsiteY5" fmla="*/ 244475 h 3716338"/>
              <a:gd name="connsiteX6" fmla="*/ 4591086 w 5457861"/>
              <a:gd name="connsiteY6" fmla="*/ 377825 h 3716338"/>
              <a:gd name="connsiteX7" fmla="*/ 3848136 w 5457861"/>
              <a:gd name="connsiteY7" fmla="*/ 511175 h 3716338"/>
              <a:gd name="connsiteX8" fmla="*/ 4686336 w 5457861"/>
              <a:gd name="connsiteY8" fmla="*/ 720725 h 3716338"/>
              <a:gd name="connsiteX9" fmla="*/ 3848136 w 5457861"/>
              <a:gd name="connsiteY9" fmla="*/ 730250 h 3716338"/>
              <a:gd name="connsiteX10" fmla="*/ 4514886 w 5457861"/>
              <a:gd name="connsiteY10" fmla="*/ 958850 h 3716338"/>
              <a:gd name="connsiteX11" fmla="*/ 4743486 w 5457861"/>
              <a:gd name="connsiteY11" fmla="*/ 1101725 h 3716338"/>
              <a:gd name="connsiteX12" fmla="*/ 4191036 w 5457861"/>
              <a:gd name="connsiteY12" fmla="*/ 1063625 h 3716338"/>
              <a:gd name="connsiteX13" fmla="*/ 3876711 w 5457861"/>
              <a:gd name="connsiteY13" fmla="*/ 1225550 h 3716338"/>
              <a:gd name="connsiteX14" fmla="*/ 4276761 w 5457861"/>
              <a:gd name="connsiteY14" fmla="*/ 1568450 h 3716338"/>
              <a:gd name="connsiteX15" fmla="*/ 4810161 w 5457861"/>
              <a:gd name="connsiteY15" fmla="*/ 1330325 h 3716338"/>
              <a:gd name="connsiteX16" fmla="*/ 4800636 w 5457861"/>
              <a:gd name="connsiteY16" fmla="*/ 1768475 h 3716338"/>
              <a:gd name="connsiteX17" fmla="*/ 4000536 w 5457861"/>
              <a:gd name="connsiteY17" fmla="*/ 1720850 h 3716338"/>
              <a:gd name="connsiteX18" fmla="*/ 4372011 w 5457861"/>
              <a:gd name="connsiteY18" fmla="*/ 2092325 h 3716338"/>
              <a:gd name="connsiteX19" fmla="*/ 5067336 w 5457861"/>
              <a:gd name="connsiteY19" fmla="*/ 2101850 h 3716338"/>
              <a:gd name="connsiteX20" fmla="*/ 4162461 w 5457861"/>
              <a:gd name="connsiteY20" fmla="*/ 2397125 h 3716338"/>
              <a:gd name="connsiteX21" fmla="*/ 4324386 w 5457861"/>
              <a:gd name="connsiteY21" fmla="*/ 2806700 h 3716338"/>
              <a:gd name="connsiteX22" fmla="*/ 4724436 w 5457861"/>
              <a:gd name="connsiteY22" fmla="*/ 2692400 h 3716338"/>
              <a:gd name="connsiteX23" fmla="*/ 5010186 w 5457861"/>
              <a:gd name="connsiteY23" fmla="*/ 2416175 h 3716338"/>
              <a:gd name="connsiteX24" fmla="*/ 5353086 w 5457861"/>
              <a:gd name="connsiteY24" fmla="*/ 2473325 h 3716338"/>
              <a:gd name="connsiteX25" fmla="*/ 5343561 w 5457861"/>
              <a:gd name="connsiteY25" fmla="*/ 2654300 h 3716338"/>
              <a:gd name="connsiteX26" fmla="*/ 5076861 w 5457861"/>
              <a:gd name="connsiteY26" fmla="*/ 2635250 h 3716338"/>
              <a:gd name="connsiteX27" fmla="*/ 4981611 w 5457861"/>
              <a:gd name="connsiteY27" fmla="*/ 2825750 h 3716338"/>
              <a:gd name="connsiteX28" fmla="*/ 5219736 w 5457861"/>
              <a:gd name="connsiteY28" fmla="*/ 2863850 h 3716338"/>
              <a:gd name="connsiteX29" fmla="*/ 5343561 w 5457861"/>
              <a:gd name="connsiteY29" fmla="*/ 2768600 h 3716338"/>
              <a:gd name="connsiteX30" fmla="*/ 5448336 w 5457861"/>
              <a:gd name="connsiteY30" fmla="*/ 2882900 h 3716338"/>
              <a:gd name="connsiteX31" fmla="*/ 5286411 w 5457861"/>
              <a:gd name="connsiteY31" fmla="*/ 3035300 h 3716338"/>
              <a:gd name="connsiteX32" fmla="*/ 4953036 w 5457861"/>
              <a:gd name="connsiteY32" fmla="*/ 3025775 h 3716338"/>
              <a:gd name="connsiteX33" fmla="*/ 4695861 w 5457861"/>
              <a:gd name="connsiteY33" fmla="*/ 2978150 h 3716338"/>
              <a:gd name="connsiteX34" fmla="*/ 4276761 w 5457861"/>
              <a:gd name="connsiteY34" fmla="*/ 3121025 h 3716338"/>
              <a:gd name="connsiteX35" fmla="*/ 4410111 w 5457861"/>
              <a:gd name="connsiteY35" fmla="*/ 3197225 h 3716338"/>
              <a:gd name="connsiteX36" fmla="*/ 4848261 w 5457861"/>
              <a:gd name="connsiteY36" fmla="*/ 3225800 h 3716338"/>
              <a:gd name="connsiteX37" fmla="*/ 5057811 w 5457861"/>
              <a:gd name="connsiteY37" fmla="*/ 3168650 h 3716338"/>
              <a:gd name="connsiteX38" fmla="*/ 5162586 w 5457861"/>
              <a:gd name="connsiteY38" fmla="*/ 3378200 h 3716338"/>
              <a:gd name="connsiteX39" fmla="*/ 4953036 w 5457861"/>
              <a:gd name="connsiteY39" fmla="*/ 3482975 h 3716338"/>
              <a:gd name="connsiteX40" fmla="*/ 4705386 w 5457861"/>
              <a:gd name="connsiteY40" fmla="*/ 3349625 h 3716338"/>
              <a:gd name="connsiteX41" fmla="*/ 4391061 w 5457861"/>
              <a:gd name="connsiteY41" fmla="*/ 3406775 h 3716338"/>
              <a:gd name="connsiteX42" fmla="*/ 3790986 w 5457861"/>
              <a:gd name="connsiteY42" fmla="*/ 3454400 h 3716338"/>
              <a:gd name="connsiteX43" fmla="*/ 943011 w 5457861"/>
              <a:gd name="connsiteY43" fmla="*/ 3597275 h 3716338"/>
              <a:gd name="connsiteX44" fmla="*/ 209586 w 5457861"/>
              <a:gd name="connsiteY44" fmla="*/ 2740025 h 3716338"/>
              <a:gd name="connsiteX45" fmla="*/ 47661 w 5457861"/>
              <a:gd name="connsiteY45" fmla="*/ 1577975 h 3716338"/>
              <a:gd name="connsiteX0" fmla="*/ 0 w 5457861"/>
              <a:gd name="connsiteY0" fmla="*/ 1568450 h 3716338"/>
              <a:gd name="connsiteX1" fmla="*/ 571536 w 5457861"/>
              <a:gd name="connsiteY1" fmla="*/ 301625 h 3716338"/>
              <a:gd name="connsiteX2" fmla="*/ 2305086 w 5457861"/>
              <a:gd name="connsiteY2" fmla="*/ 44450 h 3716338"/>
              <a:gd name="connsiteX3" fmla="*/ 3914811 w 5457861"/>
              <a:gd name="connsiteY3" fmla="*/ 34925 h 3716338"/>
              <a:gd name="connsiteX4" fmla="*/ 4543461 w 5457861"/>
              <a:gd name="connsiteY4" fmla="*/ 177800 h 3716338"/>
              <a:gd name="connsiteX5" fmla="*/ 3790986 w 5457861"/>
              <a:gd name="connsiteY5" fmla="*/ 244475 h 3716338"/>
              <a:gd name="connsiteX6" fmla="*/ 4591086 w 5457861"/>
              <a:gd name="connsiteY6" fmla="*/ 377825 h 3716338"/>
              <a:gd name="connsiteX7" fmla="*/ 3848136 w 5457861"/>
              <a:gd name="connsiteY7" fmla="*/ 511175 h 3716338"/>
              <a:gd name="connsiteX8" fmla="*/ 4686336 w 5457861"/>
              <a:gd name="connsiteY8" fmla="*/ 720725 h 3716338"/>
              <a:gd name="connsiteX9" fmla="*/ 3848136 w 5457861"/>
              <a:gd name="connsiteY9" fmla="*/ 730250 h 3716338"/>
              <a:gd name="connsiteX10" fmla="*/ 4514886 w 5457861"/>
              <a:gd name="connsiteY10" fmla="*/ 958850 h 3716338"/>
              <a:gd name="connsiteX11" fmla="*/ 4743486 w 5457861"/>
              <a:gd name="connsiteY11" fmla="*/ 1101725 h 3716338"/>
              <a:gd name="connsiteX12" fmla="*/ 4191036 w 5457861"/>
              <a:gd name="connsiteY12" fmla="*/ 1063625 h 3716338"/>
              <a:gd name="connsiteX13" fmla="*/ 3876711 w 5457861"/>
              <a:gd name="connsiteY13" fmla="*/ 1225550 h 3716338"/>
              <a:gd name="connsiteX14" fmla="*/ 4276761 w 5457861"/>
              <a:gd name="connsiteY14" fmla="*/ 1568450 h 3716338"/>
              <a:gd name="connsiteX15" fmla="*/ 4810161 w 5457861"/>
              <a:gd name="connsiteY15" fmla="*/ 1330325 h 3716338"/>
              <a:gd name="connsiteX16" fmla="*/ 4800636 w 5457861"/>
              <a:gd name="connsiteY16" fmla="*/ 1768475 h 3716338"/>
              <a:gd name="connsiteX17" fmla="*/ 4000536 w 5457861"/>
              <a:gd name="connsiteY17" fmla="*/ 1720850 h 3716338"/>
              <a:gd name="connsiteX18" fmla="*/ 4372011 w 5457861"/>
              <a:gd name="connsiteY18" fmla="*/ 2092325 h 3716338"/>
              <a:gd name="connsiteX19" fmla="*/ 5067336 w 5457861"/>
              <a:gd name="connsiteY19" fmla="*/ 2101850 h 3716338"/>
              <a:gd name="connsiteX20" fmla="*/ 4162461 w 5457861"/>
              <a:gd name="connsiteY20" fmla="*/ 2397125 h 3716338"/>
              <a:gd name="connsiteX21" fmla="*/ 4324386 w 5457861"/>
              <a:gd name="connsiteY21" fmla="*/ 2806700 h 3716338"/>
              <a:gd name="connsiteX22" fmla="*/ 4724436 w 5457861"/>
              <a:gd name="connsiteY22" fmla="*/ 2692400 h 3716338"/>
              <a:gd name="connsiteX23" fmla="*/ 5010186 w 5457861"/>
              <a:gd name="connsiteY23" fmla="*/ 2416175 h 3716338"/>
              <a:gd name="connsiteX24" fmla="*/ 5353086 w 5457861"/>
              <a:gd name="connsiteY24" fmla="*/ 2473325 h 3716338"/>
              <a:gd name="connsiteX25" fmla="*/ 5343561 w 5457861"/>
              <a:gd name="connsiteY25" fmla="*/ 2654300 h 3716338"/>
              <a:gd name="connsiteX26" fmla="*/ 5076861 w 5457861"/>
              <a:gd name="connsiteY26" fmla="*/ 2635250 h 3716338"/>
              <a:gd name="connsiteX27" fmla="*/ 4981611 w 5457861"/>
              <a:gd name="connsiteY27" fmla="*/ 2825750 h 3716338"/>
              <a:gd name="connsiteX28" fmla="*/ 5219736 w 5457861"/>
              <a:gd name="connsiteY28" fmla="*/ 2863850 h 3716338"/>
              <a:gd name="connsiteX29" fmla="*/ 5343561 w 5457861"/>
              <a:gd name="connsiteY29" fmla="*/ 2768600 h 3716338"/>
              <a:gd name="connsiteX30" fmla="*/ 5448336 w 5457861"/>
              <a:gd name="connsiteY30" fmla="*/ 2882900 h 3716338"/>
              <a:gd name="connsiteX31" fmla="*/ 5286411 w 5457861"/>
              <a:gd name="connsiteY31" fmla="*/ 3035300 h 3716338"/>
              <a:gd name="connsiteX32" fmla="*/ 4953036 w 5457861"/>
              <a:gd name="connsiteY32" fmla="*/ 3025775 h 3716338"/>
              <a:gd name="connsiteX33" fmla="*/ 4695861 w 5457861"/>
              <a:gd name="connsiteY33" fmla="*/ 2978150 h 3716338"/>
              <a:gd name="connsiteX34" fmla="*/ 4276761 w 5457861"/>
              <a:gd name="connsiteY34" fmla="*/ 3121025 h 3716338"/>
              <a:gd name="connsiteX35" fmla="*/ 4410111 w 5457861"/>
              <a:gd name="connsiteY35" fmla="*/ 3197225 h 3716338"/>
              <a:gd name="connsiteX36" fmla="*/ 4848261 w 5457861"/>
              <a:gd name="connsiteY36" fmla="*/ 3225800 h 3716338"/>
              <a:gd name="connsiteX37" fmla="*/ 5057811 w 5457861"/>
              <a:gd name="connsiteY37" fmla="*/ 3168650 h 3716338"/>
              <a:gd name="connsiteX38" fmla="*/ 5162586 w 5457861"/>
              <a:gd name="connsiteY38" fmla="*/ 3378200 h 3716338"/>
              <a:gd name="connsiteX39" fmla="*/ 4953036 w 5457861"/>
              <a:gd name="connsiteY39" fmla="*/ 3482975 h 3716338"/>
              <a:gd name="connsiteX40" fmla="*/ 4705386 w 5457861"/>
              <a:gd name="connsiteY40" fmla="*/ 3349625 h 3716338"/>
              <a:gd name="connsiteX41" fmla="*/ 4391061 w 5457861"/>
              <a:gd name="connsiteY41" fmla="*/ 3406775 h 3716338"/>
              <a:gd name="connsiteX42" fmla="*/ 3790986 w 5457861"/>
              <a:gd name="connsiteY42" fmla="*/ 3454400 h 3716338"/>
              <a:gd name="connsiteX43" fmla="*/ 943011 w 5457861"/>
              <a:gd name="connsiteY43" fmla="*/ 3597275 h 3716338"/>
              <a:gd name="connsiteX44" fmla="*/ 209586 w 5457861"/>
              <a:gd name="connsiteY44" fmla="*/ 2740025 h 3716338"/>
              <a:gd name="connsiteX45" fmla="*/ 47661 w 5457861"/>
              <a:gd name="connsiteY45" fmla="*/ 1577975 h 3716338"/>
              <a:gd name="connsiteX46" fmla="*/ 0 w 5457861"/>
              <a:gd name="connsiteY46" fmla="*/ 1568450 h 3716338"/>
              <a:gd name="connsiteX0" fmla="*/ 6308 w 5464169"/>
              <a:gd name="connsiteY0" fmla="*/ 1568450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6308 w 5464169"/>
              <a:gd name="connsiteY46" fmla="*/ 1568450 h 3716338"/>
              <a:gd name="connsiteX0" fmla="*/ 292028 w 5464169"/>
              <a:gd name="connsiteY0" fmla="*/ 12112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211236 h 3716338"/>
              <a:gd name="connsiteX0" fmla="*/ 292028 w 5464169"/>
              <a:gd name="connsiteY0" fmla="*/ 12112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211236 h 3716338"/>
              <a:gd name="connsiteX0" fmla="*/ 292028 w 5464169"/>
              <a:gd name="connsiteY0" fmla="*/ 10683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068336 h 3716338"/>
              <a:gd name="connsiteX0" fmla="*/ 292028 w 5464169"/>
              <a:gd name="connsiteY0" fmla="*/ 10683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068336 h 3716338"/>
              <a:gd name="connsiteX0" fmla="*/ 292028 w 5464169"/>
              <a:gd name="connsiteY0" fmla="*/ 1068336 h 3716338"/>
              <a:gd name="connsiteX1" fmla="*/ 577844 w 5464169"/>
              <a:gd name="connsiteY1" fmla="*/ 301625 h 3716338"/>
              <a:gd name="connsiteX2" fmla="*/ 2311394 w 5464169"/>
              <a:gd name="connsiteY2" fmla="*/ 44450 h 3716338"/>
              <a:gd name="connsiteX3" fmla="*/ 3921119 w 5464169"/>
              <a:gd name="connsiteY3" fmla="*/ 34925 h 3716338"/>
              <a:gd name="connsiteX4" fmla="*/ 4549769 w 5464169"/>
              <a:gd name="connsiteY4" fmla="*/ 177800 h 3716338"/>
              <a:gd name="connsiteX5" fmla="*/ 3797294 w 5464169"/>
              <a:gd name="connsiteY5" fmla="*/ 244475 h 3716338"/>
              <a:gd name="connsiteX6" fmla="*/ 4597394 w 5464169"/>
              <a:gd name="connsiteY6" fmla="*/ 377825 h 3716338"/>
              <a:gd name="connsiteX7" fmla="*/ 3854444 w 5464169"/>
              <a:gd name="connsiteY7" fmla="*/ 511175 h 3716338"/>
              <a:gd name="connsiteX8" fmla="*/ 4692644 w 5464169"/>
              <a:gd name="connsiteY8" fmla="*/ 720725 h 3716338"/>
              <a:gd name="connsiteX9" fmla="*/ 3854444 w 5464169"/>
              <a:gd name="connsiteY9" fmla="*/ 730250 h 3716338"/>
              <a:gd name="connsiteX10" fmla="*/ 4521194 w 5464169"/>
              <a:gd name="connsiteY10" fmla="*/ 958850 h 3716338"/>
              <a:gd name="connsiteX11" fmla="*/ 4749794 w 5464169"/>
              <a:gd name="connsiteY11" fmla="*/ 1101725 h 3716338"/>
              <a:gd name="connsiteX12" fmla="*/ 4197344 w 5464169"/>
              <a:gd name="connsiteY12" fmla="*/ 1063625 h 3716338"/>
              <a:gd name="connsiteX13" fmla="*/ 3883019 w 5464169"/>
              <a:gd name="connsiteY13" fmla="*/ 1225550 h 3716338"/>
              <a:gd name="connsiteX14" fmla="*/ 4283069 w 5464169"/>
              <a:gd name="connsiteY14" fmla="*/ 1568450 h 3716338"/>
              <a:gd name="connsiteX15" fmla="*/ 4816469 w 5464169"/>
              <a:gd name="connsiteY15" fmla="*/ 1330325 h 3716338"/>
              <a:gd name="connsiteX16" fmla="*/ 4806944 w 5464169"/>
              <a:gd name="connsiteY16" fmla="*/ 1768475 h 3716338"/>
              <a:gd name="connsiteX17" fmla="*/ 4006844 w 5464169"/>
              <a:gd name="connsiteY17" fmla="*/ 1720850 h 3716338"/>
              <a:gd name="connsiteX18" fmla="*/ 4378319 w 5464169"/>
              <a:gd name="connsiteY18" fmla="*/ 2092325 h 3716338"/>
              <a:gd name="connsiteX19" fmla="*/ 5073644 w 5464169"/>
              <a:gd name="connsiteY19" fmla="*/ 2101850 h 3716338"/>
              <a:gd name="connsiteX20" fmla="*/ 4168769 w 5464169"/>
              <a:gd name="connsiteY20" fmla="*/ 2397125 h 3716338"/>
              <a:gd name="connsiteX21" fmla="*/ 4330694 w 5464169"/>
              <a:gd name="connsiteY21" fmla="*/ 2806700 h 3716338"/>
              <a:gd name="connsiteX22" fmla="*/ 4730744 w 5464169"/>
              <a:gd name="connsiteY22" fmla="*/ 2692400 h 3716338"/>
              <a:gd name="connsiteX23" fmla="*/ 5016494 w 5464169"/>
              <a:gd name="connsiteY23" fmla="*/ 2416175 h 3716338"/>
              <a:gd name="connsiteX24" fmla="*/ 5359394 w 5464169"/>
              <a:gd name="connsiteY24" fmla="*/ 2473325 h 3716338"/>
              <a:gd name="connsiteX25" fmla="*/ 5349869 w 5464169"/>
              <a:gd name="connsiteY25" fmla="*/ 2654300 h 3716338"/>
              <a:gd name="connsiteX26" fmla="*/ 5083169 w 5464169"/>
              <a:gd name="connsiteY26" fmla="*/ 2635250 h 3716338"/>
              <a:gd name="connsiteX27" fmla="*/ 4987919 w 5464169"/>
              <a:gd name="connsiteY27" fmla="*/ 2825750 h 3716338"/>
              <a:gd name="connsiteX28" fmla="*/ 5226044 w 5464169"/>
              <a:gd name="connsiteY28" fmla="*/ 2863850 h 3716338"/>
              <a:gd name="connsiteX29" fmla="*/ 5349869 w 5464169"/>
              <a:gd name="connsiteY29" fmla="*/ 2768600 h 3716338"/>
              <a:gd name="connsiteX30" fmla="*/ 5454644 w 5464169"/>
              <a:gd name="connsiteY30" fmla="*/ 2882900 h 3716338"/>
              <a:gd name="connsiteX31" fmla="*/ 5292719 w 5464169"/>
              <a:gd name="connsiteY31" fmla="*/ 3035300 h 3716338"/>
              <a:gd name="connsiteX32" fmla="*/ 4959344 w 5464169"/>
              <a:gd name="connsiteY32" fmla="*/ 3025775 h 3716338"/>
              <a:gd name="connsiteX33" fmla="*/ 4702169 w 5464169"/>
              <a:gd name="connsiteY33" fmla="*/ 2978150 h 3716338"/>
              <a:gd name="connsiteX34" fmla="*/ 4283069 w 5464169"/>
              <a:gd name="connsiteY34" fmla="*/ 3121025 h 3716338"/>
              <a:gd name="connsiteX35" fmla="*/ 4416419 w 5464169"/>
              <a:gd name="connsiteY35" fmla="*/ 3197225 h 3716338"/>
              <a:gd name="connsiteX36" fmla="*/ 4854569 w 5464169"/>
              <a:gd name="connsiteY36" fmla="*/ 3225800 h 3716338"/>
              <a:gd name="connsiteX37" fmla="*/ 5064119 w 5464169"/>
              <a:gd name="connsiteY37" fmla="*/ 3168650 h 3716338"/>
              <a:gd name="connsiteX38" fmla="*/ 5168894 w 5464169"/>
              <a:gd name="connsiteY38" fmla="*/ 3378200 h 3716338"/>
              <a:gd name="connsiteX39" fmla="*/ 4959344 w 5464169"/>
              <a:gd name="connsiteY39" fmla="*/ 3482975 h 3716338"/>
              <a:gd name="connsiteX40" fmla="*/ 4711694 w 5464169"/>
              <a:gd name="connsiteY40" fmla="*/ 3349625 h 3716338"/>
              <a:gd name="connsiteX41" fmla="*/ 4397369 w 5464169"/>
              <a:gd name="connsiteY41" fmla="*/ 3406775 h 3716338"/>
              <a:gd name="connsiteX42" fmla="*/ 3797294 w 5464169"/>
              <a:gd name="connsiteY42" fmla="*/ 3454400 h 3716338"/>
              <a:gd name="connsiteX43" fmla="*/ 949319 w 5464169"/>
              <a:gd name="connsiteY43" fmla="*/ 3597275 h 3716338"/>
              <a:gd name="connsiteX44" fmla="*/ 215894 w 5464169"/>
              <a:gd name="connsiteY44" fmla="*/ 2740025 h 3716338"/>
              <a:gd name="connsiteX45" fmla="*/ 53969 w 5464169"/>
              <a:gd name="connsiteY45" fmla="*/ 1577975 h 3716338"/>
              <a:gd name="connsiteX46" fmla="*/ 292028 w 5464169"/>
              <a:gd name="connsiteY46" fmla="*/ 1068336 h 3716338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4597394 w 5464169"/>
              <a:gd name="connsiteY6" fmla="*/ 628219 h 3966732"/>
              <a:gd name="connsiteX7" fmla="*/ 3854444 w 5464169"/>
              <a:gd name="connsiteY7" fmla="*/ 761569 h 3966732"/>
              <a:gd name="connsiteX8" fmla="*/ 4692644 w 5464169"/>
              <a:gd name="connsiteY8" fmla="*/ 971119 h 3966732"/>
              <a:gd name="connsiteX9" fmla="*/ 3854444 w 5464169"/>
              <a:gd name="connsiteY9" fmla="*/ 980644 h 3966732"/>
              <a:gd name="connsiteX10" fmla="*/ 4521194 w 5464169"/>
              <a:gd name="connsiteY10" fmla="*/ 1209244 h 3966732"/>
              <a:gd name="connsiteX11" fmla="*/ 4749794 w 5464169"/>
              <a:gd name="connsiteY11" fmla="*/ 1352119 h 3966732"/>
              <a:gd name="connsiteX12" fmla="*/ 4197344 w 5464169"/>
              <a:gd name="connsiteY12" fmla="*/ 1314019 h 3966732"/>
              <a:gd name="connsiteX13" fmla="*/ 3883019 w 5464169"/>
              <a:gd name="connsiteY13" fmla="*/ 1475944 h 3966732"/>
              <a:gd name="connsiteX14" fmla="*/ 4283069 w 5464169"/>
              <a:gd name="connsiteY14" fmla="*/ 1818844 h 3966732"/>
              <a:gd name="connsiteX15" fmla="*/ 4816469 w 5464169"/>
              <a:gd name="connsiteY15" fmla="*/ 1580719 h 3966732"/>
              <a:gd name="connsiteX16" fmla="*/ 4806944 w 5464169"/>
              <a:gd name="connsiteY16" fmla="*/ 2018869 h 3966732"/>
              <a:gd name="connsiteX17" fmla="*/ 4006844 w 5464169"/>
              <a:gd name="connsiteY17" fmla="*/ 1971244 h 3966732"/>
              <a:gd name="connsiteX18" fmla="*/ 4378319 w 5464169"/>
              <a:gd name="connsiteY18" fmla="*/ 2342719 h 3966732"/>
              <a:gd name="connsiteX19" fmla="*/ 5073644 w 5464169"/>
              <a:gd name="connsiteY19" fmla="*/ 2352244 h 3966732"/>
              <a:gd name="connsiteX20" fmla="*/ 4168769 w 5464169"/>
              <a:gd name="connsiteY20" fmla="*/ 2647519 h 3966732"/>
              <a:gd name="connsiteX21" fmla="*/ 4330694 w 5464169"/>
              <a:gd name="connsiteY21" fmla="*/ 3057094 h 3966732"/>
              <a:gd name="connsiteX22" fmla="*/ 4730744 w 5464169"/>
              <a:gd name="connsiteY22" fmla="*/ 2942794 h 3966732"/>
              <a:gd name="connsiteX23" fmla="*/ 5016494 w 5464169"/>
              <a:gd name="connsiteY23" fmla="*/ 2666569 h 3966732"/>
              <a:gd name="connsiteX24" fmla="*/ 5359394 w 5464169"/>
              <a:gd name="connsiteY24" fmla="*/ 2723719 h 3966732"/>
              <a:gd name="connsiteX25" fmla="*/ 5349869 w 5464169"/>
              <a:gd name="connsiteY25" fmla="*/ 2904694 h 3966732"/>
              <a:gd name="connsiteX26" fmla="*/ 5083169 w 5464169"/>
              <a:gd name="connsiteY26" fmla="*/ 2885644 h 3966732"/>
              <a:gd name="connsiteX27" fmla="*/ 4987919 w 5464169"/>
              <a:gd name="connsiteY27" fmla="*/ 3076144 h 3966732"/>
              <a:gd name="connsiteX28" fmla="*/ 5226044 w 5464169"/>
              <a:gd name="connsiteY28" fmla="*/ 3114244 h 3966732"/>
              <a:gd name="connsiteX29" fmla="*/ 5349869 w 5464169"/>
              <a:gd name="connsiteY29" fmla="*/ 3018994 h 3966732"/>
              <a:gd name="connsiteX30" fmla="*/ 5454644 w 5464169"/>
              <a:gd name="connsiteY30" fmla="*/ 3133294 h 3966732"/>
              <a:gd name="connsiteX31" fmla="*/ 5292719 w 5464169"/>
              <a:gd name="connsiteY31" fmla="*/ 3285694 h 3966732"/>
              <a:gd name="connsiteX32" fmla="*/ 4959344 w 5464169"/>
              <a:gd name="connsiteY32" fmla="*/ 3276169 h 3966732"/>
              <a:gd name="connsiteX33" fmla="*/ 4702169 w 5464169"/>
              <a:gd name="connsiteY33" fmla="*/ 3228544 h 3966732"/>
              <a:gd name="connsiteX34" fmla="*/ 4283069 w 5464169"/>
              <a:gd name="connsiteY34" fmla="*/ 3371419 h 3966732"/>
              <a:gd name="connsiteX35" fmla="*/ 4416419 w 5464169"/>
              <a:gd name="connsiteY35" fmla="*/ 3447619 h 3966732"/>
              <a:gd name="connsiteX36" fmla="*/ 4854569 w 5464169"/>
              <a:gd name="connsiteY36" fmla="*/ 3476194 h 3966732"/>
              <a:gd name="connsiteX37" fmla="*/ 5064119 w 5464169"/>
              <a:gd name="connsiteY37" fmla="*/ 3419044 h 3966732"/>
              <a:gd name="connsiteX38" fmla="*/ 5168894 w 5464169"/>
              <a:gd name="connsiteY38" fmla="*/ 3628594 h 3966732"/>
              <a:gd name="connsiteX39" fmla="*/ 4959344 w 5464169"/>
              <a:gd name="connsiteY39" fmla="*/ 3733369 h 3966732"/>
              <a:gd name="connsiteX40" fmla="*/ 4711694 w 5464169"/>
              <a:gd name="connsiteY40" fmla="*/ 3600019 h 3966732"/>
              <a:gd name="connsiteX41" fmla="*/ 4397369 w 5464169"/>
              <a:gd name="connsiteY41" fmla="*/ 3657169 h 3966732"/>
              <a:gd name="connsiteX42" fmla="*/ 3797294 w 5464169"/>
              <a:gd name="connsiteY42" fmla="*/ 3704794 h 3966732"/>
              <a:gd name="connsiteX43" fmla="*/ 949319 w 5464169"/>
              <a:gd name="connsiteY43" fmla="*/ 3847669 h 3966732"/>
              <a:gd name="connsiteX44" fmla="*/ 215894 w 5464169"/>
              <a:gd name="connsiteY44" fmla="*/ 2990419 h 3966732"/>
              <a:gd name="connsiteX45" fmla="*/ 53969 w 5464169"/>
              <a:gd name="connsiteY45" fmla="*/ 1828369 h 3966732"/>
              <a:gd name="connsiteX46" fmla="*/ 292028 w 5464169"/>
              <a:gd name="connsiteY46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4597394 w 5464169"/>
              <a:gd name="connsiteY6" fmla="*/ 628219 h 3966732"/>
              <a:gd name="connsiteX7" fmla="*/ 3854444 w 5464169"/>
              <a:gd name="connsiteY7" fmla="*/ 761569 h 3966732"/>
              <a:gd name="connsiteX8" fmla="*/ 4692644 w 5464169"/>
              <a:gd name="connsiteY8" fmla="*/ 971119 h 3966732"/>
              <a:gd name="connsiteX9" fmla="*/ 3854444 w 5464169"/>
              <a:gd name="connsiteY9" fmla="*/ 980644 h 3966732"/>
              <a:gd name="connsiteX10" fmla="*/ 4521194 w 5464169"/>
              <a:gd name="connsiteY10" fmla="*/ 1209244 h 3966732"/>
              <a:gd name="connsiteX11" fmla="*/ 4749794 w 5464169"/>
              <a:gd name="connsiteY11" fmla="*/ 1352119 h 3966732"/>
              <a:gd name="connsiteX12" fmla="*/ 4197344 w 5464169"/>
              <a:gd name="connsiteY12" fmla="*/ 1314019 h 3966732"/>
              <a:gd name="connsiteX13" fmla="*/ 3883019 w 5464169"/>
              <a:gd name="connsiteY13" fmla="*/ 1475944 h 3966732"/>
              <a:gd name="connsiteX14" fmla="*/ 4283069 w 5464169"/>
              <a:gd name="connsiteY14" fmla="*/ 1818844 h 3966732"/>
              <a:gd name="connsiteX15" fmla="*/ 4816469 w 5464169"/>
              <a:gd name="connsiteY15" fmla="*/ 1580719 h 3966732"/>
              <a:gd name="connsiteX16" fmla="*/ 4806944 w 5464169"/>
              <a:gd name="connsiteY16" fmla="*/ 2018869 h 3966732"/>
              <a:gd name="connsiteX17" fmla="*/ 4006844 w 5464169"/>
              <a:gd name="connsiteY17" fmla="*/ 1971244 h 3966732"/>
              <a:gd name="connsiteX18" fmla="*/ 4378319 w 5464169"/>
              <a:gd name="connsiteY18" fmla="*/ 2342719 h 3966732"/>
              <a:gd name="connsiteX19" fmla="*/ 5073644 w 5464169"/>
              <a:gd name="connsiteY19" fmla="*/ 2352244 h 3966732"/>
              <a:gd name="connsiteX20" fmla="*/ 4168769 w 5464169"/>
              <a:gd name="connsiteY20" fmla="*/ 2647519 h 3966732"/>
              <a:gd name="connsiteX21" fmla="*/ 4330694 w 5464169"/>
              <a:gd name="connsiteY21" fmla="*/ 3057094 h 3966732"/>
              <a:gd name="connsiteX22" fmla="*/ 4730744 w 5464169"/>
              <a:gd name="connsiteY22" fmla="*/ 2942794 h 3966732"/>
              <a:gd name="connsiteX23" fmla="*/ 5016494 w 5464169"/>
              <a:gd name="connsiteY23" fmla="*/ 2666569 h 3966732"/>
              <a:gd name="connsiteX24" fmla="*/ 5359394 w 5464169"/>
              <a:gd name="connsiteY24" fmla="*/ 2723719 h 3966732"/>
              <a:gd name="connsiteX25" fmla="*/ 5349869 w 5464169"/>
              <a:gd name="connsiteY25" fmla="*/ 2904694 h 3966732"/>
              <a:gd name="connsiteX26" fmla="*/ 5083169 w 5464169"/>
              <a:gd name="connsiteY26" fmla="*/ 2885644 h 3966732"/>
              <a:gd name="connsiteX27" fmla="*/ 4987919 w 5464169"/>
              <a:gd name="connsiteY27" fmla="*/ 3076144 h 3966732"/>
              <a:gd name="connsiteX28" fmla="*/ 5226044 w 5464169"/>
              <a:gd name="connsiteY28" fmla="*/ 3114244 h 3966732"/>
              <a:gd name="connsiteX29" fmla="*/ 5349869 w 5464169"/>
              <a:gd name="connsiteY29" fmla="*/ 3018994 h 3966732"/>
              <a:gd name="connsiteX30" fmla="*/ 5454644 w 5464169"/>
              <a:gd name="connsiteY30" fmla="*/ 3133294 h 3966732"/>
              <a:gd name="connsiteX31" fmla="*/ 5292719 w 5464169"/>
              <a:gd name="connsiteY31" fmla="*/ 3285694 h 3966732"/>
              <a:gd name="connsiteX32" fmla="*/ 4959344 w 5464169"/>
              <a:gd name="connsiteY32" fmla="*/ 3276169 h 3966732"/>
              <a:gd name="connsiteX33" fmla="*/ 4702169 w 5464169"/>
              <a:gd name="connsiteY33" fmla="*/ 3228544 h 3966732"/>
              <a:gd name="connsiteX34" fmla="*/ 4283069 w 5464169"/>
              <a:gd name="connsiteY34" fmla="*/ 3371419 h 3966732"/>
              <a:gd name="connsiteX35" fmla="*/ 4416419 w 5464169"/>
              <a:gd name="connsiteY35" fmla="*/ 3447619 h 3966732"/>
              <a:gd name="connsiteX36" fmla="*/ 4854569 w 5464169"/>
              <a:gd name="connsiteY36" fmla="*/ 3476194 h 3966732"/>
              <a:gd name="connsiteX37" fmla="*/ 5064119 w 5464169"/>
              <a:gd name="connsiteY37" fmla="*/ 3419044 h 3966732"/>
              <a:gd name="connsiteX38" fmla="*/ 5168894 w 5464169"/>
              <a:gd name="connsiteY38" fmla="*/ 3628594 h 3966732"/>
              <a:gd name="connsiteX39" fmla="*/ 4959344 w 5464169"/>
              <a:gd name="connsiteY39" fmla="*/ 3733369 h 3966732"/>
              <a:gd name="connsiteX40" fmla="*/ 4711694 w 5464169"/>
              <a:gd name="connsiteY40" fmla="*/ 3600019 h 3966732"/>
              <a:gd name="connsiteX41" fmla="*/ 4397369 w 5464169"/>
              <a:gd name="connsiteY41" fmla="*/ 3657169 h 3966732"/>
              <a:gd name="connsiteX42" fmla="*/ 3797294 w 5464169"/>
              <a:gd name="connsiteY42" fmla="*/ 3704794 h 3966732"/>
              <a:gd name="connsiteX43" fmla="*/ 949319 w 5464169"/>
              <a:gd name="connsiteY43" fmla="*/ 3847669 h 3966732"/>
              <a:gd name="connsiteX44" fmla="*/ 215894 w 5464169"/>
              <a:gd name="connsiteY44" fmla="*/ 2990419 h 3966732"/>
              <a:gd name="connsiteX45" fmla="*/ 53969 w 5464169"/>
              <a:gd name="connsiteY45" fmla="*/ 1828369 h 3966732"/>
              <a:gd name="connsiteX46" fmla="*/ 292028 w 5464169"/>
              <a:gd name="connsiteY46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  <a:gd name="connsiteX0" fmla="*/ 292028 w 5464169"/>
              <a:gd name="connsiteY0" fmla="*/ 1318730 h 3966732"/>
              <a:gd name="connsiteX1" fmla="*/ 577844 w 5464169"/>
              <a:gd name="connsiteY1" fmla="*/ 552019 h 3966732"/>
              <a:gd name="connsiteX2" fmla="*/ 2311394 w 5464169"/>
              <a:gd name="connsiteY2" fmla="*/ 294844 h 3966732"/>
              <a:gd name="connsiteX3" fmla="*/ 3921119 w 5464169"/>
              <a:gd name="connsiteY3" fmla="*/ 285319 h 3966732"/>
              <a:gd name="connsiteX4" fmla="*/ 4549769 w 5464169"/>
              <a:gd name="connsiteY4" fmla="*/ 428194 h 3966732"/>
              <a:gd name="connsiteX5" fmla="*/ 3797294 w 5464169"/>
              <a:gd name="connsiteY5" fmla="*/ 494869 h 3966732"/>
              <a:gd name="connsiteX6" fmla="*/ 3814035 w 5464169"/>
              <a:gd name="connsiteY6" fmla="*/ 490890 h 3966732"/>
              <a:gd name="connsiteX7" fmla="*/ 4597394 w 5464169"/>
              <a:gd name="connsiteY7" fmla="*/ 628219 h 3966732"/>
              <a:gd name="connsiteX8" fmla="*/ 3854444 w 5464169"/>
              <a:gd name="connsiteY8" fmla="*/ 761569 h 3966732"/>
              <a:gd name="connsiteX9" fmla="*/ 4692644 w 5464169"/>
              <a:gd name="connsiteY9" fmla="*/ 971119 h 3966732"/>
              <a:gd name="connsiteX10" fmla="*/ 3854444 w 5464169"/>
              <a:gd name="connsiteY10" fmla="*/ 980644 h 3966732"/>
              <a:gd name="connsiteX11" fmla="*/ 4521194 w 5464169"/>
              <a:gd name="connsiteY11" fmla="*/ 1209244 h 3966732"/>
              <a:gd name="connsiteX12" fmla="*/ 4749794 w 5464169"/>
              <a:gd name="connsiteY12" fmla="*/ 1352119 h 3966732"/>
              <a:gd name="connsiteX13" fmla="*/ 4197344 w 5464169"/>
              <a:gd name="connsiteY13" fmla="*/ 1314019 h 3966732"/>
              <a:gd name="connsiteX14" fmla="*/ 3883019 w 5464169"/>
              <a:gd name="connsiteY14" fmla="*/ 1475944 h 3966732"/>
              <a:gd name="connsiteX15" fmla="*/ 4283069 w 5464169"/>
              <a:gd name="connsiteY15" fmla="*/ 1818844 h 3966732"/>
              <a:gd name="connsiteX16" fmla="*/ 4816469 w 5464169"/>
              <a:gd name="connsiteY16" fmla="*/ 1580719 h 3966732"/>
              <a:gd name="connsiteX17" fmla="*/ 4806944 w 5464169"/>
              <a:gd name="connsiteY17" fmla="*/ 2018869 h 3966732"/>
              <a:gd name="connsiteX18" fmla="*/ 4006844 w 5464169"/>
              <a:gd name="connsiteY18" fmla="*/ 1971244 h 3966732"/>
              <a:gd name="connsiteX19" fmla="*/ 4378319 w 5464169"/>
              <a:gd name="connsiteY19" fmla="*/ 2342719 h 3966732"/>
              <a:gd name="connsiteX20" fmla="*/ 5073644 w 5464169"/>
              <a:gd name="connsiteY20" fmla="*/ 2352244 h 3966732"/>
              <a:gd name="connsiteX21" fmla="*/ 4168769 w 5464169"/>
              <a:gd name="connsiteY21" fmla="*/ 2647519 h 3966732"/>
              <a:gd name="connsiteX22" fmla="*/ 4330694 w 5464169"/>
              <a:gd name="connsiteY22" fmla="*/ 3057094 h 3966732"/>
              <a:gd name="connsiteX23" fmla="*/ 4730744 w 5464169"/>
              <a:gd name="connsiteY23" fmla="*/ 2942794 h 3966732"/>
              <a:gd name="connsiteX24" fmla="*/ 5016494 w 5464169"/>
              <a:gd name="connsiteY24" fmla="*/ 2666569 h 3966732"/>
              <a:gd name="connsiteX25" fmla="*/ 5359394 w 5464169"/>
              <a:gd name="connsiteY25" fmla="*/ 2723719 h 3966732"/>
              <a:gd name="connsiteX26" fmla="*/ 5349869 w 5464169"/>
              <a:gd name="connsiteY26" fmla="*/ 2904694 h 3966732"/>
              <a:gd name="connsiteX27" fmla="*/ 5083169 w 5464169"/>
              <a:gd name="connsiteY27" fmla="*/ 2885644 h 3966732"/>
              <a:gd name="connsiteX28" fmla="*/ 4987919 w 5464169"/>
              <a:gd name="connsiteY28" fmla="*/ 3076144 h 3966732"/>
              <a:gd name="connsiteX29" fmla="*/ 5226044 w 5464169"/>
              <a:gd name="connsiteY29" fmla="*/ 3114244 h 3966732"/>
              <a:gd name="connsiteX30" fmla="*/ 5349869 w 5464169"/>
              <a:gd name="connsiteY30" fmla="*/ 3018994 h 3966732"/>
              <a:gd name="connsiteX31" fmla="*/ 5454644 w 5464169"/>
              <a:gd name="connsiteY31" fmla="*/ 3133294 h 3966732"/>
              <a:gd name="connsiteX32" fmla="*/ 5292719 w 5464169"/>
              <a:gd name="connsiteY32" fmla="*/ 3285694 h 3966732"/>
              <a:gd name="connsiteX33" fmla="*/ 4959344 w 5464169"/>
              <a:gd name="connsiteY33" fmla="*/ 3276169 h 3966732"/>
              <a:gd name="connsiteX34" fmla="*/ 4702169 w 5464169"/>
              <a:gd name="connsiteY34" fmla="*/ 3228544 h 3966732"/>
              <a:gd name="connsiteX35" fmla="*/ 4283069 w 5464169"/>
              <a:gd name="connsiteY35" fmla="*/ 3371419 h 3966732"/>
              <a:gd name="connsiteX36" fmla="*/ 4416419 w 5464169"/>
              <a:gd name="connsiteY36" fmla="*/ 3447619 h 3966732"/>
              <a:gd name="connsiteX37" fmla="*/ 4854569 w 5464169"/>
              <a:gd name="connsiteY37" fmla="*/ 3476194 h 3966732"/>
              <a:gd name="connsiteX38" fmla="*/ 5064119 w 5464169"/>
              <a:gd name="connsiteY38" fmla="*/ 3419044 h 3966732"/>
              <a:gd name="connsiteX39" fmla="*/ 5168894 w 5464169"/>
              <a:gd name="connsiteY39" fmla="*/ 3628594 h 3966732"/>
              <a:gd name="connsiteX40" fmla="*/ 4959344 w 5464169"/>
              <a:gd name="connsiteY40" fmla="*/ 3733369 h 3966732"/>
              <a:gd name="connsiteX41" fmla="*/ 4711694 w 5464169"/>
              <a:gd name="connsiteY41" fmla="*/ 3600019 h 3966732"/>
              <a:gd name="connsiteX42" fmla="*/ 4397369 w 5464169"/>
              <a:gd name="connsiteY42" fmla="*/ 3657169 h 3966732"/>
              <a:gd name="connsiteX43" fmla="*/ 3797294 w 5464169"/>
              <a:gd name="connsiteY43" fmla="*/ 3704794 h 3966732"/>
              <a:gd name="connsiteX44" fmla="*/ 949319 w 5464169"/>
              <a:gd name="connsiteY44" fmla="*/ 3847669 h 3966732"/>
              <a:gd name="connsiteX45" fmla="*/ 215894 w 5464169"/>
              <a:gd name="connsiteY45" fmla="*/ 2990419 h 3966732"/>
              <a:gd name="connsiteX46" fmla="*/ 53969 w 5464169"/>
              <a:gd name="connsiteY46" fmla="*/ 1828369 h 3966732"/>
              <a:gd name="connsiteX47" fmla="*/ 292028 w 5464169"/>
              <a:gd name="connsiteY47" fmla="*/ 1318730 h 3966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5464169" h="3966732">
                <a:moveTo>
                  <a:pt x="292028" y="1318730"/>
                </a:moveTo>
                <a:cubicBezTo>
                  <a:pt x="368251" y="1040527"/>
                  <a:pt x="241283" y="722667"/>
                  <a:pt x="577844" y="552019"/>
                </a:cubicBezTo>
                <a:cubicBezTo>
                  <a:pt x="914405" y="381371"/>
                  <a:pt x="1754182" y="339294"/>
                  <a:pt x="2311394" y="294844"/>
                </a:cubicBezTo>
                <a:cubicBezTo>
                  <a:pt x="2868607" y="250394"/>
                  <a:pt x="3548057" y="263094"/>
                  <a:pt x="3921119" y="285319"/>
                </a:cubicBezTo>
                <a:cubicBezTo>
                  <a:pt x="4294181" y="307544"/>
                  <a:pt x="4611306" y="0"/>
                  <a:pt x="4549769" y="428194"/>
                </a:cubicBezTo>
                <a:cubicBezTo>
                  <a:pt x="4483403" y="450800"/>
                  <a:pt x="3789357" y="461532"/>
                  <a:pt x="3797294" y="494869"/>
                </a:cubicBezTo>
                <a:cubicBezTo>
                  <a:pt x="3674672" y="505318"/>
                  <a:pt x="3645190" y="475596"/>
                  <a:pt x="3814035" y="490890"/>
                </a:cubicBezTo>
                <a:cubicBezTo>
                  <a:pt x="3947385" y="513115"/>
                  <a:pt x="4698935" y="499349"/>
                  <a:pt x="4597394" y="628219"/>
                </a:cubicBezTo>
                <a:cubicBezTo>
                  <a:pt x="4702780" y="812459"/>
                  <a:pt x="3838569" y="704419"/>
                  <a:pt x="3854444" y="761569"/>
                </a:cubicBezTo>
                <a:cubicBezTo>
                  <a:pt x="3870319" y="818719"/>
                  <a:pt x="4658044" y="691729"/>
                  <a:pt x="4692644" y="971119"/>
                </a:cubicBezTo>
                <a:cubicBezTo>
                  <a:pt x="4754297" y="1068700"/>
                  <a:pt x="3883019" y="940957"/>
                  <a:pt x="3854444" y="980644"/>
                </a:cubicBezTo>
                <a:cubicBezTo>
                  <a:pt x="3825869" y="1020332"/>
                  <a:pt x="4232547" y="1209904"/>
                  <a:pt x="4521194" y="1209244"/>
                </a:cubicBezTo>
                <a:cubicBezTo>
                  <a:pt x="4765009" y="1146787"/>
                  <a:pt x="4880611" y="1186976"/>
                  <a:pt x="4749794" y="1352119"/>
                </a:cubicBezTo>
                <a:cubicBezTo>
                  <a:pt x="4661219" y="1391094"/>
                  <a:pt x="4341806" y="1293382"/>
                  <a:pt x="4197344" y="1314019"/>
                </a:cubicBezTo>
                <a:cubicBezTo>
                  <a:pt x="4052882" y="1334656"/>
                  <a:pt x="3868732" y="1391807"/>
                  <a:pt x="3883019" y="1475944"/>
                </a:cubicBezTo>
                <a:cubicBezTo>
                  <a:pt x="3897306" y="1560081"/>
                  <a:pt x="4127494" y="1801382"/>
                  <a:pt x="4283069" y="1818844"/>
                </a:cubicBezTo>
                <a:cubicBezTo>
                  <a:pt x="4438644" y="1836306"/>
                  <a:pt x="4729157" y="1547382"/>
                  <a:pt x="4816469" y="1580719"/>
                </a:cubicBezTo>
                <a:cubicBezTo>
                  <a:pt x="4903782" y="1614057"/>
                  <a:pt x="4941881" y="1953782"/>
                  <a:pt x="4806944" y="2018869"/>
                </a:cubicBezTo>
                <a:cubicBezTo>
                  <a:pt x="4672007" y="2083956"/>
                  <a:pt x="4078281" y="1917269"/>
                  <a:pt x="4006844" y="1971244"/>
                </a:cubicBezTo>
                <a:cubicBezTo>
                  <a:pt x="3935407" y="2025219"/>
                  <a:pt x="4200519" y="2279219"/>
                  <a:pt x="4378319" y="2342719"/>
                </a:cubicBezTo>
                <a:cubicBezTo>
                  <a:pt x="4556119" y="2406219"/>
                  <a:pt x="5159541" y="2096907"/>
                  <a:pt x="5073644" y="2352244"/>
                </a:cubicBezTo>
                <a:cubicBezTo>
                  <a:pt x="4964563" y="2733461"/>
                  <a:pt x="4292594" y="2530044"/>
                  <a:pt x="4168769" y="2647519"/>
                </a:cubicBezTo>
                <a:cubicBezTo>
                  <a:pt x="4044944" y="2764994"/>
                  <a:pt x="4237032" y="3007882"/>
                  <a:pt x="4330694" y="3057094"/>
                </a:cubicBezTo>
                <a:cubicBezTo>
                  <a:pt x="4424356" y="3106306"/>
                  <a:pt x="4616444" y="3007881"/>
                  <a:pt x="4730744" y="2942794"/>
                </a:cubicBezTo>
                <a:cubicBezTo>
                  <a:pt x="4845044" y="2877707"/>
                  <a:pt x="4911719" y="2703081"/>
                  <a:pt x="5016494" y="2666569"/>
                </a:cubicBezTo>
                <a:cubicBezTo>
                  <a:pt x="5121269" y="2630057"/>
                  <a:pt x="5303832" y="2684032"/>
                  <a:pt x="5359394" y="2723719"/>
                </a:cubicBezTo>
                <a:cubicBezTo>
                  <a:pt x="5414956" y="2763406"/>
                  <a:pt x="5395907" y="2877706"/>
                  <a:pt x="5349869" y="2904694"/>
                </a:cubicBezTo>
                <a:cubicBezTo>
                  <a:pt x="5303831" y="2931682"/>
                  <a:pt x="5143494" y="2857069"/>
                  <a:pt x="5083169" y="2885644"/>
                </a:cubicBezTo>
                <a:cubicBezTo>
                  <a:pt x="5022844" y="2914219"/>
                  <a:pt x="4964107" y="3038044"/>
                  <a:pt x="4987919" y="3076144"/>
                </a:cubicBezTo>
                <a:cubicBezTo>
                  <a:pt x="5011731" y="3114244"/>
                  <a:pt x="5165719" y="3123769"/>
                  <a:pt x="5226044" y="3114244"/>
                </a:cubicBezTo>
                <a:cubicBezTo>
                  <a:pt x="5286369" y="3104719"/>
                  <a:pt x="5311769" y="3015819"/>
                  <a:pt x="5349869" y="3018994"/>
                </a:cubicBezTo>
                <a:cubicBezTo>
                  <a:pt x="5387969" y="3022169"/>
                  <a:pt x="5464169" y="3088844"/>
                  <a:pt x="5454644" y="3133294"/>
                </a:cubicBezTo>
                <a:cubicBezTo>
                  <a:pt x="5445119" y="3177744"/>
                  <a:pt x="5375269" y="3261882"/>
                  <a:pt x="5292719" y="3285694"/>
                </a:cubicBezTo>
                <a:cubicBezTo>
                  <a:pt x="5210169" y="3309507"/>
                  <a:pt x="5057769" y="3285694"/>
                  <a:pt x="4959344" y="3276169"/>
                </a:cubicBezTo>
                <a:cubicBezTo>
                  <a:pt x="4860919" y="3266644"/>
                  <a:pt x="4814882" y="3212669"/>
                  <a:pt x="4702169" y="3228544"/>
                </a:cubicBezTo>
                <a:cubicBezTo>
                  <a:pt x="4589457" y="3244419"/>
                  <a:pt x="4330694" y="3334907"/>
                  <a:pt x="4283069" y="3371419"/>
                </a:cubicBezTo>
                <a:cubicBezTo>
                  <a:pt x="4235444" y="3407932"/>
                  <a:pt x="4321169" y="3430157"/>
                  <a:pt x="4416419" y="3447619"/>
                </a:cubicBezTo>
                <a:cubicBezTo>
                  <a:pt x="4511669" y="3465081"/>
                  <a:pt x="4746619" y="3480956"/>
                  <a:pt x="4854569" y="3476194"/>
                </a:cubicBezTo>
                <a:cubicBezTo>
                  <a:pt x="4962519" y="3471432"/>
                  <a:pt x="5011732" y="3393644"/>
                  <a:pt x="5064119" y="3419044"/>
                </a:cubicBezTo>
                <a:cubicBezTo>
                  <a:pt x="5116507" y="3444444"/>
                  <a:pt x="5186356" y="3576207"/>
                  <a:pt x="5168894" y="3628594"/>
                </a:cubicBezTo>
                <a:cubicBezTo>
                  <a:pt x="5151432" y="3680981"/>
                  <a:pt x="5035544" y="3738131"/>
                  <a:pt x="4959344" y="3733369"/>
                </a:cubicBezTo>
                <a:cubicBezTo>
                  <a:pt x="4883144" y="3728607"/>
                  <a:pt x="4805356" y="3612719"/>
                  <a:pt x="4711694" y="3600019"/>
                </a:cubicBezTo>
                <a:cubicBezTo>
                  <a:pt x="4618032" y="3587319"/>
                  <a:pt x="4549769" y="3639707"/>
                  <a:pt x="4397369" y="3657169"/>
                </a:cubicBezTo>
                <a:cubicBezTo>
                  <a:pt x="4244969" y="3674631"/>
                  <a:pt x="3797294" y="3704794"/>
                  <a:pt x="3797294" y="3704794"/>
                </a:cubicBezTo>
                <a:cubicBezTo>
                  <a:pt x="3222619" y="3736544"/>
                  <a:pt x="1546219" y="3966732"/>
                  <a:pt x="949319" y="3847669"/>
                </a:cubicBezTo>
                <a:cubicBezTo>
                  <a:pt x="352419" y="3728607"/>
                  <a:pt x="365119" y="3326969"/>
                  <a:pt x="215894" y="2990419"/>
                </a:cubicBezTo>
                <a:cubicBezTo>
                  <a:pt x="66669" y="2653869"/>
                  <a:pt x="60319" y="2241119"/>
                  <a:pt x="53969" y="1828369"/>
                </a:cubicBezTo>
                <a:cubicBezTo>
                  <a:pt x="0" y="1815670"/>
                  <a:pt x="217461" y="1636237"/>
                  <a:pt x="292028" y="1318730"/>
                </a:cubicBezTo>
                <a:close/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428596" y="1714488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</a:t>
            </a:r>
            <a:r>
              <a:rPr lang="en-US" sz="2400" baseline="30000" dirty="0" smtClean="0"/>
              <a:t>-</a:t>
            </a:r>
            <a:endParaRPr lang="ru-RU" sz="2400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6715140" y="71435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baseline="-25000" dirty="0" smtClean="0"/>
              <a:t>2</a:t>
            </a:r>
            <a:endParaRPr lang="ru-RU" baseline="-25000" dirty="0"/>
          </a:p>
        </p:txBody>
      </p:sp>
      <p:sp>
        <p:nvSpPr>
          <p:cNvPr id="6" name="Овал 5"/>
          <p:cNvSpPr/>
          <p:nvPr/>
        </p:nvSpPr>
        <p:spPr>
          <a:xfrm>
            <a:off x="1357290" y="1928802"/>
            <a:ext cx="285752" cy="28575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3" name="Группа 22"/>
          <p:cNvGrpSpPr/>
          <p:nvPr/>
        </p:nvGrpSpPr>
        <p:grpSpPr>
          <a:xfrm>
            <a:off x="2857488" y="2000240"/>
            <a:ext cx="857256" cy="1203335"/>
            <a:chOff x="3214678" y="2000240"/>
            <a:chExt cx="857256" cy="1203335"/>
          </a:xfrm>
        </p:grpSpPr>
        <p:sp>
          <p:nvSpPr>
            <p:cNvPr id="10" name="Полилиния 9"/>
            <p:cNvSpPr/>
            <p:nvPr/>
          </p:nvSpPr>
          <p:spPr>
            <a:xfrm>
              <a:off x="3521075" y="2073275"/>
              <a:ext cx="214313" cy="525462"/>
            </a:xfrm>
            <a:custGeom>
              <a:avLst/>
              <a:gdLst>
                <a:gd name="connsiteX0" fmla="*/ 41275 w 214313"/>
                <a:gd name="connsiteY0" fmla="*/ 60325 h 525462"/>
                <a:gd name="connsiteX1" fmla="*/ 117475 w 214313"/>
                <a:gd name="connsiteY1" fmla="*/ 212725 h 525462"/>
                <a:gd name="connsiteX2" fmla="*/ 136525 w 214313"/>
                <a:gd name="connsiteY2" fmla="*/ 403225 h 525462"/>
                <a:gd name="connsiteX3" fmla="*/ 107950 w 214313"/>
                <a:gd name="connsiteY3" fmla="*/ 479425 h 525462"/>
                <a:gd name="connsiteX4" fmla="*/ 136525 w 214313"/>
                <a:gd name="connsiteY4" fmla="*/ 517525 h 525462"/>
                <a:gd name="connsiteX5" fmla="*/ 203200 w 214313"/>
                <a:gd name="connsiteY5" fmla="*/ 431800 h 525462"/>
                <a:gd name="connsiteX6" fmla="*/ 203200 w 214313"/>
                <a:gd name="connsiteY6" fmla="*/ 279400 h 525462"/>
                <a:gd name="connsiteX7" fmla="*/ 165100 w 214313"/>
                <a:gd name="connsiteY7" fmla="*/ 107950 h 525462"/>
                <a:gd name="connsiteX8" fmla="*/ 117475 w 214313"/>
                <a:gd name="connsiteY8" fmla="*/ 41275 h 525462"/>
                <a:gd name="connsiteX9" fmla="*/ 50800 w 214313"/>
                <a:gd name="connsiteY9" fmla="*/ 3175 h 525462"/>
                <a:gd name="connsiteX10" fmla="*/ 3175 w 214313"/>
                <a:gd name="connsiteY10" fmla="*/ 22225 h 525462"/>
                <a:gd name="connsiteX11" fmla="*/ 41275 w 214313"/>
                <a:gd name="connsiteY11" fmla="*/ 60325 h 5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13" h="525462">
                  <a:moveTo>
                    <a:pt x="41275" y="60325"/>
                  </a:moveTo>
                  <a:cubicBezTo>
                    <a:pt x="60325" y="92075"/>
                    <a:pt x="101600" y="155575"/>
                    <a:pt x="117475" y="212725"/>
                  </a:cubicBezTo>
                  <a:cubicBezTo>
                    <a:pt x="133350" y="269875"/>
                    <a:pt x="138113" y="358775"/>
                    <a:pt x="136525" y="403225"/>
                  </a:cubicBezTo>
                  <a:cubicBezTo>
                    <a:pt x="134938" y="447675"/>
                    <a:pt x="107950" y="460375"/>
                    <a:pt x="107950" y="479425"/>
                  </a:cubicBezTo>
                  <a:cubicBezTo>
                    <a:pt x="107950" y="498475"/>
                    <a:pt x="120650" y="525462"/>
                    <a:pt x="136525" y="517525"/>
                  </a:cubicBezTo>
                  <a:cubicBezTo>
                    <a:pt x="152400" y="509588"/>
                    <a:pt x="192088" y="471488"/>
                    <a:pt x="203200" y="431800"/>
                  </a:cubicBezTo>
                  <a:cubicBezTo>
                    <a:pt x="214313" y="392113"/>
                    <a:pt x="209550" y="333375"/>
                    <a:pt x="203200" y="279400"/>
                  </a:cubicBezTo>
                  <a:cubicBezTo>
                    <a:pt x="196850" y="225425"/>
                    <a:pt x="179387" y="147637"/>
                    <a:pt x="165100" y="107950"/>
                  </a:cubicBezTo>
                  <a:cubicBezTo>
                    <a:pt x="150813" y="68263"/>
                    <a:pt x="136525" y="58737"/>
                    <a:pt x="117475" y="41275"/>
                  </a:cubicBezTo>
                  <a:cubicBezTo>
                    <a:pt x="98425" y="23813"/>
                    <a:pt x="69850" y="6350"/>
                    <a:pt x="50800" y="3175"/>
                  </a:cubicBezTo>
                  <a:cubicBezTo>
                    <a:pt x="31750" y="0"/>
                    <a:pt x="6350" y="11112"/>
                    <a:pt x="3175" y="22225"/>
                  </a:cubicBezTo>
                  <a:cubicBezTo>
                    <a:pt x="0" y="33338"/>
                    <a:pt x="22225" y="28575"/>
                    <a:pt x="41275" y="6032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378200" y="2655888"/>
              <a:ext cx="317500" cy="382587"/>
            </a:xfrm>
            <a:custGeom>
              <a:avLst/>
              <a:gdLst>
                <a:gd name="connsiteX0" fmla="*/ 212725 w 317500"/>
                <a:gd name="connsiteY0" fmla="*/ 58737 h 382587"/>
                <a:gd name="connsiteX1" fmla="*/ 222250 w 317500"/>
                <a:gd name="connsiteY1" fmla="*/ 1587 h 382587"/>
                <a:gd name="connsiteX2" fmla="*/ 307975 w 317500"/>
                <a:gd name="connsiteY2" fmla="*/ 49212 h 382587"/>
                <a:gd name="connsiteX3" fmla="*/ 279400 w 317500"/>
                <a:gd name="connsiteY3" fmla="*/ 134937 h 382587"/>
                <a:gd name="connsiteX4" fmla="*/ 250825 w 317500"/>
                <a:gd name="connsiteY4" fmla="*/ 201612 h 382587"/>
                <a:gd name="connsiteX5" fmla="*/ 203200 w 317500"/>
                <a:gd name="connsiteY5" fmla="*/ 277812 h 382587"/>
                <a:gd name="connsiteX6" fmla="*/ 136525 w 317500"/>
                <a:gd name="connsiteY6" fmla="*/ 354012 h 382587"/>
                <a:gd name="connsiteX7" fmla="*/ 41275 w 317500"/>
                <a:gd name="connsiteY7" fmla="*/ 382587 h 382587"/>
                <a:gd name="connsiteX8" fmla="*/ 12700 w 317500"/>
                <a:gd name="connsiteY8" fmla="*/ 354012 h 382587"/>
                <a:gd name="connsiteX9" fmla="*/ 12700 w 317500"/>
                <a:gd name="connsiteY9" fmla="*/ 325437 h 382587"/>
                <a:gd name="connsiteX10" fmla="*/ 88900 w 317500"/>
                <a:gd name="connsiteY10" fmla="*/ 287337 h 382587"/>
                <a:gd name="connsiteX11" fmla="*/ 146050 w 317500"/>
                <a:gd name="connsiteY11" fmla="*/ 258762 h 382587"/>
                <a:gd name="connsiteX12" fmla="*/ 184150 w 317500"/>
                <a:gd name="connsiteY12" fmla="*/ 211137 h 382587"/>
                <a:gd name="connsiteX13" fmla="*/ 212725 w 317500"/>
                <a:gd name="connsiteY13" fmla="*/ 173037 h 382587"/>
                <a:gd name="connsiteX14" fmla="*/ 212725 w 317500"/>
                <a:gd name="connsiteY14" fmla="*/ 58737 h 38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7500" h="382587">
                  <a:moveTo>
                    <a:pt x="212725" y="58737"/>
                  </a:moveTo>
                  <a:cubicBezTo>
                    <a:pt x="214313" y="30162"/>
                    <a:pt x="206375" y="3175"/>
                    <a:pt x="222250" y="1587"/>
                  </a:cubicBezTo>
                  <a:cubicBezTo>
                    <a:pt x="238125" y="0"/>
                    <a:pt x="298450" y="26987"/>
                    <a:pt x="307975" y="49212"/>
                  </a:cubicBezTo>
                  <a:cubicBezTo>
                    <a:pt x="317500" y="71437"/>
                    <a:pt x="288925" y="109537"/>
                    <a:pt x="279400" y="134937"/>
                  </a:cubicBezTo>
                  <a:cubicBezTo>
                    <a:pt x="269875" y="160337"/>
                    <a:pt x="263525" y="177800"/>
                    <a:pt x="250825" y="201612"/>
                  </a:cubicBezTo>
                  <a:cubicBezTo>
                    <a:pt x="238125" y="225425"/>
                    <a:pt x="222250" y="252412"/>
                    <a:pt x="203200" y="277812"/>
                  </a:cubicBezTo>
                  <a:cubicBezTo>
                    <a:pt x="184150" y="303212"/>
                    <a:pt x="163513" y="336549"/>
                    <a:pt x="136525" y="354012"/>
                  </a:cubicBezTo>
                  <a:cubicBezTo>
                    <a:pt x="109537" y="371475"/>
                    <a:pt x="61912" y="382587"/>
                    <a:pt x="41275" y="382587"/>
                  </a:cubicBezTo>
                  <a:cubicBezTo>
                    <a:pt x="20638" y="382587"/>
                    <a:pt x="17463" y="363537"/>
                    <a:pt x="12700" y="354012"/>
                  </a:cubicBezTo>
                  <a:cubicBezTo>
                    <a:pt x="7937" y="344487"/>
                    <a:pt x="0" y="336549"/>
                    <a:pt x="12700" y="325437"/>
                  </a:cubicBezTo>
                  <a:cubicBezTo>
                    <a:pt x="25400" y="314325"/>
                    <a:pt x="88900" y="287337"/>
                    <a:pt x="88900" y="287337"/>
                  </a:cubicBezTo>
                  <a:cubicBezTo>
                    <a:pt x="111125" y="276225"/>
                    <a:pt x="130175" y="271462"/>
                    <a:pt x="146050" y="258762"/>
                  </a:cubicBezTo>
                  <a:cubicBezTo>
                    <a:pt x="161925" y="246062"/>
                    <a:pt x="173038" y="225425"/>
                    <a:pt x="184150" y="211137"/>
                  </a:cubicBezTo>
                  <a:cubicBezTo>
                    <a:pt x="195263" y="196850"/>
                    <a:pt x="204787" y="201612"/>
                    <a:pt x="212725" y="173037"/>
                  </a:cubicBezTo>
                  <a:cubicBezTo>
                    <a:pt x="220663" y="144462"/>
                    <a:pt x="211138" y="87312"/>
                    <a:pt x="212725" y="5873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714744" y="2000240"/>
              <a:ext cx="214313" cy="525462"/>
            </a:xfrm>
            <a:custGeom>
              <a:avLst/>
              <a:gdLst>
                <a:gd name="connsiteX0" fmla="*/ 41275 w 214313"/>
                <a:gd name="connsiteY0" fmla="*/ 60325 h 525462"/>
                <a:gd name="connsiteX1" fmla="*/ 117475 w 214313"/>
                <a:gd name="connsiteY1" fmla="*/ 212725 h 525462"/>
                <a:gd name="connsiteX2" fmla="*/ 136525 w 214313"/>
                <a:gd name="connsiteY2" fmla="*/ 403225 h 525462"/>
                <a:gd name="connsiteX3" fmla="*/ 107950 w 214313"/>
                <a:gd name="connsiteY3" fmla="*/ 479425 h 525462"/>
                <a:gd name="connsiteX4" fmla="*/ 136525 w 214313"/>
                <a:gd name="connsiteY4" fmla="*/ 517525 h 525462"/>
                <a:gd name="connsiteX5" fmla="*/ 203200 w 214313"/>
                <a:gd name="connsiteY5" fmla="*/ 431800 h 525462"/>
                <a:gd name="connsiteX6" fmla="*/ 203200 w 214313"/>
                <a:gd name="connsiteY6" fmla="*/ 279400 h 525462"/>
                <a:gd name="connsiteX7" fmla="*/ 165100 w 214313"/>
                <a:gd name="connsiteY7" fmla="*/ 107950 h 525462"/>
                <a:gd name="connsiteX8" fmla="*/ 117475 w 214313"/>
                <a:gd name="connsiteY8" fmla="*/ 41275 h 525462"/>
                <a:gd name="connsiteX9" fmla="*/ 50800 w 214313"/>
                <a:gd name="connsiteY9" fmla="*/ 3175 h 525462"/>
                <a:gd name="connsiteX10" fmla="*/ 3175 w 214313"/>
                <a:gd name="connsiteY10" fmla="*/ 22225 h 525462"/>
                <a:gd name="connsiteX11" fmla="*/ 41275 w 214313"/>
                <a:gd name="connsiteY11" fmla="*/ 60325 h 525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4313" h="525462">
                  <a:moveTo>
                    <a:pt x="41275" y="60325"/>
                  </a:moveTo>
                  <a:cubicBezTo>
                    <a:pt x="60325" y="92075"/>
                    <a:pt x="101600" y="155575"/>
                    <a:pt x="117475" y="212725"/>
                  </a:cubicBezTo>
                  <a:cubicBezTo>
                    <a:pt x="133350" y="269875"/>
                    <a:pt x="138113" y="358775"/>
                    <a:pt x="136525" y="403225"/>
                  </a:cubicBezTo>
                  <a:cubicBezTo>
                    <a:pt x="134938" y="447675"/>
                    <a:pt x="107950" y="460375"/>
                    <a:pt x="107950" y="479425"/>
                  </a:cubicBezTo>
                  <a:cubicBezTo>
                    <a:pt x="107950" y="498475"/>
                    <a:pt x="120650" y="525462"/>
                    <a:pt x="136525" y="517525"/>
                  </a:cubicBezTo>
                  <a:cubicBezTo>
                    <a:pt x="152400" y="509588"/>
                    <a:pt x="192088" y="471488"/>
                    <a:pt x="203200" y="431800"/>
                  </a:cubicBezTo>
                  <a:cubicBezTo>
                    <a:pt x="214313" y="392113"/>
                    <a:pt x="209550" y="333375"/>
                    <a:pt x="203200" y="279400"/>
                  </a:cubicBezTo>
                  <a:cubicBezTo>
                    <a:pt x="196850" y="225425"/>
                    <a:pt x="179387" y="147637"/>
                    <a:pt x="165100" y="107950"/>
                  </a:cubicBezTo>
                  <a:cubicBezTo>
                    <a:pt x="150813" y="68263"/>
                    <a:pt x="136525" y="58737"/>
                    <a:pt x="117475" y="41275"/>
                  </a:cubicBezTo>
                  <a:cubicBezTo>
                    <a:pt x="98425" y="23813"/>
                    <a:pt x="69850" y="6350"/>
                    <a:pt x="50800" y="3175"/>
                  </a:cubicBezTo>
                  <a:cubicBezTo>
                    <a:pt x="31750" y="0"/>
                    <a:pt x="6350" y="11112"/>
                    <a:pt x="3175" y="22225"/>
                  </a:cubicBezTo>
                  <a:cubicBezTo>
                    <a:pt x="0" y="33338"/>
                    <a:pt x="22225" y="28575"/>
                    <a:pt x="41275" y="6032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3427413" y="2636838"/>
              <a:ext cx="466725" cy="566737"/>
            </a:xfrm>
            <a:custGeom>
              <a:avLst/>
              <a:gdLst>
                <a:gd name="connsiteX0" fmla="*/ 363537 w 466725"/>
                <a:gd name="connsiteY0" fmla="*/ 96837 h 566737"/>
                <a:gd name="connsiteX1" fmla="*/ 382587 w 466725"/>
                <a:gd name="connsiteY1" fmla="*/ 11112 h 566737"/>
                <a:gd name="connsiteX2" fmla="*/ 458787 w 466725"/>
                <a:gd name="connsiteY2" fmla="*/ 30162 h 566737"/>
                <a:gd name="connsiteX3" fmla="*/ 430212 w 466725"/>
                <a:gd name="connsiteY3" fmla="*/ 144462 h 566737"/>
                <a:gd name="connsiteX4" fmla="*/ 382587 w 466725"/>
                <a:gd name="connsiteY4" fmla="*/ 258762 h 566737"/>
                <a:gd name="connsiteX5" fmla="*/ 230187 w 466725"/>
                <a:gd name="connsiteY5" fmla="*/ 420687 h 566737"/>
                <a:gd name="connsiteX6" fmla="*/ 39687 w 466725"/>
                <a:gd name="connsiteY6" fmla="*/ 554037 h 566737"/>
                <a:gd name="connsiteX7" fmla="*/ 11112 w 466725"/>
                <a:gd name="connsiteY7" fmla="*/ 496887 h 566737"/>
                <a:gd name="connsiteX8" fmla="*/ 106362 w 466725"/>
                <a:gd name="connsiteY8" fmla="*/ 439737 h 566737"/>
                <a:gd name="connsiteX9" fmla="*/ 182562 w 466725"/>
                <a:gd name="connsiteY9" fmla="*/ 411162 h 566737"/>
                <a:gd name="connsiteX10" fmla="*/ 258762 w 466725"/>
                <a:gd name="connsiteY10" fmla="*/ 315912 h 566737"/>
                <a:gd name="connsiteX11" fmla="*/ 334962 w 466725"/>
                <a:gd name="connsiteY11" fmla="*/ 173037 h 566737"/>
                <a:gd name="connsiteX12" fmla="*/ 363537 w 466725"/>
                <a:gd name="connsiteY12" fmla="*/ 96837 h 566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6737">
                  <a:moveTo>
                    <a:pt x="363537" y="96837"/>
                  </a:moveTo>
                  <a:cubicBezTo>
                    <a:pt x="371474" y="69850"/>
                    <a:pt x="366712" y="22225"/>
                    <a:pt x="382587" y="11112"/>
                  </a:cubicBezTo>
                  <a:cubicBezTo>
                    <a:pt x="398462" y="0"/>
                    <a:pt x="450850" y="7937"/>
                    <a:pt x="458787" y="30162"/>
                  </a:cubicBezTo>
                  <a:cubicBezTo>
                    <a:pt x="466725" y="52387"/>
                    <a:pt x="442912" y="106362"/>
                    <a:pt x="430212" y="144462"/>
                  </a:cubicBezTo>
                  <a:cubicBezTo>
                    <a:pt x="417512" y="182562"/>
                    <a:pt x="415925" y="212725"/>
                    <a:pt x="382587" y="258762"/>
                  </a:cubicBezTo>
                  <a:cubicBezTo>
                    <a:pt x="349250" y="304800"/>
                    <a:pt x="287337" y="371475"/>
                    <a:pt x="230187" y="420687"/>
                  </a:cubicBezTo>
                  <a:cubicBezTo>
                    <a:pt x="173037" y="469900"/>
                    <a:pt x="76200" y="541337"/>
                    <a:pt x="39687" y="554037"/>
                  </a:cubicBezTo>
                  <a:cubicBezTo>
                    <a:pt x="3175" y="566737"/>
                    <a:pt x="0" y="515937"/>
                    <a:pt x="11112" y="496887"/>
                  </a:cubicBezTo>
                  <a:cubicBezTo>
                    <a:pt x="22224" y="477837"/>
                    <a:pt x="77787" y="454024"/>
                    <a:pt x="106362" y="439737"/>
                  </a:cubicBezTo>
                  <a:cubicBezTo>
                    <a:pt x="134937" y="425450"/>
                    <a:pt x="157162" y="431800"/>
                    <a:pt x="182562" y="411162"/>
                  </a:cubicBezTo>
                  <a:cubicBezTo>
                    <a:pt x="207962" y="390524"/>
                    <a:pt x="233362" y="355600"/>
                    <a:pt x="258762" y="315912"/>
                  </a:cubicBezTo>
                  <a:cubicBezTo>
                    <a:pt x="284162" y="276225"/>
                    <a:pt x="317500" y="215899"/>
                    <a:pt x="334962" y="173037"/>
                  </a:cubicBezTo>
                  <a:cubicBezTo>
                    <a:pt x="352424" y="130175"/>
                    <a:pt x="355600" y="123824"/>
                    <a:pt x="363537" y="96837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286116" y="221455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3214678" y="2500306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3428992" y="2643182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3500430" y="235743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/>
            <p:cNvSpPr/>
            <p:nvPr/>
          </p:nvSpPr>
          <p:spPr>
            <a:xfrm>
              <a:off x="3857620" y="2357430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3714744" y="292893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3929058" y="2928934"/>
              <a:ext cx="142876" cy="14287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9" name="Группа 28"/>
          <p:cNvGrpSpPr/>
          <p:nvPr/>
        </p:nvGrpSpPr>
        <p:grpSpPr>
          <a:xfrm>
            <a:off x="4143372" y="2357430"/>
            <a:ext cx="357190" cy="357190"/>
            <a:chOff x="4500562" y="2357430"/>
            <a:chExt cx="357190" cy="357190"/>
          </a:xfrm>
        </p:grpSpPr>
        <p:sp>
          <p:nvSpPr>
            <p:cNvPr id="24" name="Овал 23"/>
            <p:cNvSpPr/>
            <p:nvPr/>
          </p:nvSpPr>
          <p:spPr>
            <a:xfrm>
              <a:off x="4500562" y="2357430"/>
              <a:ext cx="357190" cy="35719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Овал 24"/>
            <p:cNvSpPr/>
            <p:nvPr/>
          </p:nvSpPr>
          <p:spPr>
            <a:xfrm>
              <a:off x="4643438" y="242886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Овал 25"/>
            <p:cNvSpPr/>
            <p:nvPr/>
          </p:nvSpPr>
          <p:spPr>
            <a:xfrm>
              <a:off x="4714876" y="25003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Овал 26"/>
            <p:cNvSpPr/>
            <p:nvPr/>
          </p:nvSpPr>
          <p:spPr>
            <a:xfrm>
              <a:off x="4643438" y="2571744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4572000" y="250030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Овал 29"/>
          <p:cNvSpPr/>
          <p:nvPr/>
        </p:nvSpPr>
        <p:spPr>
          <a:xfrm>
            <a:off x="5786446" y="4071942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714744" y="450057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6929454" y="3786190"/>
            <a:ext cx="428628" cy="42862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ТГ</a:t>
            </a:r>
            <a:endParaRPr lang="ru-RU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143636" y="157161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</a:t>
            </a:r>
            <a:r>
              <a:rPr lang="en-US" baseline="-25000" dirty="0" smtClean="0"/>
              <a:t>2</a:t>
            </a:r>
            <a:r>
              <a:rPr lang="ru-RU" dirty="0" smtClean="0"/>
              <a:t>О</a:t>
            </a:r>
            <a:r>
              <a:rPr lang="ru-RU" baseline="-25000" dirty="0" smtClean="0"/>
              <a:t>2</a:t>
            </a:r>
            <a:endParaRPr lang="ru-RU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7143768" y="2214554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/>
              <a:t>Йодинация</a:t>
            </a:r>
            <a:r>
              <a:rPr lang="ru-RU" sz="1600" dirty="0" smtClean="0"/>
              <a:t> и сопряжение</a:t>
            </a:r>
            <a:endParaRPr lang="ru-RU" sz="1600" baseline="-25000" dirty="0"/>
          </a:p>
        </p:txBody>
      </p:sp>
      <p:sp>
        <p:nvSpPr>
          <p:cNvPr id="35" name="TextBox 34"/>
          <p:cNvSpPr txBox="1"/>
          <p:nvPr/>
        </p:nvSpPr>
        <p:spPr>
          <a:xfrm>
            <a:off x="6715140" y="242886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ТГ</a:t>
            </a:r>
            <a:endParaRPr lang="ru-RU" baseline="-25000" dirty="0"/>
          </a:p>
        </p:txBody>
      </p:sp>
      <p:sp>
        <p:nvSpPr>
          <p:cNvPr id="36" name="TextBox 35"/>
          <p:cNvSpPr txBox="1"/>
          <p:nvPr/>
        </p:nvSpPr>
        <p:spPr>
          <a:xfrm rot="16200000">
            <a:off x="-454788" y="2883624"/>
            <a:ext cx="17800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кровоток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 rot="16200000">
            <a:off x="8019013" y="1897510"/>
            <a:ext cx="1665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коллоид</a:t>
            </a:r>
            <a:endParaRPr lang="ru-RU" sz="3200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1811637" y="1714488"/>
            <a:ext cx="662942" cy="1500198"/>
            <a:chOff x="1811637" y="1714488"/>
            <a:chExt cx="662942" cy="1500198"/>
          </a:xfrm>
        </p:grpSpPr>
        <p:sp>
          <p:nvSpPr>
            <p:cNvPr id="4" name="TextBox 3"/>
            <p:cNvSpPr txBox="1"/>
            <p:nvPr/>
          </p:nvSpPr>
          <p:spPr>
            <a:xfrm>
              <a:off x="1857356" y="1714488"/>
              <a:ext cx="571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</a:t>
              </a:r>
              <a:r>
                <a:rPr lang="en-US" baseline="30000" dirty="0" smtClean="0"/>
                <a:t>-</a:t>
              </a:r>
              <a:endParaRPr lang="ru-RU" baseline="30000" dirty="0"/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1847848" y="1984375"/>
              <a:ext cx="333375" cy="1136650"/>
            </a:xfrm>
            <a:custGeom>
              <a:avLst/>
              <a:gdLst>
                <a:gd name="connsiteX0" fmla="*/ 33337 w 333375"/>
                <a:gd name="connsiteY0" fmla="*/ 682625 h 1136650"/>
                <a:gd name="connsiteX1" fmla="*/ 33337 w 333375"/>
                <a:gd name="connsiteY1" fmla="*/ 282575 h 1136650"/>
                <a:gd name="connsiteX2" fmla="*/ 100012 w 333375"/>
                <a:gd name="connsiteY2" fmla="*/ 177800 h 1136650"/>
                <a:gd name="connsiteX3" fmla="*/ 138112 w 333375"/>
                <a:gd name="connsiteY3" fmla="*/ 263525 h 1136650"/>
                <a:gd name="connsiteX4" fmla="*/ 128587 w 333375"/>
                <a:gd name="connsiteY4" fmla="*/ 473075 h 1136650"/>
                <a:gd name="connsiteX5" fmla="*/ 223837 w 333375"/>
                <a:gd name="connsiteY5" fmla="*/ 482600 h 1136650"/>
                <a:gd name="connsiteX6" fmla="*/ 223837 w 333375"/>
                <a:gd name="connsiteY6" fmla="*/ 82550 h 1136650"/>
                <a:gd name="connsiteX7" fmla="*/ 319087 w 333375"/>
                <a:gd name="connsiteY7" fmla="*/ 53975 h 1136650"/>
                <a:gd name="connsiteX8" fmla="*/ 309562 w 333375"/>
                <a:gd name="connsiteY8" fmla="*/ 406400 h 1136650"/>
                <a:gd name="connsiteX9" fmla="*/ 300037 w 333375"/>
                <a:gd name="connsiteY9" fmla="*/ 768350 h 1136650"/>
                <a:gd name="connsiteX10" fmla="*/ 290512 w 333375"/>
                <a:gd name="connsiteY10" fmla="*/ 958850 h 1136650"/>
                <a:gd name="connsiteX11" fmla="*/ 223837 w 333375"/>
                <a:gd name="connsiteY11" fmla="*/ 930275 h 1136650"/>
                <a:gd name="connsiteX12" fmla="*/ 223837 w 333375"/>
                <a:gd name="connsiteY12" fmla="*/ 615950 h 1136650"/>
                <a:gd name="connsiteX13" fmla="*/ 138112 w 333375"/>
                <a:gd name="connsiteY13" fmla="*/ 596900 h 1136650"/>
                <a:gd name="connsiteX14" fmla="*/ 128587 w 333375"/>
                <a:gd name="connsiteY14" fmla="*/ 701675 h 1136650"/>
                <a:gd name="connsiteX15" fmla="*/ 119062 w 333375"/>
                <a:gd name="connsiteY15" fmla="*/ 977900 h 1136650"/>
                <a:gd name="connsiteX16" fmla="*/ 109537 w 333375"/>
                <a:gd name="connsiteY16" fmla="*/ 1063625 h 1136650"/>
                <a:gd name="connsiteX17" fmla="*/ 14287 w 333375"/>
                <a:gd name="connsiteY17" fmla="*/ 1120775 h 1136650"/>
                <a:gd name="connsiteX18" fmla="*/ 23812 w 333375"/>
                <a:gd name="connsiteY18" fmla="*/ 968375 h 1136650"/>
                <a:gd name="connsiteX19" fmla="*/ 33337 w 333375"/>
                <a:gd name="connsiteY19" fmla="*/ 749300 h 1136650"/>
                <a:gd name="connsiteX20" fmla="*/ 33337 w 333375"/>
                <a:gd name="connsiteY20" fmla="*/ 682625 h 1136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33375" h="1136650">
                  <a:moveTo>
                    <a:pt x="33337" y="682625"/>
                  </a:moveTo>
                  <a:cubicBezTo>
                    <a:pt x="33337" y="604838"/>
                    <a:pt x="22225" y="366712"/>
                    <a:pt x="33337" y="282575"/>
                  </a:cubicBezTo>
                  <a:cubicBezTo>
                    <a:pt x="44449" y="198438"/>
                    <a:pt x="82550" y="180975"/>
                    <a:pt x="100012" y="177800"/>
                  </a:cubicBezTo>
                  <a:cubicBezTo>
                    <a:pt x="117475" y="174625"/>
                    <a:pt x="133350" y="214313"/>
                    <a:pt x="138112" y="263525"/>
                  </a:cubicBezTo>
                  <a:cubicBezTo>
                    <a:pt x="142875" y="312738"/>
                    <a:pt x="114300" y="436563"/>
                    <a:pt x="128587" y="473075"/>
                  </a:cubicBezTo>
                  <a:cubicBezTo>
                    <a:pt x="142874" y="509587"/>
                    <a:pt x="207962" y="547687"/>
                    <a:pt x="223837" y="482600"/>
                  </a:cubicBezTo>
                  <a:cubicBezTo>
                    <a:pt x="239712" y="417513"/>
                    <a:pt x="207962" y="153987"/>
                    <a:pt x="223837" y="82550"/>
                  </a:cubicBezTo>
                  <a:cubicBezTo>
                    <a:pt x="239712" y="11113"/>
                    <a:pt x="304800" y="0"/>
                    <a:pt x="319087" y="53975"/>
                  </a:cubicBezTo>
                  <a:cubicBezTo>
                    <a:pt x="333375" y="107950"/>
                    <a:pt x="312737" y="287338"/>
                    <a:pt x="309562" y="406400"/>
                  </a:cubicBezTo>
                  <a:cubicBezTo>
                    <a:pt x="306387" y="525462"/>
                    <a:pt x="303212" y="676275"/>
                    <a:pt x="300037" y="768350"/>
                  </a:cubicBezTo>
                  <a:cubicBezTo>
                    <a:pt x="296862" y="860425"/>
                    <a:pt x="303212" y="931863"/>
                    <a:pt x="290512" y="958850"/>
                  </a:cubicBezTo>
                  <a:cubicBezTo>
                    <a:pt x="277812" y="985837"/>
                    <a:pt x="234950" y="987425"/>
                    <a:pt x="223837" y="930275"/>
                  </a:cubicBezTo>
                  <a:cubicBezTo>
                    <a:pt x="212725" y="873125"/>
                    <a:pt x="238125" y="671513"/>
                    <a:pt x="223837" y="615950"/>
                  </a:cubicBezTo>
                  <a:cubicBezTo>
                    <a:pt x="209550" y="560388"/>
                    <a:pt x="153987" y="582613"/>
                    <a:pt x="138112" y="596900"/>
                  </a:cubicBezTo>
                  <a:cubicBezTo>
                    <a:pt x="122237" y="611188"/>
                    <a:pt x="131762" y="638175"/>
                    <a:pt x="128587" y="701675"/>
                  </a:cubicBezTo>
                  <a:cubicBezTo>
                    <a:pt x="125412" y="765175"/>
                    <a:pt x="122237" y="917575"/>
                    <a:pt x="119062" y="977900"/>
                  </a:cubicBezTo>
                  <a:cubicBezTo>
                    <a:pt x="115887" y="1038225"/>
                    <a:pt x="126999" y="1039813"/>
                    <a:pt x="109537" y="1063625"/>
                  </a:cubicBezTo>
                  <a:cubicBezTo>
                    <a:pt x="92075" y="1087437"/>
                    <a:pt x="28575" y="1136650"/>
                    <a:pt x="14287" y="1120775"/>
                  </a:cubicBezTo>
                  <a:cubicBezTo>
                    <a:pt x="0" y="1104900"/>
                    <a:pt x="20637" y="1030288"/>
                    <a:pt x="23812" y="968375"/>
                  </a:cubicBezTo>
                  <a:cubicBezTo>
                    <a:pt x="26987" y="906462"/>
                    <a:pt x="31750" y="798512"/>
                    <a:pt x="33337" y="749300"/>
                  </a:cubicBezTo>
                  <a:cubicBezTo>
                    <a:pt x="34924" y="700088"/>
                    <a:pt x="33337" y="760412"/>
                    <a:pt x="33337" y="682625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212973" y="1998663"/>
              <a:ext cx="195262" cy="1173162"/>
            </a:xfrm>
            <a:custGeom>
              <a:avLst/>
              <a:gdLst>
                <a:gd name="connsiteX0" fmla="*/ 58737 w 195262"/>
                <a:gd name="connsiteY0" fmla="*/ 430212 h 1173162"/>
                <a:gd name="connsiteX1" fmla="*/ 39687 w 195262"/>
                <a:gd name="connsiteY1" fmla="*/ 830262 h 1173162"/>
                <a:gd name="connsiteX2" fmla="*/ 30162 w 195262"/>
                <a:gd name="connsiteY2" fmla="*/ 1106487 h 1173162"/>
                <a:gd name="connsiteX3" fmla="*/ 77787 w 195262"/>
                <a:gd name="connsiteY3" fmla="*/ 1163637 h 1173162"/>
                <a:gd name="connsiteX4" fmla="*/ 115887 w 195262"/>
                <a:gd name="connsiteY4" fmla="*/ 1049337 h 1173162"/>
                <a:gd name="connsiteX5" fmla="*/ 106362 w 195262"/>
                <a:gd name="connsiteY5" fmla="*/ 792162 h 1173162"/>
                <a:gd name="connsiteX6" fmla="*/ 134937 w 195262"/>
                <a:gd name="connsiteY6" fmla="*/ 496887 h 1173162"/>
                <a:gd name="connsiteX7" fmla="*/ 153987 w 195262"/>
                <a:gd name="connsiteY7" fmla="*/ 239712 h 1173162"/>
                <a:gd name="connsiteX8" fmla="*/ 192087 w 195262"/>
                <a:gd name="connsiteY8" fmla="*/ 134937 h 1173162"/>
                <a:gd name="connsiteX9" fmla="*/ 173037 w 195262"/>
                <a:gd name="connsiteY9" fmla="*/ 20637 h 1173162"/>
                <a:gd name="connsiteX10" fmla="*/ 87312 w 195262"/>
                <a:gd name="connsiteY10" fmla="*/ 58737 h 1173162"/>
                <a:gd name="connsiteX11" fmla="*/ 68262 w 195262"/>
                <a:gd name="connsiteY11" fmla="*/ 163512 h 1173162"/>
                <a:gd name="connsiteX12" fmla="*/ 39687 w 195262"/>
                <a:gd name="connsiteY12" fmla="*/ 58737 h 1173162"/>
                <a:gd name="connsiteX13" fmla="*/ 11112 w 195262"/>
                <a:gd name="connsiteY13" fmla="*/ 20637 h 1173162"/>
                <a:gd name="connsiteX14" fmla="*/ 1587 w 195262"/>
                <a:gd name="connsiteY14" fmla="*/ 182562 h 1173162"/>
                <a:gd name="connsiteX15" fmla="*/ 20637 w 195262"/>
                <a:gd name="connsiteY15" fmla="*/ 268287 h 1173162"/>
                <a:gd name="connsiteX16" fmla="*/ 58737 w 195262"/>
                <a:gd name="connsiteY16" fmla="*/ 430212 h 117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262" h="1173162">
                  <a:moveTo>
                    <a:pt x="58737" y="430212"/>
                  </a:moveTo>
                  <a:cubicBezTo>
                    <a:pt x="61912" y="523874"/>
                    <a:pt x="44450" y="717550"/>
                    <a:pt x="39687" y="830262"/>
                  </a:cubicBezTo>
                  <a:cubicBezTo>
                    <a:pt x="34925" y="942975"/>
                    <a:pt x="23812" y="1050925"/>
                    <a:pt x="30162" y="1106487"/>
                  </a:cubicBezTo>
                  <a:cubicBezTo>
                    <a:pt x="36512" y="1162049"/>
                    <a:pt x="63500" y="1173162"/>
                    <a:pt x="77787" y="1163637"/>
                  </a:cubicBezTo>
                  <a:cubicBezTo>
                    <a:pt x="92074" y="1154112"/>
                    <a:pt x="111125" y="1111250"/>
                    <a:pt x="115887" y="1049337"/>
                  </a:cubicBezTo>
                  <a:cubicBezTo>
                    <a:pt x="120650" y="987425"/>
                    <a:pt x="103187" y="884237"/>
                    <a:pt x="106362" y="792162"/>
                  </a:cubicBezTo>
                  <a:cubicBezTo>
                    <a:pt x="109537" y="700087"/>
                    <a:pt x="127000" y="588962"/>
                    <a:pt x="134937" y="496887"/>
                  </a:cubicBezTo>
                  <a:cubicBezTo>
                    <a:pt x="142874" y="404812"/>
                    <a:pt x="144462" y="300037"/>
                    <a:pt x="153987" y="239712"/>
                  </a:cubicBezTo>
                  <a:cubicBezTo>
                    <a:pt x="163512" y="179387"/>
                    <a:pt x="188912" y="171449"/>
                    <a:pt x="192087" y="134937"/>
                  </a:cubicBezTo>
                  <a:cubicBezTo>
                    <a:pt x="195262" y="98425"/>
                    <a:pt x="190500" y="33337"/>
                    <a:pt x="173037" y="20637"/>
                  </a:cubicBezTo>
                  <a:cubicBezTo>
                    <a:pt x="155575" y="7937"/>
                    <a:pt x="104774" y="34925"/>
                    <a:pt x="87312" y="58737"/>
                  </a:cubicBezTo>
                  <a:cubicBezTo>
                    <a:pt x="69850" y="82549"/>
                    <a:pt x="76199" y="163512"/>
                    <a:pt x="68262" y="163512"/>
                  </a:cubicBezTo>
                  <a:cubicBezTo>
                    <a:pt x="60325" y="163512"/>
                    <a:pt x="49212" y="82550"/>
                    <a:pt x="39687" y="58737"/>
                  </a:cubicBezTo>
                  <a:cubicBezTo>
                    <a:pt x="30162" y="34925"/>
                    <a:pt x="17462" y="0"/>
                    <a:pt x="11112" y="20637"/>
                  </a:cubicBezTo>
                  <a:cubicBezTo>
                    <a:pt x="4762" y="41274"/>
                    <a:pt x="0" y="141287"/>
                    <a:pt x="1587" y="182562"/>
                  </a:cubicBezTo>
                  <a:cubicBezTo>
                    <a:pt x="3174" y="223837"/>
                    <a:pt x="15875" y="228600"/>
                    <a:pt x="20637" y="268287"/>
                  </a:cubicBezTo>
                  <a:cubicBezTo>
                    <a:pt x="25400" y="307975"/>
                    <a:pt x="55562" y="336550"/>
                    <a:pt x="58737" y="430212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/>
            <p:cNvSpPr/>
            <p:nvPr/>
          </p:nvSpPr>
          <p:spPr>
            <a:xfrm>
              <a:off x="1811637" y="22859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/>
            <p:cNvSpPr/>
            <p:nvPr/>
          </p:nvSpPr>
          <p:spPr>
            <a:xfrm>
              <a:off x="1811637" y="242886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1811637" y="25260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/>
            <p:cNvSpPr/>
            <p:nvPr/>
          </p:nvSpPr>
          <p:spPr>
            <a:xfrm>
              <a:off x="2025951" y="235743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/>
            <p:cNvSpPr/>
            <p:nvPr/>
          </p:nvSpPr>
          <p:spPr>
            <a:xfrm>
              <a:off x="2025951" y="2668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1811637" y="2668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1811637" y="281177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2025951" y="214311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1964037" y="288321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1964037" y="278605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1811637" y="295465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1928794" y="209739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/>
            <p:cNvSpPr/>
            <p:nvPr/>
          </p:nvSpPr>
          <p:spPr>
            <a:xfrm>
              <a:off x="2357422" y="24383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2240265" y="235743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2214546" y="252602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2214546" y="266890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Овал 53"/>
            <p:cNvSpPr/>
            <p:nvPr/>
          </p:nvSpPr>
          <p:spPr>
            <a:xfrm>
              <a:off x="2097389" y="295465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2168827" y="281177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2168827" y="300037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1928794" y="309752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2097389" y="1954521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2357422" y="22859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2357422" y="2597463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Овал 60"/>
            <p:cNvSpPr/>
            <p:nvPr/>
          </p:nvSpPr>
          <p:spPr>
            <a:xfrm>
              <a:off x="2311703" y="2740339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/>
            <p:cNvSpPr/>
            <p:nvPr/>
          </p:nvSpPr>
          <p:spPr>
            <a:xfrm>
              <a:off x="2311703" y="2883215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Овал 62"/>
            <p:cNvSpPr/>
            <p:nvPr/>
          </p:nvSpPr>
          <p:spPr>
            <a:xfrm>
              <a:off x="2168827" y="2428868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2240265" y="3168967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5" name="Овал 64"/>
            <p:cNvSpPr/>
            <p:nvPr/>
          </p:nvSpPr>
          <p:spPr>
            <a:xfrm>
              <a:off x="2285984" y="200024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2357422" y="2000240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2428860" y="2143116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964037" y="24383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/>
            <p:cNvSpPr/>
            <p:nvPr/>
          </p:nvSpPr>
          <p:spPr>
            <a:xfrm>
              <a:off x="2214546" y="2285992"/>
              <a:ext cx="45719" cy="45719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74" name="Скругленная соединительная линия 73"/>
          <p:cNvCxnSpPr>
            <a:stCxn id="3" idx="3"/>
            <a:endCxn id="4" idx="1"/>
          </p:cNvCxnSpPr>
          <p:nvPr/>
        </p:nvCxnSpPr>
        <p:spPr>
          <a:xfrm flipV="1">
            <a:off x="1000100" y="1899154"/>
            <a:ext cx="857256" cy="46167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6" name="Скругленная соединительная линия 75"/>
          <p:cNvCxnSpPr>
            <a:stCxn id="4" idx="3"/>
            <a:endCxn id="5" idx="1"/>
          </p:cNvCxnSpPr>
          <p:nvPr/>
        </p:nvCxnSpPr>
        <p:spPr>
          <a:xfrm flipV="1">
            <a:off x="2428860" y="899022"/>
            <a:ext cx="4286280" cy="1000132"/>
          </a:xfrm>
          <a:prstGeom prst="curvedConnector3">
            <a:avLst>
              <a:gd name="adj1" fmla="val 82000"/>
            </a:avLst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929322" y="2071678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пероксидаза</a:t>
            </a:r>
            <a:endParaRPr lang="ru-RU" sz="1200" baseline="-25000" dirty="0"/>
          </a:p>
        </p:txBody>
      </p:sp>
      <p:sp>
        <p:nvSpPr>
          <p:cNvPr id="79" name="TextBox 78"/>
          <p:cNvSpPr txBox="1"/>
          <p:nvPr/>
        </p:nvSpPr>
        <p:spPr>
          <a:xfrm>
            <a:off x="6000760" y="3000372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пероксидаза</a:t>
            </a:r>
            <a:endParaRPr lang="ru-RU" sz="1200" baseline="-25000" dirty="0"/>
          </a:p>
        </p:txBody>
      </p:sp>
      <p:cxnSp>
        <p:nvCxnSpPr>
          <p:cNvPr id="81" name="Прямая со стрелкой 80"/>
          <p:cNvCxnSpPr>
            <a:stCxn id="5" idx="2"/>
            <a:endCxn id="35" idx="0"/>
          </p:cNvCxnSpPr>
          <p:nvPr/>
        </p:nvCxnSpPr>
        <p:spPr>
          <a:xfrm rot="5400000">
            <a:off x="6328302" y="1756278"/>
            <a:ext cx="1345180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>
            <a:stCxn id="35" idx="2"/>
            <a:endCxn id="32" idx="0"/>
          </p:cNvCxnSpPr>
          <p:nvPr/>
        </p:nvCxnSpPr>
        <p:spPr>
          <a:xfrm rot="16200000" flipH="1">
            <a:off x="6578335" y="3220757"/>
            <a:ext cx="987990" cy="14287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>
            <a:stCxn id="32" idx="2"/>
            <a:endCxn id="2" idx="27"/>
          </p:cNvCxnSpPr>
          <p:nvPr/>
        </p:nvCxnSpPr>
        <p:spPr>
          <a:xfrm rot="10800000">
            <a:off x="6226146" y="3992548"/>
            <a:ext cx="703309" cy="795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8" name="Скругленная соединительная линия 87"/>
          <p:cNvCxnSpPr>
            <a:stCxn id="30" idx="2"/>
            <a:endCxn id="31" idx="6"/>
          </p:cNvCxnSpPr>
          <p:nvPr/>
        </p:nvCxnSpPr>
        <p:spPr>
          <a:xfrm rot="10800000" flipV="1">
            <a:off x="4000496" y="4214818"/>
            <a:ext cx="1785950" cy="428628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" name="TextBox 91"/>
          <p:cNvSpPr txBox="1"/>
          <p:nvPr/>
        </p:nvSpPr>
        <p:spPr>
          <a:xfrm>
            <a:off x="1785918" y="392906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Т3, Т4</a:t>
            </a:r>
            <a:endParaRPr lang="ru-RU" baseline="-25000" dirty="0"/>
          </a:p>
        </p:txBody>
      </p:sp>
      <p:sp>
        <p:nvSpPr>
          <p:cNvPr id="94" name="TextBox 93"/>
          <p:cNvSpPr txBox="1"/>
          <p:nvPr/>
        </p:nvSpPr>
        <p:spPr>
          <a:xfrm>
            <a:off x="0" y="4286256"/>
            <a:ext cx="1428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Секреция</a:t>
            </a:r>
            <a:endParaRPr lang="ru-RU" sz="2000" baseline="-25000" dirty="0"/>
          </a:p>
        </p:txBody>
      </p:sp>
      <p:sp>
        <p:nvSpPr>
          <p:cNvPr id="95" name="TextBox 94"/>
          <p:cNvSpPr txBox="1"/>
          <p:nvPr/>
        </p:nvSpPr>
        <p:spPr>
          <a:xfrm>
            <a:off x="428596" y="4643446"/>
            <a:ext cx="571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Т3, Т4</a:t>
            </a:r>
            <a:endParaRPr lang="ru-RU" baseline="-25000" dirty="0"/>
          </a:p>
        </p:txBody>
      </p:sp>
      <p:cxnSp>
        <p:nvCxnSpPr>
          <p:cNvPr id="97" name="Скругленная соединительная линия 96"/>
          <p:cNvCxnSpPr>
            <a:stCxn id="31" idx="2"/>
          </p:cNvCxnSpPr>
          <p:nvPr/>
        </p:nvCxnSpPr>
        <p:spPr>
          <a:xfrm rot="10800000">
            <a:off x="2214546" y="4214818"/>
            <a:ext cx="1500198" cy="428628"/>
          </a:xfrm>
          <a:prstGeom prst="curvedConnector3">
            <a:avLst>
              <a:gd name="adj1" fmla="val 50000"/>
            </a:avLst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9" name="Прямая со стрелкой 98"/>
          <p:cNvCxnSpPr>
            <a:stCxn id="92" idx="1"/>
            <a:endCxn id="95" idx="3"/>
          </p:cNvCxnSpPr>
          <p:nvPr/>
        </p:nvCxnSpPr>
        <p:spPr>
          <a:xfrm rot="10800000" flipV="1">
            <a:off x="1000100" y="4252232"/>
            <a:ext cx="785818" cy="71438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3428992" y="3929066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Капля коллоида</a:t>
            </a:r>
            <a:endParaRPr lang="ru-RU" sz="1600" baseline="-25000" dirty="0"/>
          </a:p>
        </p:txBody>
      </p:sp>
      <p:sp>
        <p:nvSpPr>
          <p:cNvPr id="101" name="TextBox 100"/>
          <p:cNvSpPr txBox="1"/>
          <p:nvPr/>
        </p:nvSpPr>
        <p:spPr>
          <a:xfrm>
            <a:off x="6643702" y="4357694"/>
            <a:ext cx="12144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пиноцитоз</a:t>
            </a:r>
            <a:endParaRPr lang="ru-RU" sz="1200" baseline="-25000" dirty="0"/>
          </a:p>
        </p:txBody>
      </p:sp>
      <p:sp>
        <p:nvSpPr>
          <p:cNvPr id="104" name="TextBox 103"/>
          <p:cNvSpPr txBox="1"/>
          <p:nvPr/>
        </p:nvSpPr>
        <p:spPr>
          <a:xfrm>
            <a:off x="2071670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ЭР</a:t>
            </a:r>
            <a:endParaRPr lang="ru-RU" baseline="-25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000364" y="3214686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АГ</a:t>
            </a:r>
            <a:endParaRPr lang="ru-RU" baseline="-25000" dirty="0"/>
          </a:p>
        </p:txBody>
      </p:sp>
      <p:sp>
        <p:nvSpPr>
          <p:cNvPr id="106" name="TextBox 105"/>
          <p:cNvSpPr txBox="1"/>
          <p:nvPr/>
        </p:nvSpPr>
        <p:spPr>
          <a:xfrm>
            <a:off x="3643306" y="1928802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Предшественник </a:t>
            </a:r>
            <a:r>
              <a:rPr lang="ru-RU" sz="1200" dirty="0" err="1" smtClean="0"/>
              <a:t>тиреоглобуллина</a:t>
            </a:r>
            <a:endParaRPr lang="ru-RU" sz="1200" baseline="-25000" dirty="0"/>
          </a:p>
        </p:txBody>
      </p:sp>
      <p:sp>
        <p:nvSpPr>
          <p:cNvPr id="109" name="TextBox 108"/>
          <p:cNvSpPr txBox="1"/>
          <p:nvPr/>
        </p:nvSpPr>
        <p:spPr>
          <a:xfrm>
            <a:off x="2214546" y="4500570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протеазы</a:t>
            </a:r>
            <a:endParaRPr lang="ru-RU" sz="1400" baseline="-25000" dirty="0"/>
          </a:p>
        </p:txBody>
      </p:sp>
      <p:cxnSp>
        <p:nvCxnSpPr>
          <p:cNvPr id="111" name="Прямая со стрелкой 110"/>
          <p:cNvCxnSpPr/>
          <p:nvPr/>
        </p:nvCxnSpPr>
        <p:spPr>
          <a:xfrm>
            <a:off x="2571736" y="2643182"/>
            <a:ext cx="214314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>
            <a:endCxn id="24" idx="2"/>
          </p:cNvCxnSpPr>
          <p:nvPr/>
        </p:nvCxnSpPr>
        <p:spPr>
          <a:xfrm flipV="1">
            <a:off x="3643306" y="2536025"/>
            <a:ext cx="500066" cy="3571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15" name="Прямая со стрелкой 114"/>
          <p:cNvCxnSpPr>
            <a:stCxn id="24" idx="6"/>
            <a:endCxn id="35" idx="1"/>
          </p:cNvCxnSpPr>
          <p:nvPr/>
        </p:nvCxnSpPr>
        <p:spPr>
          <a:xfrm>
            <a:off x="4500562" y="2536025"/>
            <a:ext cx="2214578" cy="7750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8" name="Полилиния 117"/>
          <p:cNvSpPr/>
          <p:nvPr/>
        </p:nvSpPr>
        <p:spPr>
          <a:xfrm>
            <a:off x="4733925" y="2886075"/>
            <a:ext cx="2409825" cy="571500"/>
          </a:xfrm>
          <a:custGeom>
            <a:avLst/>
            <a:gdLst>
              <a:gd name="connsiteX0" fmla="*/ 0 w 2409825"/>
              <a:gd name="connsiteY0" fmla="*/ 85725 h 571500"/>
              <a:gd name="connsiteX1" fmla="*/ 2047875 w 2409825"/>
              <a:gd name="connsiteY1" fmla="*/ 66675 h 571500"/>
              <a:gd name="connsiteX2" fmla="*/ 2171700 w 2409825"/>
              <a:gd name="connsiteY2" fmla="*/ 485775 h 571500"/>
              <a:gd name="connsiteX3" fmla="*/ 1752600 w 2409825"/>
              <a:gd name="connsiteY3" fmla="*/ 57150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9825" h="571500">
                <a:moveTo>
                  <a:pt x="0" y="85725"/>
                </a:moveTo>
                <a:cubicBezTo>
                  <a:pt x="842962" y="42862"/>
                  <a:pt x="1685925" y="0"/>
                  <a:pt x="2047875" y="66675"/>
                </a:cubicBezTo>
                <a:cubicBezTo>
                  <a:pt x="2409825" y="133350"/>
                  <a:pt x="2220913" y="401638"/>
                  <a:pt x="2171700" y="485775"/>
                </a:cubicBezTo>
                <a:cubicBezTo>
                  <a:pt x="2122488" y="569913"/>
                  <a:pt x="1937544" y="570706"/>
                  <a:pt x="1752600" y="571500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0" name="Полилиния 119"/>
          <p:cNvSpPr/>
          <p:nvPr/>
        </p:nvSpPr>
        <p:spPr>
          <a:xfrm>
            <a:off x="5449888" y="1703388"/>
            <a:ext cx="731837" cy="534987"/>
          </a:xfrm>
          <a:custGeom>
            <a:avLst/>
            <a:gdLst>
              <a:gd name="connsiteX0" fmla="*/ 531812 w 731837"/>
              <a:gd name="connsiteY0" fmla="*/ 534987 h 534987"/>
              <a:gd name="connsiteX1" fmla="*/ 255587 w 731837"/>
              <a:gd name="connsiteY1" fmla="*/ 506412 h 534987"/>
              <a:gd name="connsiteX2" fmla="*/ 26987 w 731837"/>
              <a:gd name="connsiteY2" fmla="*/ 373062 h 534987"/>
              <a:gd name="connsiteX3" fmla="*/ 93662 w 731837"/>
              <a:gd name="connsiteY3" fmla="*/ 106362 h 534987"/>
              <a:gd name="connsiteX4" fmla="*/ 398462 w 731837"/>
              <a:gd name="connsiteY4" fmla="*/ 11112 h 534987"/>
              <a:gd name="connsiteX5" fmla="*/ 731837 w 731837"/>
              <a:gd name="connsiteY5" fmla="*/ 39687 h 534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31837" h="534987">
                <a:moveTo>
                  <a:pt x="531812" y="534987"/>
                </a:moveTo>
                <a:cubicBezTo>
                  <a:pt x="435768" y="534193"/>
                  <a:pt x="339724" y="533399"/>
                  <a:pt x="255587" y="506412"/>
                </a:cubicBezTo>
                <a:cubicBezTo>
                  <a:pt x="171450" y="479425"/>
                  <a:pt x="53975" y="439737"/>
                  <a:pt x="26987" y="373062"/>
                </a:cubicBezTo>
                <a:cubicBezTo>
                  <a:pt x="0" y="306387"/>
                  <a:pt x="31750" y="166687"/>
                  <a:pt x="93662" y="106362"/>
                </a:cubicBezTo>
                <a:cubicBezTo>
                  <a:pt x="155575" y="46037"/>
                  <a:pt x="292100" y="22224"/>
                  <a:pt x="398462" y="11112"/>
                </a:cubicBezTo>
                <a:cubicBezTo>
                  <a:pt x="504824" y="0"/>
                  <a:pt x="618330" y="19843"/>
                  <a:pt x="731837" y="39687"/>
                </a:cubicBezTo>
              </a:path>
            </a:pathLst>
          </a:cu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2" name="Выноска 1 (граница и черта) 121"/>
          <p:cNvSpPr/>
          <p:nvPr/>
        </p:nvSpPr>
        <p:spPr>
          <a:xfrm>
            <a:off x="7643834" y="3143248"/>
            <a:ext cx="928694" cy="1357322"/>
          </a:xfrm>
          <a:prstGeom prst="accentBorderCallout1">
            <a:avLst>
              <a:gd name="adj1" fmla="val 18750"/>
              <a:gd name="adj2" fmla="val -8333"/>
              <a:gd name="adj3" fmla="val 47939"/>
              <a:gd name="adj4" fmla="val -39359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МИТ</a:t>
            </a:r>
          </a:p>
          <a:p>
            <a:pPr algn="ctr"/>
            <a:r>
              <a:rPr lang="ru-RU" dirty="0" smtClean="0"/>
              <a:t>ДИТ</a:t>
            </a:r>
          </a:p>
          <a:p>
            <a:pPr algn="ctr"/>
            <a:r>
              <a:rPr lang="ru-RU" dirty="0" smtClean="0"/>
              <a:t>Т3</a:t>
            </a:r>
          </a:p>
          <a:p>
            <a:pPr algn="ctr"/>
            <a:r>
              <a:rPr lang="ru-RU" dirty="0" smtClean="0"/>
              <a:t>Т4</a:t>
            </a:r>
            <a:endParaRPr lang="ru-RU" dirty="0"/>
          </a:p>
        </p:txBody>
      </p:sp>
      <p:sp>
        <p:nvSpPr>
          <p:cNvPr id="125" name="TextBox 124"/>
          <p:cNvSpPr txBox="1"/>
          <p:nvPr/>
        </p:nvSpPr>
        <p:spPr>
          <a:xfrm>
            <a:off x="1357290" y="321468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МИТ</a:t>
            </a:r>
          </a:p>
          <a:p>
            <a:r>
              <a:rPr lang="ru-RU" dirty="0" smtClean="0"/>
              <a:t>ДИТ</a:t>
            </a:r>
          </a:p>
        </p:txBody>
      </p:sp>
      <p:cxnSp>
        <p:nvCxnSpPr>
          <p:cNvPr id="127" name="Прямая со стрелкой 126"/>
          <p:cNvCxnSpPr>
            <a:stCxn id="31" idx="2"/>
          </p:cNvCxnSpPr>
          <p:nvPr/>
        </p:nvCxnSpPr>
        <p:spPr>
          <a:xfrm rot="10800000">
            <a:off x="1928796" y="3643316"/>
            <a:ext cx="1785948" cy="1000131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29" name="Прямая со стрелкой 128"/>
          <p:cNvCxnSpPr/>
          <p:nvPr/>
        </p:nvCxnSpPr>
        <p:spPr>
          <a:xfrm rot="5400000" flipH="1" flipV="1">
            <a:off x="1178695" y="2750339"/>
            <a:ext cx="785818" cy="14287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 rot="16910909">
            <a:off x="811041" y="2556355"/>
            <a:ext cx="1214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тирозин</a:t>
            </a:r>
            <a:endParaRPr lang="ru-RU" sz="1600" dirty="0"/>
          </a:p>
        </p:txBody>
      </p:sp>
      <p:cxnSp>
        <p:nvCxnSpPr>
          <p:cNvPr id="138" name="Прямая со стрелкой 137"/>
          <p:cNvCxnSpPr/>
          <p:nvPr/>
        </p:nvCxnSpPr>
        <p:spPr>
          <a:xfrm flipV="1">
            <a:off x="714348" y="2714620"/>
            <a:ext cx="500066" cy="35719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5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9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5" grpId="0"/>
      <p:bldP spid="6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78" grpId="0"/>
      <p:bldP spid="79" grpId="0"/>
      <p:bldP spid="92" grpId="0"/>
      <p:bldP spid="94" grpId="0"/>
      <p:bldP spid="95" grpId="0"/>
      <p:bldP spid="100" grpId="0"/>
      <p:bldP spid="101" grpId="0"/>
      <p:bldP spid="104" grpId="0"/>
      <p:bldP spid="105" grpId="0"/>
      <p:bldP spid="106" grpId="0"/>
      <p:bldP spid="109" grpId="0"/>
      <p:bldP spid="118" grpId="0" animBg="1"/>
      <p:bldP spid="120" grpId="0" animBg="1"/>
      <p:bldP spid="122" grpId="0" animBg="1"/>
      <p:bldP spid="125" grpId="0"/>
      <p:bldP spid="137" grpId="0"/>
      <p:bldP spid="137" grpId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772400" cy="1470025"/>
          </a:xfrm>
        </p:spPr>
        <p:txBody>
          <a:bodyPr/>
          <a:lstStyle/>
          <a:p>
            <a:r>
              <a:rPr lang="ru-RU" dirty="0" smtClean="0"/>
              <a:t>Хранение </a:t>
            </a:r>
            <a:r>
              <a:rPr lang="ru-RU" dirty="0" err="1" smtClean="0"/>
              <a:t>тиреоглобулина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000240"/>
            <a:ext cx="6400800" cy="1857388"/>
          </a:xfrm>
        </p:spPr>
        <p:txBody>
          <a:bodyPr>
            <a:norm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/>
              <a:t>Каждая «молекула» </a:t>
            </a:r>
            <a:r>
              <a:rPr lang="ru-RU" dirty="0" err="1" smtClean="0"/>
              <a:t>тиреоглобулина</a:t>
            </a:r>
            <a:r>
              <a:rPr lang="ru-RU" dirty="0" smtClean="0"/>
              <a:t> содержит  до 30 молекул тироксина и несколько </a:t>
            </a:r>
            <a:r>
              <a:rPr lang="ru-RU" dirty="0" err="1" smtClean="0"/>
              <a:t>трийодтиронина</a:t>
            </a:r>
            <a:endParaRPr lang="ru-RU" dirty="0" smtClean="0"/>
          </a:p>
          <a:p>
            <a:pPr algn="l">
              <a:buFont typeface="Arial" pitchFamily="34" charset="0"/>
              <a:buChar char="•"/>
            </a:pPr>
            <a:r>
              <a:rPr lang="ru-RU" dirty="0" smtClean="0"/>
              <a:t>Депо на 2-3 месяца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25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Доставка к тканям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плазме 99% связаны с белком (</a:t>
            </a:r>
            <a:r>
              <a:rPr lang="ru-RU" dirty="0" err="1" smtClean="0"/>
              <a:t>тироксин-связывающий</a:t>
            </a:r>
            <a:r>
              <a:rPr lang="ru-RU" dirty="0" smtClean="0"/>
              <a:t> глобулин)</a:t>
            </a:r>
          </a:p>
          <a:p>
            <a:r>
              <a:rPr lang="ru-RU" dirty="0" smtClean="0"/>
              <a:t>Поступают в ткани медленно (из крови ½ за 6 суток)</a:t>
            </a:r>
          </a:p>
          <a:p>
            <a:r>
              <a:rPr lang="ru-RU" dirty="0" smtClean="0"/>
              <a:t>В клетках снова связываются с белками и используются в течение нескольких суток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7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1470025"/>
          </a:xfrm>
        </p:spPr>
        <p:txBody>
          <a:bodyPr/>
          <a:lstStyle/>
          <a:p>
            <a:r>
              <a:rPr lang="ru-RU" dirty="0" smtClean="0"/>
              <a:t>Физиологические эффекты гормонов щитовидной железы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428868"/>
            <a:ext cx="6400800" cy="1114436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/>
              <a:t>Стимуляция транскрипции генов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091636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643042" y="1571612"/>
            <a:ext cx="6000792" cy="4643470"/>
          </a:xfrm>
          <a:prstGeom prst="roundRect">
            <a:avLst/>
          </a:prstGeom>
          <a:ln w="76200" cmpd="dbl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86248" y="2786058"/>
            <a:ext cx="2714644" cy="2500330"/>
          </a:xfrm>
          <a:prstGeom prst="ellipse">
            <a:avLst/>
          </a:prstGeom>
          <a:ln w="76200" cmpd="dbl">
            <a:prstDash val="lgDash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 rot="16200000" flipH="1">
            <a:off x="2714612" y="1142984"/>
            <a:ext cx="1214446" cy="928694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>
            <a:endCxn id="13" idx="0"/>
          </p:cNvCxnSpPr>
          <p:nvPr/>
        </p:nvCxnSpPr>
        <p:spPr>
          <a:xfrm rot="10800000" flipV="1">
            <a:off x="4850386" y="857232"/>
            <a:ext cx="2007630" cy="1428760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357422" y="85723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Т4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000892" y="50004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Т3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643306" y="228599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643438" y="2285992"/>
            <a:ext cx="413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Т3</a:t>
            </a:r>
            <a:endParaRPr lang="ru-RU" dirty="0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2786050" y="2071678"/>
            <a:ext cx="642942" cy="500066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14546" y="2643182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Йодиназа</a:t>
            </a:r>
            <a:endParaRPr lang="ru-RU" dirty="0"/>
          </a:p>
        </p:txBody>
      </p:sp>
      <p:cxnSp>
        <p:nvCxnSpPr>
          <p:cNvPr id="20" name="Shape 19"/>
          <p:cNvCxnSpPr>
            <a:stCxn id="12" idx="2"/>
          </p:cNvCxnSpPr>
          <p:nvPr/>
        </p:nvCxnSpPr>
        <p:spPr>
          <a:xfrm rot="16200000" flipH="1">
            <a:off x="4110041" y="2395537"/>
            <a:ext cx="845114" cy="1364688"/>
          </a:xfrm>
          <a:prstGeom prst="curvedConnector2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2" name="Shape 21"/>
          <p:cNvCxnSpPr>
            <a:stCxn id="13" idx="3"/>
          </p:cNvCxnSpPr>
          <p:nvPr/>
        </p:nvCxnSpPr>
        <p:spPr>
          <a:xfrm>
            <a:off x="5057334" y="2470658"/>
            <a:ext cx="300484" cy="958342"/>
          </a:xfrm>
          <a:prstGeom prst="curvedConnector2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" name="Полилиния 22"/>
          <p:cNvSpPr/>
          <p:nvPr/>
        </p:nvSpPr>
        <p:spPr>
          <a:xfrm>
            <a:off x="4646613" y="2924175"/>
            <a:ext cx="1358900" cy="1790700"/>
          </a:xfrm>
          <a:custGeom>
            <a:avLst/>
            <a:gdLst>
              <a:gd name="connsiteX0" fmla="*/ 87312 w 1358900"/>
              <a:gd name="connsiteY0" fmla="*/ 1790700 h 1790700"/>
              <a:gd name="connsiteX1" fmla="*/ 68262 w 1358900"/>
              <a:gd name="connsiteY1" fmla="*/ 1514475 h 1790700"/>
              <a:gd name="connsiteX2" fmla="*/ 496887 w 1358900"/>
              <a:gd name="connsiteY2" fmla="*/ 1390650 h 1790700"/>
              <a:gd name="connsiteX3" fmla="*/ 487362 w 1358900"/>
              <a:gd name="connsiteY3" fmla="*/ 971550 h 1790700"/>
              <a:gd name="connsiteX4" fmla="*/ 858837 w 1358900"/>
              <a:gd name="connsiteY4" fmla="*/ 809625 h 1790700"/>
              <a:gd name="connsiteX5" fmla="*/ 877887 w 1358900"/>
              <a:gd name="connsiteY5" fmla="*/ 428625 h 1790700"/>
              <a:gd name="connsiteX6" fmla="*/ 1296987 w 1358900"/>
              <a:gd name="connsiteY6" fmla="*/ 257175 h 1790700"/>
              <a:gd name="connsiteX7" fmla="*/ 1249362 w 1358900"/>
              <a:gd name="connsiteY7" fmla="*/ 0 h 179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58900" h="1790700">
                <a:moveTo>
                  <a:pt x="87312" y="1790700"/>
                </a:moveTo>
                <a:cubicBezTo>
                  <a:pt x="43656" y="1685925"/>
                  <a:pt x="0" y="1581150"/>
                  <a:pt x="68262" y="1514475"/>
                </a:cubicBezTo>
                <a:cubicBezTo>
                  <a:pt x="136525" y="1447800"/>
                  <a:pt x="427037" y="1481138"/>
                  <a:pt x="496887" y="1390650"/>
                </a:cubicBezTo>
                <a:cubicBezTo>
                  <a:pt x="566737" y="1300163"/>
                  <a:pt x="427037" y="1068388"/>
                  <a:pt x="487362" y="971550"/>
                </a:cubicBezTo>
                <a:cubicBezTo>
                  <a:pt x="547687" y="874713"/>
                  <a:pt x="793750" y="900112"/>
                  <a:pt x="858837" y="809625"/>
                </a:cubicBezTo>
                <a:cubicBezTo>
                  <a:pt x="923924" y="719138"/>
                  <a:pt x="804862" y="520700"/>
                  <a:pt x="877887" y="428625"/>
                </a:cubicBezTo>
                <a:cubicBezTo>
                  <a:pt x="950912" y="336550"/>
                  <a:pt x="1235074" y="328613"/>
                  <a:pt x="1296987" y="257175"/>
                </a:cubicBezTo>
                <a:cubicBezTo>
                  <a:pt x="1358900" y="185737"/>
                  <a:pt x="1304131" y="92868"/>
                  <a:pt x="1249362" y="0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олилиния 23"/>
          <p:cNvSpPr/>
          <p:nvPr/>
        </p:nvSpPr>
        <p:spPr>
          <a:xfrm>
            <a:off x="4600575" y="2943225"/>
            <a:ext cx="1330325" cy="1752600"/>
          </a:xfrm>
          <a:custGeom>
            <a:avLst/>
            <a:gdLst>
              <a:gd name="connsiteX0" fmla="*/ 0 w 1330325"/>
              <a:gd name="connsiteY0" fmla="*/ 1695450 h 1752600"/>
              <a:gd name="connsiteX1" fmla="*/ 409575 w 1330325"/>
              <a:gd name="connsiteY1" fmla="*/ 1676400 h 1752600"/>
              <a:gd name="connsiteX2" fmla="*/ 247650 w 1330325"/>
              <a:gd name="connsiteY2" fmla="*/ 1238250 h 1752600"/>
              <a:gd name="connsiteX3" fmla="*/ 828675 w 1330325"/>
              <a:gd name="connsiteY3" fmla="*/ 1162050 h 1752600"/>
              <a:gd name="connsiteX4" fmla="*/ 647700 w 1330325"/>
              <a:gd name="connsiteY4" fmla="*/ 676275 h 1752600"/>
              <a:gd name="connsiteX5" fmla="*/ 1257300 w 1330325"/>
              <a:gd name="connsiteY5" fmla="*/ 571500 h 1752600"/>
              <a:gd name="connsiteX6" fmla="*/ 1085850 w 1330325"/>
              <a:gd name="connsiteY6" fmla="*/ 114300 h 1752600"/>
              <a:gd name="connsiteX7" fmla="*/ 1181100 w 1330325"/>
              <a:gd name="connsiteY7" fmla="*/ 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30325" h="1752600">
                <a:moveTo>
                  <a:pt x="0" y="1695450"/>
                </a:moveTo>
                <a:cubicBezTo>
                  <a:pt x="184150" y="1724025"/>
                  <a:pt x="368300" y="1752600"/>
                  <a:pt x="409575" y="1676400"/>
                </a:cubicBezTo>
                <a:cubicBezTo>
                  <a:pt x="450850" y="1600200"/>
                  <a:pt x="177800" y="1323975"/>
                  <a:pt x="247650" y="1238250"/>
                </a:cubicBezTo>
                <a:cubicBezTo>
                  <a:pt x="317500" y="1152525"/>
                  <a:pt x="762000" y="1255713"/>
                  <a:pt x="828675" y="1162050"/>
                </a:cubicBezTo>
                <a:cubicBezTo>
                  <a:pt x="895350" y="1068387"/>
                  <a:pt x="576263" y="774700"/>
                  <a:pt x="647700" y="676275"/>
                </a:cubicBezTo>
                <a:cubicBezTo>
                  <a:pt x="719137" y="577850"/>
                  <a:pt x="1184275" y="665162"/>
                  <a:pt x="1257300" y="571500"/>
                </a:cubicBezTo>
                <a:cubicBezTo>
                  <a:pt x="1330325" y="477838"/>
                  <a:pt x="1098550" y="209550"/>
                  <a:pt x="1085850" y="114300"/>
                </a:cubicBezTo>
                <a:cubicBezTo>
                  <a:pt x="1073150" y="19050"/>
                  <a:pt x="1127125" y="9525"/>
                  <a:pt x="1181100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rot="16200000" flipH="1">
            <a:off x="5572132" y="4286256"/>
            <a:ext cx="1214446" cy="928694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572264" y="5429264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м-РНК</a:t>
            </a:r>
            <a:endParaRPr lang="ru-RU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 rot="10800000">
            <a:off x="4071934" y="5715016"/>
            <a:ext cx="2286016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00298" y="5500702"/>
            <a:ext cx="1477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Синтез белка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37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  <p:bldP spid="12" grpId="0"/>
      <p:bldP spid="13" grpId="0"/>
      <p:bldP spid="18" grpId="0"/>
      <p:bldP spid="23" grpId="0" animBg="1"/>
      <p:bldP spid="24" grpId="0" animBg="1"/>
      <p:bldP spid="26" grpId="0"/>
      <p:bldP spid="29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Рост</a:t>
            </a:r>
          </a:p>
          <a:p>
            <a:r>
              <a:rPr lang="ru-RU" dirty="0" smtClean="0"/>
              <a:t>Развитие ЦНС</a:t>
            </a:r>
          </a:p>
          <a:p>
            <a:r>
              <a:rPr lang="ru-RU" dirty="0" smtClean="0"/>
              <a:t>Стимуляция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и дыхательной систем</a:t>
            </a:r>
          </a:p>
          <a:p>
            <a:r>
              <a:rPr lang="ru-RU" dirty="0" smtClean="0"/>
              <a:t>Увеличение скорости метаболизма</a:t>
            </a:r>
            <a:endParaRPr lang="ru-RU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Физиологические эффекты гормонов щитовидной железы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69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</a:t>
            </a:r>
            <a:r>
              <a:rPr lang="ru-RU" dirty="0" err="1" smtClean="0"/>
              <a:t>тиреоидных</a:t>
            </a:r>
            <a:r>
              <a:rPr lang="ru-RU" dirty="0" smtClean="0"/>
              <a:t> гормонов на рост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 содержания зависит скорость роста в детском возрасте</a:t>
            </a:r>
          </a:p>
          <a:p>
            <a:r>
              <a:rPr lang="ru-RU" dirty="0" smtClean="0"/>
              <a:t>Рост и развитие мозга плода и ребенка (при недостатке снижение массы мозга и снижение интеллекта)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911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гормонов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По химической природе</a:t>
            </a:r>
          </a:p>
          <a:p>
            <a:pPr lvl="1"/>
            <a:r>
              <a:rPr lang="ru-RU" dirty="0" smtClean="0"/>
              <a:t>Белки и полипептиды</a:t>
            </a:r>
          </a:p>
          <a:p>
            <a:pPr lvl="1"/>
            <a:r>
              <a:rPr lang="ru-RU" dirty="0" smtClean="0"/>
              <a:t>Стероиды</a:t>
            </a:r>
          </a:p>
          <a:p>
            <a:pPr lvl="1"/>
            <a:r>
              <a:rPr lang="ru-RU" dirty="0" smtClean="0"/>
              <a:t>Производные аминокислоты тирозина</a:t>
            </a:r>
          </a:p>
          <a:p>
            <a:r>
              <a:rPr lang="ru-RU" dirty="0" smtClean="0"/>
              <a:t>По эффекту</a:t>
            </a:r>
          </a:p>
          <a:p>
            <a:pPr lvl="1"/>
            <a:r>
              <a:rPr lang="ru-RU" dirty="0" smtClean="0"/>
              <a:t>Возбуждающие</a:t>
            </a:r>
          </a:p>
          <a:p>
            <a:pPr lvl="1"/>
            <a:r>
              <a:rPr lang="ru-RU" dirty="0" smtClean="0"/>
              <a:t>Тормозящие</a:t>
            </a:r>
          </a:p>
          <a:p>
            <a:r>
              <a:rPr lang="ru-RU" dirty="0" smtClean="0"/>
              <a:t>По месту действия</a:t>
            </a:r>
          </a:p>
          <a:p>
            <a:pPr lvl="1"/>
            <a:r>
              <a:rPr lang="ru-RU" dirty="0" err="1" smtClean="0"/>
              <a:t>Эффекторные</a:t>
            </a:r>
            <a:r>
              <a:rPr lang="ru-RU" dirty="0" smtClean="0"/>
              <a:t> гормоны</a:t>
            </a:r>
          </a:p>
          <a:p>
            <a:pPr lvl="1"/>
            <a:r>
              <a:rPr lang="ru-RU" dirty="0" err="1" smtClean="0"/>
              <a:t>Тропные</a:t>
            </a:r>
            <a:r>
              <a:rPr lang="ru-RU" dirty="0" smtClean="0"/>
              <a:t> гормоны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Метаболизм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Увеличение основного обмена (60-100%)</a:t>
            </a:r>
          </a:p>
          <a:p>
            <a:r>
              <a:rPr lang="ru-RU" dirty="0" smtClean="0"/>
              <a:t>Увеличение скорости синтеза и распада белка</a:t>
            </a:r>
          </a:p>
          <a:p>
            <a:r>
              <a:rPr lang="ru-RU" dirty="0" smtClean="0"/>
              <a:t>Увеличение количества и активности митохондрий</a:t>
            </a:r>
          </a:p>
          <a:p>
            <a:r>
              <a:rPr lang="ru-RU" dirty="0" smtClean="0"/>
              <a:t>Увеличение активного транспорта ионов (</a:t>
            </a:r>
            <a:r>
              <a:rPr lang="en-US" dirty="0" smtClean="0"/>
              <a:t>K+/Na+ </a:t>
            </a:r>
            <a:r>
              <a:rPr lang="ru-RU" dirty="0" err="1" smtClean="0"/>
              <a:t>АТФ-аза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→ увеличение скорости теплопродукции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8793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углеводов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захвата глюкозы клетками</a:t>
            </a:r>
          </a:p>
          <a:p>
            <a:r>
              <a:rPr lang="ru-RU" dirty="0" smtClean="0"/>
              <a:t>Усиление гликолиза</a:t>
            </a:r>
          </a:p>
          <a:p>
            <a:r>
              <a:rPr lang="ru-RU" dirty="0" smtClean="0"/>
              <a:t>Усиление </a:t>
            </a:r>
            <a:r>
              <a:rPr lang="ru-RU" dirty="0" err="1" smtClean="0"/>
              <a:t>глюконеогенеза</a:t>
            </a:r>
            <a:endParaRPr lang="ru-RU" dirty="0" smtClean="0"/>
          </a:p>
          <a:p>
            <a:r>
              <a:rPr lang="ru-RU" dirty="0" smtClean="0"/>
              <a:t>Увеличение скорости всасывания из ЖКТ</a:t>
            </a:r>
          </a:p>
          <a:p>
            <a:r>
              <a:rPr lang="ru-RU" dirty="0" smtClean="0"/>
              <a:t>Увеличение продукции инсулина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2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Обмен жиров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мобилизации жиров из жировой ткани</a:t>
            </a:r>
          </a:p>
          <a:p>
            <a:r>
              <a:rPr lang="ru-RU" dirty="0" smtClean="0"/>
              <a:t>Увеличение свободных ЖК в плазме</a:t>
            </a:r>
          </a:p>
          <a:p>
            <a:r>
              <a:rPr lang="ru-RU" dirty="0" smtClean="0"/>
              <a:t>Ускорение окисления в клетках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912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на </a:t>
            </a:r>
            <a:r>
              <a:rPr lang="ru-RU" dirty="0" err="1" smtClean="0"/>
              <a:t>сердечно-сосудистую</a:t>
            </a:r>
            <a:r>
              <a:rPr lang="ru-RU" dirty="0" smtClean="0"/>
              <a:t> систему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Увеличение кровотока и сердечного выброса</a:t>
            </a:r>
          </a:p>
          <a:p>
            <a:r>
              <a:rPr lang="ru-RU" dirty="0" smtClean="0"/>
              <a:t>Увеличение ЧСС</a:t>
            </a:r>
          </a:p>
          <a:p>
            <a:r>
              <a:rPr lang="ru-RU" dirty="0" smtClean="0"/>
              <a:t>Не увеличивает среднее АД  (за счет увеличения ПД)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75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Другие системы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Стимуляция дыхания (повышенная продукция СО</a:t>
            </a:r>
            <a:r>
              <a:rPr lang="ru-RU" baseline="-25000" dirty="0" smtClean="0"/>
              <a:t>2</a:t>
            </a:r>
            <a:r>
              <a:rPr lang="ru-RU" dirty="0" smtClean="0"/>
              <a:t>)</a:t>
            </a:r>
          </a:p>
          <a:p>
            <a:r>
              <a:rPr lang="ru-RU" dirty="0" smtClean="0"/>
              <a:t>Возрастание моторики и секреции ЖКТ</a:t>
            </a:r>
          </a:p>
          <a:p>
            <a:r>
              <a:rPr lang="ru-RU" dirty="0" smtClean="0"/>
              <a:t>Возбуждающее влияние на ЦНС (при избытке нервозность, тревожность, гнев, </a:t>
            </a:r>
            <a:r>
              <a:rPr lang="ru-RU" dirty="0" err="1" smtClean="0"/>
              <a:t>параноидальные</a:t>
            </a:r>
            <a:r>
              <a:rPr lang="ru-RU" dirty="0" smtClean="0"/>
              <a:t> состояния)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74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Регуляция инкреции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Осуществляется с помощью гормона </a:t>
            </a:r>
            <a:r>
              <a:rPr lang="ru-RU" dirty="0" err="1" smtClean="0"/>
              <a:t>аденогипофиза</a:t>
            </a:r>
            <a:r>
              <a:rPr lang="ru-RU" dirty="0" smtClean="0"/>
              <a:t> – </a:t>
            </a:r>
            <a:r>
              <a:rPr lang="ru-RU" dirty="0" err="1" smtClean="0"/>
              <a:t>тиреотропный</a:t>
            </a:r>
            <a:r>
              <a:rPr lang="ru-RU" dirty="0" smtClean="0"/>
              <a:t> гормон (ТТГ)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8873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7772400" cy="928694"/>
          </a:xfrm>
        </p:spPr>
        <p:txBody>
          <a:bodyPr/>
          <a:lstStyle/>
          <a:p>
            <a:r>
              <a:rPr lang="ru-RU" dirty="0" smtClean="0"/>
              <a:t>Надпочечники </a:t>
            </a:r>
            <a:endParaRPr lang="ru-RU" dirty="0"/>
          </a:p>
        </p:txBody>
      </p:sp>
      <p:pic>
        <p:nvPicPr>
          <p:cNvPr id="35844" name="Picture 4" descr="http://www.beliefnet.com/healthandhealing/images/exh45027_m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928670"/>
            <a:ext cx="5795584" cy="59293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813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71942"/>
            <a:ext cx="4043362" cy="2428892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Гистологическое </a:t>
            </a:r>
            <a:r>
              <a:rPr lang="ru-RU" dirty="0"/>
              <a:t>строение коркового вещества надпочечника: </a:t>
            </a:r>
            <a:endParaRPr lang="ru-RU" dirty="0" smtClean="0"/>
          </a:p>
          <a:p>
            <a:r>
              <a:rPr lang="ru-RU" dirty="0" smtClean="0"/>
              <a:t>1 </a:t>
            </a:r>
            <a:r>
              <a:rPr lang="ru-RU" dirty="0"/>
              <a:t>— собственная соединительнотканная капсула надпочечника;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— клубочковая зона; </a:t>
            </a:r>
            <a:endParaRPr lang="ru-RU" dirty="0" smtClean="0"/>
          </a:p>
          <a:p>
            <a:r>
              <a:rPr lang="ru-RU" dirty="0" smtClean="0"/>
              <a:t>3 </a:t>
            </a:r>
            <a:r>
              <a:rPr lang="ru-RU" dirty="0"/>
              <a:t>— пучковая зона; </a:t>
            </a:r>
            <a:endParaRPr lang="ru-RU" dirty="0" smtClean="0"/>
          </a:p>
          <a:p>
            <a:r>
              <a:rPr lang="ru-RU" dirty="0" smtClean="0"/>
              <a:t>4 </a:t>
            </a:r>
            <a:r>
              <a:rPr lang="ru-RU" dirty="0"/>
              <a:t>— сетчатая зона; </a:t>
            </a:r>
            <a:endParaRPr lang="ru-RU" dirty="0" smtClean="0"/>
          </a:p>
          <a:p>
            <a:r>
              <a:rPr lang="ru-RU" dirty="0" smtClean="0"/>
              <a:t>5 </a:t>
            </a:r>
            <a:r>
              <a:rPr lang="ru-RU" dirty="0"/>
              <a:t>— соединительнотканные прослойки; 6 — кровеносный сосуд.</a:t>
            </a:r>
          </a:p>
        </p:txBody>
      </p:sp>
      <p:pic>
        <p:nvPicPr>
          <p:cNvPr id="38914" name="Picture 2" descr="http://gynekologia.3dn.ru/_ld/0/697528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14850" cy="3381375"/>
          </a:xfrm>
          <a:prstGeom prst="rect">
            <a:avLst/>
          </a:prstGeom>
          <a:noFill/>
        </p:spPr>
      </p:pic>
      <p:pic>
        <p:nvPicPr>
          <p:cNvPr id="38916" name="Picture 4" descr="Рис. 2. Гистологическое строение коркового вещества надпочечника: 1 — собственная соединительнотканная капсула надпочечника; 2 — клубочковая зона; 3 — пучковая зона; 4 — сетчатая зона; 5 — соединительнотканные прослойки; 6 — кровеносный сосуд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0"/>
            <a:ext cx="3752850" cy="5715000"/>
          </a:xfrm>
          <a:prstGeom prst="rect">
            <a:avLst/>
          </a:prstGeom>
          <a:noFill/>
        </p:spPr>
      </p:pic>
      <p:sp>
        <p:nvSpPr>
          <p:cNvPr id="8" name="Выноска 1 7"/>
          <p:cNvSpPr/>
          <p:nvPr/>
        </p:nvSpPr>
        <p:spPr>
          <a:xfrm>
            <a:off x="1928794" y="357166"/>
            <a:ext cx="357190" cy="428628"/>
          </a:xfrm>
          <a:prstGeom prst="borderCallout1">
            <a:avLst>
              <a:gd name="adj1" fmla="val 49053"/>
              <a:gd name="adj2" fmla="val 105000"/>
              <a:gd name="adj3" fmla="val 610879"/>
              <a:gd name="adj4" fmla="val 827995"/>
            </a:avLst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47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 надпочечников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Клубочковая зона – 15% коры (</a:t>
            </a:r>
            <a:r>
              <a:rPr lang="ru-RU" dirty="0" err="1" smtClean="0"/>
              <a:t>минераллокортикоиды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Пучковая зона – 75% (</a:t>
            </a:r>
            <a:r>
              <a:rPr lang="ru-RU" dirty="0" err="1" smtClean="0"/>
              <a:t>глюкокортикоиды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Сетчатая зона  10% (андрогены, небольшие количества эстрогенов)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76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Минералокортикоиды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Альдостерон</a:t>
            </a:r>
          </a:p>
          <a:p>
            <a:pPr lvl="1"/>
            <a:r>
              <a:rPr lang="ru-RU" dirty="0" smtClean="0"/>
              <a:t>Увеличивает </a:t>
            </a:r>
            <a:r>
              <a:rPr lang="ru-RU" dirty="0" err="1" smtClean="0"/>
              <a:t>канальцевую</a:t>
            </a:r>
            <a:r>
              <a:rPr lang="ru-RU" dirty="0" smtClean="0"/>
              <a:t> </a:t>
            </a:r>
            <a:r>
              <a:rPr lang="ru-RU" dirty="0" err="1" smtClean="0"/>
              <a:t>реабсорбцию</a:t>
            </a:r>
            <a:r>
              <a:rPr lang="ru-RU" dirty="0" smtClean="0"/>
              <a:t> натрия и секрецию калия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65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.8|1.6|1.8|1.9|1.7|2|1.9|1.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5|1.7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1.5|1.7|1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2.3|5.1|4.5|5.1|5.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1|4.1|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|3.2|5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6|2.7|3.1|2.7|3.1|2.9|4.6|2.1|4.5|2|2.2|2.6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1570</TotalTime>
  <Words>3355</Words>
  <Application>Microsoft Office PowerPoint</Application>
  <PresentationFormat>Экран (4:3)</PresentationFormat>
  <Paragraphs>827</Paragraphs>
  <Slides>124</Slides>
  <Notes>5</Notes>
  <HiddenSlides>29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124</vt:i4>
      </vt:variant>
    </vt:vector>
  </HeadingPairs>
  <TitlesOfParts>
    <vt:vector size="127" baseType="lpstr">
      <vt:lpstr>Трек</vt:lpstr>
      <vt:lpstr>Точечный рисунок</vt:lpstr>
      <vt:lpstr>Bitmap Image</vt:lpstr>
      <vt:lpstr>Физиология желез внутренней секреции</vt:lpstr>
      <vt:lpstr>Регуляция функций с помощью химических посредников</vt:lpstr>
      <vt:lpstr>Уровни гуморальной регуляции</vt:lpstr>
      <vt:lpstr>Презентация PowerPoint</vt:lpstr>
      <vt:lpstr>Эффекты гормонов</vt:lpstr>
      <vt:lpstr>Свойства гормонов </vt:lpstr>
      <vt:lpstr>Специфичность гормонов</vt:lpstr>
      <vt:lpstr>Свойства гормонов </vt:lpstr>
      <vt:lpstr>Классификация гормонов</vt:lpstr>
      <vt:lpstr>Эндокринная система</vt:lpstr>
      <vt:lpstr>Эндокринная система</vt:lpstr>
      <vt:lpstr>Общие черты ЖВС</vt:lpstr>
      <vt:lpstr>Механизм действия гормонов</vt:lpstr>
      <vt:lpstr>Презентация PowerPoint</vt:lpstr>
      <vt:lpstr>Презентация PowerPoint</vt:lpstr>
      <vt:lpstr>Презентация PowerPoint</vt:lpstr>
      <vt:lpstr>Рецепторы – ионные каналы  (ионотропные  рецепторы)</vt:lpstr>
      <vt:lpstr>Рецепторы – ионные каналы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Инсулиновый рецептор (тирозинкиназный)</vt:lpstr>
      <vt:lpstr>Трансдукция осуществляется двумя механизмами:</vt:lpstr>
      <vt:lpstr>Системы вторичных посредников</vt:lpstr>
      <vt:lpstr>Кальций </vt:lpstr>
      <vt:lpstr>цАМФ </vt:lpstr>
      <vt:lpstr>Презентация PowerPoint</vt:lpstr>
      <vt:lpstr>цАМФ зависимая протеинкиназа</vt:lpstr>
      <vt:lpstr>Презентация PowerPoint</vt:lpstr>
      <vt:lpstr>ФОСФОИНОЗИТИДЫ </vt:lpstr>
      <vt:lpstr>эйкозаноиды </vt:lpstr>
      <vt:lpstr>УСИЛЕНИЕ СИГНАЛА</vt:lpstr>
      <vt:lpstr>Презентация PowerPoint</vt:lpstr>
      <vt:lpstr>Гипоталамо-гипофизарная система. Физиология гипофиззависимых желез внутренней секреции.</vt:lpstr>
      <vt:lpstr>Презентация PowerPoint</vt:lpstr>
      <vt:lpstr>Презентация PowerPoint</vt:lpstr>
      <vt:lpstr>Гипоталамо-гипофизарная система</vt:lpstr>
      <vt:lpstr>Презентация PowerPoint</vt:lpstr>
      <vt:lpstr>Крупноклеточные ядра.</vt:lpstr>
      <vt:lpstr>Презентация PowerPoint</vt:lpstr>
      <vt:lpstr>Аденогипофизотропные нейрогормоны. Рилизинг-гормоны, либерины.</vt:lpstr>
      <vt:lpstr>Презентация PowerPoint</vt:lpstr>
      <vt:lpstr>Презентация PowerPoint</vt:lpstr>
      <vt:lpstr>Презентация PowerPoint</vt:lpstr>
      <vt:lpstr>Презентация PowerPoint</vt:lpstr>
      <vt:lpstr>Аденогипофиз</vt:lpstr>
      <vt:lpstr>Презентация PowerPoint</vt:lpstr>
      <vt:lpstr>Гландулотропные гормоны </vt:lpstr>
      <vt:lpstr>Адренокортикотропный гормон (АКТГ, кортикотпропин) </vt:lpstr>
      <vt:lpstr>Гландулотропные гормоны </vt:lpstr>
      <vt:lpstr>Тиреотропный гормон (тиреотропин, ТТГ)</vt:lpstr>
      <vt:lpstr>Тиреотропный гормон (тиреотропин, ТТГ)</vt:lpstr>
      <vt:lpstr>Тиреотропный гормон (тиреотропин, ТТГ)</vt:lpstr>
      <vt:lpstr>Тиреотропный гормон</vt:lpstr>
      <vt:lpstr>Гландулотропные гормоны </vt:lpstr>
      <vt:lpstr>Гландулотропные гормоны </vt:lpstr>
      <vt:lpstr>Гонадотропины (гонадотропные гормоны) </vt:lpstr>
      <vt:lpstr>Эффекторные гормоны </vt:lpstr>
      <vt:lpstr>Соматотропный гормон (соматотропин или гормон роста, ГР или СТГ)</vt:lpstr>
      <vt:lpstr>Соматотропный гормон</vt:lpstr>
      <vt:lpstr>Презентация PowerPoint</vt:lpstr>
      <vt:lpstr>Соматотропный гормон</vt:lpstr>
      <vt:lpstr>Соматотропный гормон</vt:lpstr>
      <vt:lpstr>Эффекторные гормоны</vt:lpstr>
      <vt:lpstr>Пролактин (ПЛ)</vt:lpstr>
      <vt:lpstr>Пролактин (ПЛ)</vt:lpstr>
      <vt:lpstr>Нейрогипофиз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Щитовидная железа</vt:lpstr>
      <vt:lpstr>Презентация PowerPoint</vt:lpstr>
      <vt:lpstr>Синтез и секреция метаболических гормонов щитовидной железы</vt:lpstr>
      <vt:lpstr>Презентация PowerPoint</vt:lpstr>
      <vt:lpstr>Йодный насос (йодная «ловушка»)</vt:lpstr>
      <vt:lpstr>Презентация PowerPoint</vt:lpstr>
      <vt:lpstr>Презентация PowerPoint</vt:lpstr>
      <vt:lpstr>Хранение тиреоглобулина</vt:lpstr>
      <vt:lpstr>Доставка к тканям</vt:lpstr>
      <vt:lpstr>Физиологические эффекты гормонов щитовидной железы</vt:lpstr>
      <vt:lpstr>Презентация PowerPoint</vt:lpstr>
      <vt:lpstr>Физиологические эффекты гормонов щитовидной железы</vt:lpstr>
      <vt:lpstr>Влияние тиреоидных гормонов на рост</vt:lpstr>
      <vt:lpstr>Метаболизм</vt:lpstr>
      <vt:lpstr>Обмен углеводов</vt:lpstr>
      <vt:lpstr>Обмен жиров</vt:lpstr>
      <vt:lpstr>Влияние на сердечно-сосудистую систему</vt:lpstr>
      <vt:lpstr>Другие системы</vt:lpstr>
      <vt:lpstr>Регуляция инкреции</vt:lpstr>
      <vt:lpstr>Надпочечники </vt:lpstr>
      <vt:lpstr>Презентация PowerPoint</vt:lpstr>
      <vt:lpstr>Кора надпочечников</vt:lpstr>
      <vt:lpstr>Минералокортикоиды</vt:lpstr>
      <vt:lpstr>Презентация PowerPoint</vt:lpstr>
      <vt:lpstr>Минераллокортикоиды</vt:lpstr>
      <vt:lpstr>Регуляция секреции альдостерона</vt:lpstr>
      <vt:lpstr>Глюкокортикоиды</vt:lpstr>
      <vt:lpstr>Глюкокортикоиды</vt:lpstr>
      <vt:lpstr>Глюкокортикоиды</vt:lpstr>
      <vt:lpstr>Глюкокортикоиды</vt:lpstr>
      <vt:lpstr>Глюкокортикоиды</vt:lpstr>
      <vt:lpstr>Регуляция секреции глюкокортикоидов</vt:lpstr>
      <vt:lpstr>Половые гормоны надпочечников</vt:lpstr>
      <vt:lpstr>Поджелудочная железа</vt:lpstr>
      <vt:lpstr>Эффекты инсулина</vt:lpstr>
      <vt:lpstr>Инсулиновый рецептор</vt:lpstr>
      <vt:lpstr>Эффекты инсулина</vt:lpstr>
      <vt:lpstr>Стимуляция глюкозной секреции инсулина</vt:lpstr>
      <vt:lpstr>Глюкагон (альфа-клетки)</vt:lpstr>
      <vt:lpstr>Соматостатин (дельта-клетки)</vt:lpstr>
      <vt:lpstr>Гормональная регуляция обмена кальция и фосфатов </vt:lpstr>
      <vt:lpstr>Паратгормон</vt:lpstr>
      <vt:lpstr>Кальцитонин</vt:lpstr>
      <vt:lpstr>Презентация PowerPoint</vt:lpstr>
      <vt:lpstr>Функциональная организация островков</vt:lpstr>
      <vt:lpstr>Эпифиз и освещенность</vt:lpstr>
      <vt:lpstr>Гормоны эпифиза и восприятие света</vt:lpstr>
      <vt:lpstr>Эпифиз – биологические часы</vt:lpstr>
    </vt:vector>
  </TitlesOfParts>
  <Company>CIA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Зинченко</dc:creator>
  <cp:lastModifiedBy>Кафедра</cp:lastModifiedBy>
  <cp:revision>139</cp:revision>
  <dcterms:created xsi:type="dcterms:W3CDTF">2010-04-25T17:00:56Z</dcterms:created>
  <dcterms:modified xsi:type="dcterms:W3CDTF">2013-12-09T07:47:09Z</dcterms:modified>
</cp:coreProperties>
</file>